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76" r:id="rId3"/>
    <p:sldId id="256" r:id="rId4"/>
    <p:sldId id="275" r:id="rId5"/>
    <p:sldId id="257" r:id="rId6"/>
    <p:sldId id="259" r:id="rId7"/>
    <p:sldId id="260" r:id="rId8"/>
    <p:sldId id="261" r:id="rId9"/>
    <p:sldId id="266" r:id="rId10"/>
    <p:sldId id="262" r:id="rId11"/>
    <p:sldId id="273" r:id="rId12"/>
    <p:sldId id="263" r:id="rId13"/>
    <p:sldId id="264" r:id="rId14"/>
    <p:sldId id="267" r:id="rId15"/>
    <p:sldId id="265" r:id="rId16"/>
    <p:sldId id="270" r:id="rId17"/>
    <p:sldId id="268" r:id="rId18"/>
    <p:sldId id="269" r:id="rId19"/>
    <p:sldId id="271" r:id="rId20"/>
    <p:sldId id="272" r:id="rId21"/>
    <p:sldId id="274" r:id="rId2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9998"/>
    <a:srgbClr val="AED2DB"/>
    <a:srgbClr val="FFE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64" autoAdjust="0"/>
    <p:restoredTop sz="94660"/>
  </p:normalViewPr>
  <p:slideViewPr>
    <p:cSldViewPr>
      <p:cViewPr varScale="1">
        <p:scale>
          <a:sx n="103" d="100"/>
          <a:sy n="103" d="100"/>
        </p:scale>
        <p:origin x="490" y="8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010A63A4-3572-4B27-B383-84D7D9E3D83F}" type="datetimeFigureOut">
              <a:rPr lang="pt-BR" smtClean="0"/>
              <a:pPr/>
              <a:t>03/09/2017</a:t>
            </a:fld>
            <a:endParaRPr lang="pt-B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E10D0F4D-A9BC-4899-8372-3ED277D83E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994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FE58EE69-A876-4E74-86C2-628494CDF3AA}" type="datetimeFigureOut">
              <a:pPr/>
              <a:t>03/09/2017</a:t>
            </a:fld>
            <a:endParaRPr lang="pt-B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FE16532C-7DFC-4EC2-AFA5-3731AA0E8AFA}" type="slidenum"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rtl="0">
      <a:defRPr lang="pt-BR"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rtl="0">
      <a:defRPr lang="pt-BR"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rtl="0">
      <a:defRPr lang="pt-BR"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rtl="0">
      <a:defRPr lang="pt-BR"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rtl="0">
      <a:defRPr lang="pt-BR"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rtl="0">
      <a:defRPr lang="pt-BR"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rtl="0">
      <a:defRPr lang="pt-BR"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rtl="0">
      <a:defRPr lang="pt-BR"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161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85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613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524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092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32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017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6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52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630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85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038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2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6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grpSp>
          <p:nvGrpSpPr>
            <p:cNvPr id="22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ctrTitle"/>
          </p:nvPr>
        </p:nvSpPr>
        <p:spPr>
          <a:xfrm>
            <a:off x="704850" y="3873501"/>
            <a:ext cx="8134350" cy="1000127"/>
          </a:xfrm>
        </p:spPr>
        <p:txBody>
          <a:bodyPr anchor="b" anchorCtr="0">
            <a:normAutofit/>
          </a:bodyPr>
          <a:lstStyle>
            <a:lvl1pPr algn="l" latinLnBrk="0">
              <a:defRPr lang="pt-BR" sz="5400" cap="all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762000" y="4850580"/>
            <a:ext cx="8077200" cy="762000"/>
          </a:xfrm>
        </p:spPr>
        <p:txBody>
          <a:bodyPr>
            <a:noAutofit/>
          </a:bodyPr>
          <a:lstStyle>
            <a:lvl1pPr marL="0" indent="0" algn="l" latinLnBrk="0">
              <a:spcAft>
                <a:spcPts val="0"/>
              </a:spcAft>
              <a:buNone/>
              <a:defRPr lang="pt-BR" sz="120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pPr/>
              <a:t>03/09/2017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635001"/>
            <a:ext cx="7772400" cy="1135063"/>
          </a:xfrm>
        </p:spPr>
        <p:txBody>
          <a:bodyPr anchor="b" anchorCtr="0"/>
          <a:lstStyle>
            <a:lvl1pPr algn="l" latinLnBrk="0">
              <a:defRPr lang="pt-BR"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1841501"/>
            <a:ext cx="7772400" cy="1250156"/>
          </a:xfrm>
        </p:spPr>
        <p:txBody>
          <a:bodyPr anchor="t" anchorCtr="0"/>
          <a:lstStyle>
            <a:lvl1pPr marL="0" indent="0" latinLnBrk="0">
              <a:buNone/>
              <a:defRPr lang="pt-BR" sz="1500">
                <a:solidFill>
                  <a:schemeClr val="tx1"/>
                </a:solidFill>
              </a:defRPr>
            </a:lvl1pPr>
            <a:lvl2pPr marL="342900" indent="0">
              <a:buNone/>
              <a:defRPr lang="pt-BR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lang="pt-BR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lang="pt-BR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lang="pt-BR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lang="pt-BR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lang="pt-BR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lang="pt-BR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lang="pt-BR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pPr/>
              <a:t>03/09/2017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685800" y="1079501"/>
            <a:ext cx="3886200" cy="4025639"/>
          </a:xfrm>
        </p:spPr>
        <p:txBody>
          <a:bodyPr/>
          <a:lstStyle>
            <a:lvl1pPr latinLnBrk="0">
              <a:defRPr lang="pt-BR" sz="2100"/>
            </a:lvl1pPr>
            <a:lvl2pPr>
              <a:defRPr lang="pt-BR" sz="1800"/>
            </a:lvl2pPr>
            <a:lvl3pPr>
              <a:defRPr lang="pt-BR" sz="1500"/>
            </a:lvl3pPr>
            <a:lvl4pPr>
              <a:defRPr lang="pt-BR" sz="1350"/>
            </a:lvl4pPr>
            <a:lvl5pPr>
              <a:defRPr lang="pt-BR" sz="1350"/>
            </a:lvl5pPr>
            <a:lvl6pPr>
              <a:defRPr lang="pt-BR" sz="1350"/>
            </a:lvl6pPr>
            <a:lvl7pPr>
              <a:defRPr lang="pt-BR" sz="1350"/>
            </a:lvl7pPr>
            <a:lvl8pPr>
              <a:defRPr lang="pt-BR" sz="1350"/>
            </a:lvl8pPr>
            <a:lvl9pPr>
              <a:defRPr lang="pt-BR"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800600" y="1079501"/>
            <a:ext cx="3886200" cy="4025638"/>
          </a:xfrm>
        </p:spPr>
        <p:txBody>
          <a:bodyPr/>
          <a:lstStyle>
            <a:lvl1pPr latinLnBrk="0">
              <a:defRPr lang="pt-BR" sz="2100"/>
            </a:lvl1pPr>
            <a:lvl2pPr>
              <a:defRPr lang="pt-BR" sz="1800"/>
            </a:lvl2pPr>
            <a:lvl3pPr>
              <a:defRPr lang="pt-BR" sz="1500"/>
            </a:lvl3pPr>
            <a:lvl4pPr>
              <a:defRPr lang="pt-BR" sz="1350"/>
            </a:lvl4pPr>
            <a:lvl5pPr>
              <a:defRPr lang="pt-BR" sz="1350"/>
            </a:lvl5pPr>
            <a:lvl6pPr>
              <a:defRPr lang="pt-BR" sz="1350"/>
            </a:lvl6pPr>
            <a:lvl7pPr>
              <a:defRPr lang="pt-BR" sz="1350"/>
            </a:lvl7pPr>
            <a:lvl8pPr>
              <a:defRPr lang="pt-BR" sz="1350"/>
            </a:lvl8pPr>
            <a:lvl9pPr>
              <a:defRPr lang="pt-BR"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pPr/>
              <a:t>03/09/2017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685800" y="1079500"/>
            <a:ext cx="3887788" cy="533135"/>
          </a:xfrm>
        </p:spPr>
        <p:txBody>
          <a:bodyPr anchor="b"/>
          <a:lstStyle>
            <a:lvl1pPr marL="0" indent="0" latinLnBrk="0">
              <a:buNone/>
              <a:defRPr lang="pt-BR" sz="1800" b="1"/>
            </a:lvl1pPr>
            <a:lvl2pPr marL="342900" indent="0">
              <a:buNone/>
              <a:defRPr lang="pt-BR" sz="1500" b="1"/>
            </a:lvl2pPr>
            <a:lvl3pPr marL="685800" indent="0">
              <a:buNone/>
              <a:defRPr lang="pt-BR" sz="1350" b="1"/>
            </a:lvl3pPr>
            <a:lvl4pPr marL="1028700" indent="0">
              <a:buNone/>
              <a:defRPr lang="pt-BR" sz="1200" b="1"/>
            </a:lvl4pPr>
            <a:lvl5pPr marL="1371600" indent="0">
              <a:buNone/>
              <a:defRPr lang="pt-BR" sz="1200" b="1"/>
            </a:lvl5pPr>
            <a:lvl6pPr marL="1714500" indent="0">
              <a:buNone/>
              <a:defRPr lang="pt-BR" sz="1200" b="1"/>
            </a:lvl6pPr>
            <a:lvl7pPr marL="2057400" indent="0">
              <a:buNone/>
              <a:defRPr lang="pt-BR" sz="1200" b="1"/>
            </a:lvl7pPr>
            <a:lvl8pPr marL="2400300" indent="0">
              <a:buNone/>
              <a:defRPr lang="pt-BR" sz="1200" b="1"/>
            </a:lvl8pPr>
            <a:lvl9pPr marL="2743200" indent="0">
              <a:buNone/>
              <a:defRPr lang="pt-BR"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685800" y="1651002"/>
            <a:ext cx="3886200" cy="3454136"/>
          </a:xfrm>
        </p:spPr>
        <p:txBody>
          <a:bodyPr/>
          <a:lstStyle>
            <a:lvl1pPr latinLnBrk="0">
              <a:defRPr lang="pt-BR" sz="1800"/>
            </a:lvl1pPr>
            <a:lvl2pPr>
              <a:defRPr lang="pt-BR" sz="1500"/>
            </a:lvl2pPr>
            <a:lvl3pPr>
              <a:defRPr lang="pt-BR" sz="1350"/>
            </a:lvl3pPr>
            <a:lvl4pPr>
              <a:defRPr lang="pt-BR" sz="1200"/>
            </a:lvl4pPr>
            <a:lvl5pPr>
              <a:defRPr lang="pt-BR" sz="1200"/>
            </a:lvl5pPr>
            <a:lvl6pPr>
              <a:defRPr lang="pt-BR" sz="1200"/>
            </a:lvl6pPr>
            <a:lvl7pPr>
              <a:defRPr lang="pt-BR" sz="1200"/>
            </a:lvl7pPr>
            <a:lvl8pPr>
              <a:defRPr lang="pt-BR" sz="1200"/>
            </a:lvl8pPr>
            <a:lvl9pPr>
              <a:defRPr lang="pt-BR"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800600" y="1079500"/>
            <a:ext cx="3886200" cy="533135"/>
          </a:xfrm>
        </p:spPr>
        <p:txBody>
          <a:bodyPr anchor="b"/>
          <a:lstStyle>
            <a:lvl1pPr marL="0" indent="0" latinLnBrk="0">
              <a:buNone/>
              <a:defRPr lang="pt-BR" sz="1800" b="1"/>
            </a:lvl1pPr>
            <a:lvl2pPr marL="342900" indent="0">
              <a:buNone/>
              <a:defRPr lang="pt-BR" sz="1500" b="1"/>
            </a:lvl2pPr>
            <a:lvl3pPr marL="685800" indent="0">
              <a:buNone/>
              <a:defRPr lang="pt-BR" sz="1350" b="1"/>
            </a:lvl3pPr>
            <a:lvl4pPr marL="1028700" indent="0">
              <a:buNone/>
              <a:defRPr lang="pt-BR" sz="1200" b="1"/>
            </a:lvl4pPr>
            <a:lvl5pPr marL="1371600" indent="0">
              <a:buNone/>
              <a:defRPr lang="pt-BR" sz="1200" b="1"/>
            </a:lvl5pPr>
            <a:lvl6pPr marL="1714500" indent="0">
              <a:buNone/>
              <a:defRPr lang="pt-BR" sz="1200" b="1"/>
            </a:lvl6pPr>
            <a:lvl7pPr marL="2057400" indent="0">
              <a:buNone/>
              <a:defRPr lang="pt-BR" sz="1200" b="1"/>
            </a:lvl7pPr>
            <a:lvl8pPr marL="2400300" indent="0">
              <a:buNone/>
              <a:defRPr lang="pt-BR" sz="1200" b="1"/>
            </a:lvl8pPr>
            <a:lvl9pPr marL="2743200" indent="0">
              <a:buNone/>
              <a:defRPr lang="pt-BR"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800600" y="1651002"/>
            <a:ext cx="3886200" cy="3454136"/>
          </a:xfrm>
        </p:spPr>
        <p:txBody>
          <a:bodyPr/>
          <a:lstStyle>
            <a:lvl1pPr latinLnBrk="0">
              <a:defRPr lang="pt-BR" sz="1800"/>
            </a:lvl1pPr>
            <a:lvl2pPr>
              <a:defRPr lang="pt-BR" sz="1500"/>
            </a:lvl2pPr>
            <a:lvl3pPr>
              <a:defRPr lang="pt-BR" sz="1350"/>
            </a:lvl3pPr>
            <a:lvl4pPr>
              <a:defRPr lang="pt-BR" sz="1200"/>
            </a:lvl4pPr>
            <a:lvl5pPr>
              <a:defRPr lang="pt-BR" sz="1200"/>
            </a:lvl5pPr>
            <a:lvl6pPr>
              <a:defRPr lang="pt-BR" sz="1200"/>
            </a:lvl6pPr>
            <a:lvl7pPr>
              <a:defRPr lang="pt-BR" sz="1200"/>
            </a:lvl7pPr>
            <a:lvl8pPr>
              <a:defRPr lang="pt-BR" sz="1200"/>
            </a:lvl8pPr>
            <a:lvl9pPr>
              <a:defRPr lang="pt-BR"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pPr/>
              <a:t>03/09/2017</a:t>
            </a:fld>
            <a:endParaRPr lang="pt-BR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pPr/>
              <a:t>03/09/2017</a:t>
            </a:fld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 latinLnBrk="0">
              <a:defRPr lang="pt-BR"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 latinLnBrk="0">
              <a:defRPr lang="pt-BR" sz="2400"/>
            </a:lvl1pPr>
            <a:lvl2pPr>
              <a:defRPr lang="pt-BR" sz="2100"/>
            </a:lvl2pPr>
            <a:lvl3pPr>
              <a:defRPr lang="pt-BR" sz="1800"/>
            </a:lvl3pPr>
            <a:lvl4pPr>
              <a:defRPr lang="pt-BR" sz="1500"/>
            </a:lvl4pPr>
            <a:lvl5pPr>
              <a:defRPr lang="pt-BR" sz="1500"/>
            </a:lvl5pPr>
            <a:lvl6pPr>
              <a:defRPr lang="pt-BR" sz="1500"/>
            </a:lvl6pPr>
            <a:lvl7pPr>
              <a:defRPr lang="pt-BR" sz="1500"/>
            </a:lvl7pPr>
            <a:lvl8pPr>
              <a:defRPr lang="pt-BR" sz="1500"/>
            </a:lvl8pPr>
            <a:lvl9pPr>
              <a:defRPr lang="pt-BR"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 latinLnBrk="0">
              <a:buNone/>
              <a:defRPr lang="pt-BR" sz="1050"/>
            </a:lvl1pPr>
            <a:lvl2pPr marL="342900" indent="0">
              <a:buNone/>
              <a:defRPr lang="pt-BR" sz="900"/>
            </a:lvl2pPr>
            <a:lvl3pPr marL="685800" indent="0">
              <a:buNone/>
              <a:defRPr lang="pt-BR" sz="750"/>
            </a:lvl3pPr>
            <a:lvl4pPr marL="1028700" indent="0">
              <a:buNone/>
              <a:defRPr lang="pt-BR" sz="675"/>
            </a:lvl4pPr>
            <a:lvl5pPr marL="1371600" indent="0">
              <a:buNone/>
              <a:defRPr lang="pt-BR" sz="675"/>
            </a:lvl5pPr>
            <a:lvl6pPr marL="1714500" indent="0">
              <a:buNone/>
              <a:defRPr lang="pt-BR" sz="675"/>
            </a:lvl6pPr>
            <a:lvl7pPr marL="2057400" indent="0">
              <a:buNone/>
              <a:defRPr lang="pt-BR" sz="675"/>
            </a:lvl7pPr>
            <a:lvl8pPr marL="2400300" indent="0">
              <a:buNone/>
              <a:defRPr lang="pt-BR" sz="675"/>
            </a:lvl8pPr>
            <a:lvl9pPr marL="2743200" indent="0">
              <a:buNone/>
              <a:defRPr lang="pt-BR"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pPr/>
              <a:t>03/09/2017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 latinLnBrk="0">
              <a:defRPr lang="pt-BR"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 latinLnBrk="0">
              <a:buNone/>
              <a:defRPr lang="pt-BR" sz="2400"/>
            </a:lvl1pPr>
            <a:lvl2pPr marL="342900" indent="0">
              <a:buNone/>
              <a:defRPr lang="pt-BR" sz="2100"/>
            </a:lvl2pPr>
            <a:lvl3pPr marL="685800" indent="0">
              <a:buNone/>
              <a:defRPr lang="pt-BR" sz="1800"/>
            </a:lvl3pPr>
            <a:lvl4pPr marL="1028700" indent="0">
              <a:buNone/>
              <a:defRPr lang="pt-BR" sz="1500"/>
            </a:lvl4pPr>
            <a:lvl5pPr marL="1371600" indent="0">
              <a:buNone/>
              <a:defRPr lang="pt-BR" sz="1500"/>
            </a:lvl5pPr>
            <a:lvl6pPr marL="1714500" indent="0">
              <a:buNone/>
              <a:defRPr lang="pt-BR" sz="1500"/>
            </a:lvl6pPr>
            <a:lvl7pPr marL="2057400" indent="0">
              <a:buNone/>
              <a:defRPr lang="pt-BR" sz="1500"/>
            </a:lvl7pPr>
            <a:lvl8pPr marL="2400300" indent="0">
              <a:buNone/>
              <a:defRPr lang="pt-BR" sz="1500"/>
            </a:lvl8pPr>
            <a:lvl9pPr marL="2743200" indent="0">
              <a:buNone/>
              <a:defRPr lang="pt-BR" sz="15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 latinLnBrk="0">
              <a:buNone/>
              <a:defRPr lang="pt-BR" sz="1050"/>
            </a:lvl1pPr>
            <a:lvl2pPr marL="342900" indent="0">
              <a:buNone/>
              <a:defRPr lang="pt-BR" sz="900"/>
            </a:lvl2pPr>
            <a:lvl3pPr marL="685800" indent="0">
              <a:buNone/>
              <a:defRPr lang="pt-BR" sz="750"/>
            </a:lvl3pPr>
            <a:lvl4pPr marL="1028700" indent="0">
              <a:buNone/>
              <a:defRPr lang="pt-BR" sz="675"/>
            </a:lvl4pPr>
            <a:lvl5pPr marL="1371600" indent="0">
              <a:buNone/>
              <a:defRPr lang="pt-BR" sz="675"/>
            </a:lvl5pPr>
            <a:lvl6pPr marL="1714500" indent="0">
              <a:buNone/>
              <a:defRPr lang="pt-BR" sz="675"/>
            </a:lvl6pPr>
            <a:lvl7pPr marL="2057400" indent="0">
              <a:buNone/>
              <a:defRPr lang="pt-BR" sz="675"/>
            </a:lvl7pPr>
            <a:lvl8pPr marL="2400300" indent="0">
              <a:buNone/>
              <a:defRPr lang="pt-BR" sz="675"/>
            </a:lvl8pPr>
            <a:lvl9pPr marL="2743200" indent="0">
              <a:buNone/>
              <a:defRPr lang="pt-BR"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pPr/>
              <a:t>03/09/2017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"/>
            <a:ext cx="9144000" cy="5722938"/>
            <a:chOff x="0" y="0"/>
            <a:chExt cx="9144000" cy="686752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4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19063"/>
            <a:ext cx="8001000" cy="927365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pt-BR"/>
              <a:t>Clique para editar o estilo de títulos Mestre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85800" y="1079502"/>
            <a:ext cx="8001000" cy="402563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685800" y="5296960"/>
            <a:ext cx="2133600" cy="304271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pt-BR" sz="900">
                <a:solidFill>
                  <a:schemeClr val="tx1"/>
                </a:solidFill>
              </a:defRPr>
            </a:lvl1pPr>
          </a:lstStyle>
          <a:p>
            <a:fld id="{F0C22852-A508-4967-A48D-48354254F1AE}" type="datetimeFigureOut">
              <a:rPr lang="pt-BR">
                <a:solidFill>
                  <a:schemeClr val="tx1"/>
                </a:solidFill>
              </a:rPr>
              <a:pPr/>
              <a:t>03/09/2017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238500" y="5296960"/>
            <a:ext cx="2895600" cy="304271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pt-BR" sz="900">
                <a:solidFill>
                  <a:schemeClr val="tx1"/>
                </a:solidFill>
              </a:defRPr>
            </a:lvl1pPr>
          </a:lstStyle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pt-BR" sz="900">
                <a:solidFill>
                  <a:schemeClr val="tx1"/>
                </a:solidFill>
              </a:defRPr>
            </a:lvl1pPr>
          </a:lstStyle>
          <a:p>
            <a:fld id="{4B6EAAFC-84C7-4BE1-BC5E-CE208EE20C26}" type="slidenum">
              <a:rPr lang="pt-BR">
                <a:solidFill>
                  <a:schemeClr val="tx1"/>
                </a:solidFill>
              </a:rPr>
              <a:pPr/>
              <a:t>‹nº›</a:t>
            </a:fld>
            <a:endParaRPr lang="pt-BR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lang="pt-BR"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ts val="450"/>
        </a:spcBef>
        <a:spcAft>
          <a:spcPts val="450"/>
        </a:spcAft>
        <a:buFont typeface="Arial"/>
        <a:buChar char="•"/>
        <a:defRPr lang="pt-BR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ts val="450"/>
        </a:spcBef>
        <a:spcAft>
          <a:spcPts val="450"/>
        </a:spcAft>
        <a:buFont typeface="Arial"/>
        <a:buChar char="–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ts val="450"/>
        </a:spcBef>
        <a:spcAft>
          <a:spcPts val="450"/>
        </a:spcAft>
        <a:buFont typeface="Arial"/>
        <a:buChar char="•"/>
        <a:defRPr lang="pt-BR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ts val="450"/>
        </a:spcBef>
        <a:spcAft>
          <a:spcPts val="450"/>
        </a:spcAft>
        <a:buFont typeface="Arial"/>
        <a:buChar char="–"/>
        <a:defRPr lang="pt-BR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ts val="450"/>
        </a:spcBef>
        <a:spcAft>
          <a:spcPts val="450"/>
        </a:spcAft>
        <a:buFont typeface="Arial"/>
        <a:buChar char="»"/>
        <a:defRPr lang="pt-BR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Font typeface="Arial"/>
        <a:buChar char="•"/>
        <a:defRPr lang="pt-BR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Font typeface="Arial"/>
        <a:buChar char="•"/>
        <a:defRPr lang="pt-BR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Font typeface="Arial"/>
        <a:buChar char="•"/>
        <a:defRPr lang="pt-BR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Font typeface="Arial"/>
        <a:buChar char="•"/>
        <a:defRPr lang="pt-BR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emf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sfar.ufc.br/v2/graduacao/arquivo_aulas/pedro/uranalise.pdf" TargetMode="External"/><Relationship Id="rId13" Type="http://schemas.openxmlformats.org/officeDocument/2006/relationships/hyperlink" Target="http://bio-trabalho.blogspot.com.br/2011/03/eas-elementos-anormais-de.html" TargetMode="External"/><Relationship Id="rId3" Type="http://schemas.openxmlformats.org/officeDocument/2006/relationships/hyperlink" Target="http://laboratoriovetuff.blogspot.com.br/2010/11/sedimentoscopia.html" TargetMode="External"/><Relationship Id="rId7" Type="http://schemas.openxmlformats.org/officeDocument/2006/relationships/hyperlink" Target="http://www.portaleducacao.com.br/Artigo/Imprimir/14140" TargetMode="External"/><Relationship Id="rId12" Type="http://schemas.openxmlformats.org/officeDocument/2006/relationships/hyperlink" Target="http://www.tecsoma.br/biomedicina/tcc's/1-2012/Monografia%20marco%20com.pdf" TargetMode="External"/><Relationship Id="rId2" Type="http://schemas.openxmlformats.org/officeDocument/2006/relationships/hyperlink" Target="http://bioneogenios.blogspot.com.br/2013/07/exame-de-rotina-da-urin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slideshare.net/FernandaAssuno/sedimentoscopia" TargetMode="External"/><Relationship Id="rId11" Type="http://schemas.openxmlformats.org/officeDocument/2006/relationships/hyperlink" Target="http://www.santelaboratorio.com.br/urinalise-2/" TargetMode="External"/><Relationship Id="rId5" Type="http://schemas.openxmlformats.org/officeDocument/2006/relationships/hyperlink" Target="http://www.netcina.com.br/2012/10/exame-de-urina-entenda-os-seus.html" TargetMode="External"/><Relationship Id="rId10" Type="http://schemas.openxmlformats.org/officeDocument/2006/relationships/hyperlink" Target="http://www.goldanalisa.com.br/arquivos/%7bDCBF51B8-5478-4972-A11E-08224B66147D%7d_Funcao_renal%5b1%5d.pdf" TargetMode="External"/><Relationship Id="rId4" Type="http://schemas.openxmlformats.org/officeDocument/2006/relationships/hyperlink" Target="http://www.controllab.com.br/pdf/cli_online_ControlLabTC_Sedimentoscopia_201203.pdf" TargetMode="External"/><Relationship Id="rId9" Type="http://schemas.openxmlformats.org/officeDocument/2006/relationships/hyperlink" Target="http://pt.slideshare.net/estherfrois/urinlise-esther-iolanda?qid=0c5daf45-d592-43b9-b7fc-229d337d9cce&amp;v=default&amp;b=&amp;from_search=2" TargetMode="External"/><Relationship Id="rId14" Type="http://schemas.openxmlformats.org/officeDocument/2006/relationships/hyperlink" Target="http://www.dst.uff.br/revista22-1-2010/4-%20Candidiase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91780" y="1489348"/>
            <a:ext cx="42484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403648" y="4009628"/>
            <a:ext cx="6552728" cy="55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403648" y="1129308"/>
            <a:ext cx="6624736" cy="3434695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ctr"/>
            <a:b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Sedimentoscopia</a:t>
            </a:r>
            <a:b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600" dirty="0"/>
              <a:t>bactérias, leveduras, parasitas e espermatozoides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03648" cy="13068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-3335"/>
            <a:ext cx="2078565" cy="1306890"/>
          </a:xfrm>
          <a:prstGeom prst="rect">
            <a:avLst/>
          </a:prstGeom>
        </p:spPr>
      </p:pic>
      <p:pic>
        <p:nvPicPr>
          <p:cNvPr id="8" name="Picture 2" descr="http://3.bp.blogspot.com/_Le0Tt-hIfD8/TNss_tHxzOI/AAAAAAAAABY/Jq06zMNOUkU/s320/DSC017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09" y="0"/>
            <a:ext cx="1742519" cy="13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lh3.googleusercontent.com/-8WScWukx4Qs/TYZBQQ3_T_I/AAAAAAAAAP4/d55f9iLXg28/s1600/Imagem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9" t="1389" b="59895"/>
          <a:stretch/>
        </p:blipFill>
        <p:spPr bwMode="auto">
          <a:xfrm>
            <a:off x="5225228" y="0"/>
            <a:ext cx="1952258" cy="13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3.googleusercontent.com/-8WScWukx4Qs/TYZBQQ3_T_I/AAAAAAAAAP4/d55f9iLXg28/s320/Imagem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51259" r="45847" b="6320"/>
          <a:stretch/>
        </p:blipFill>
        <p:spPr bwMode="auto">
          <a:xfrm>
            <a:off x="7169267" y="-11409"/>
            <a:ext cx="1974733" cy="131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.ytimg.com/vi/kG6OyugF1Vc/maxresdefaul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51" y="4703492"/>
            <a:ext cx="1700099" cy="9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1.bp.blogspot.com/-76fnLHZ7Bf8/ToZ7JdZFSUI/AAAAAAAAApc/jKY-RbiY72s/s1600/foto+-+Daniela+magalh%25C3%25A3es+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40" y="4707875"/>
            <a:ext cx="1354053" cy="10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scielo.br/img/fbpe/bjvras/v35n4/4a07f1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6" y="4703492"/>
            <a:ext cx="1248343" cy="10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650" y="4687903"/>
            <a:ext cx="1657079" cy="1041882"/>
          </a:xfrm>
          <a:prstGeom prst="rect">
            <a:avLst/>
          </a:prstGeom>
        </p:spPr>
      </p:pic>
      <p:pic>
        <p:nvPicPr>
          <p:cNvPr id="17" name="Picture 6" descr="https://lh3.googleusercontent.com/-8WScWukx4Qs/TYZBQQ3_T_I/AAAAAAAAAP4/d55f9iLXg28/s1600/Imagem5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9" t="1389" b="59895"/>
          <a:stretch/>
        </p:blipFill>
        <p:spPr bwMode="auto">
          <a:xfrm>
            <a:off x="6013314" y="4675648"/>
            <a:ext cx="1556384" cy="104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3.googleusercontent.com/-8WScWukx4Qs/TYZBQQ3_T_I/AAAAAAAAAP4/d55f9iLXg28/s320/Imagem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51259" r="45847" b="6320"/>
          <a:stretch/>
        </p:blipFill>
        <p:spPr bwMode="auto">
          <a:xfrm>
            <a:off x="7569698" y="4691061"/>
            <a:ext cx="1574302" cy="10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840" y="2444272"/>
            <a:ext cx="1403648" cy="130689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4272"/>
            <a:ext cx="2078565" cy="1306890"/>
          </a:xfrm>
          <a:prstGeom prst="rect">
            <a:avLst/>
          </a:prstGeom>
        </p:spPr>
      </p:pic>
      <p:pic>
        <p:nvPicPr>
          <p:cNvPr id="21" name="Picture 2" descr="http://3.bp.blogspot.com/_Le0Tt-hIfD8/TNss_tHxzOI/AAAAAAAAABY/Jq06zMNOUkU/s320/DSC017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72" y="2436198"/>
            <a:ext cx="1742519" cy="13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h3.googleusercontent.com/-8WScWukx4Qs/TYZBQQ3_T_I/AAAAAAAAAP4/d55f9iLXg28/s1600/Imagem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9" t="1389" b="59895"/>
          <a:stretch/>
        </p:blipFill>
        <p:spPr bwMode="auto">
          <a:xfrm>
            <a:off x="7191742" y="2451611"/>
            <a:ext cx="1952258" cy="13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lh3.googleusercontent.com/-8WScWukx4Qs/TYZBQQ3_T_I/AAAAAAAAAP4/d55f9iLXg28/s320/Imagem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51259" r="45847" b="6320"/>
          <a:stretch/>
        </p:blipFill>
        <p:spPr bwMode="auto">
          <a:xfrm>
            <a:off x="3489488" y="2440379"/>
            <a:ext cx="1974733" cy="131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ioambiente.culturamix.com/blog/wp-content/gallery/pseudo-hifas-e-substituicao-das-raizes/pseudo-hifas-e-substituicao-das-raizes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0919"/>
            <a:ext cx="5662189" cy="214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foco.com.br/wp-content/uploads/2012/04/Hifas-Candid%C3%ADa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9774"/>
            <a:ext cx="4546655" cy="22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3339803"/>
            <a:ext cx="3240360" cy="22531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 critério para a diferenciação entre </a:t>
            </a:r>
            <a:r>
              <a:rPr lang="pt-BR" b="1" dirty="0"/>
              <a:t>hifa</a:t>
            </a:r>
            <a:r>
              <a:rPr lang="pt-BR" dirty="0"/>
              <a:t> verdadeira e </a:t>
            </a:r>
            <a:r>
              <a:rPr lang="pt-BR" b="1" dirty="0" err="1"/>
              <a:t>pseudo-hifa</a:t>
            </a:r>
            <a:r>
              <a:rPr lang="pt-BR" dirty="0"/>
              <a:t> está na observação da formação do tubo germinativo (hifa verdadeira). A partir da </a:t>
            </a:r>
            <a:r>
              <a:rPr lang="pt-BR" b="1" dirty="0"/>
              <a:t>célula </a:t>
            </a:r>
            <a:r>
              <a:rPr lang="pt-BR" b="1" dirty="0" err="1"/>
              <a:t>leveduriforme</a:t>
            </a:r>
            <a:r>
              <a:rPr lang="pt-BR" dirty="0"/>
              <a:t>, na formação da hifa verdadeira não há a constrição entre a célula-mãe e o filamento, já </a:t>
            </a:r>
            <a:r>
              <a:rPr lang="pt-BR" dirty="0" err="1"/>
              <a:t>pseudo-hifas</a:t>
            </a:r>
            <a:r>
              <a:rPr lang="pt-BR" dirty="0"/>
              <a:t> possuem a constrição entre a célula-mãe e o comprimento do filamento.</a:t>
            </a:r>
          </a:p>
        </p:txBody>
      </p:sp>
      <p:pic>
        <p:nvPicPr>
          <p:cNvPr id="1032" name="Picture 8" descr="https://lh6.googleusercontent.com/c-Loe_M3GvIUjq3FVJeDNezwW8uzZ4itmJL4wZjMbuKkp5mmvTVr6mYNV42FMs1-nD7fyv7Lj_ZxBioeLT-uJwy8ybAhlpO2iML01eJeoUUi29E5zh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21" y="1169855"/>
            <a:ext cx="2895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5292"/>
          </a:xfrm>
          <a:solidFill>
            <a:schemeClr val="tx1">
              <a:alpha val="76000"/>
            </a:schemeClr>
          </a:solidFill>
        </p:spPr>
        <p:txBody>
          <a:bodyPr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leveduras</a:t>
            </a:r>
          </a:p>
        </p:txBody>
      </p:sp>
    </p:spTree>
    <p:extLst>
      <p:ext uri="{BB962C8B-B14F-4D97-AF65-F5344CB8AC3E}">
        <p14:creationId xmlns:p14="http://schemas.microsoft.com/office/powerpoint/2010/main" val="42284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0228"/>
          </a:xfrm>
          <a:solidFill>
            <a:schemeClr val="tx1">
              <a:alpha val="74000"/>
            </a:schemeClr>
          </a:solidFill>
        </p:spPr>
        <p:txBody>
          <a:bodyPr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leveduras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1520" y="1046428"/>
            <a:ext cx="8640960" cy="3623072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/>
              <a:t>EXPRESSÃO DO RESULTADO</a:t>
            </a:r>
            <a:endParaRPr lang="pt-BR" sz="2000" dirty="0"/>
          </a:p>
          <a:p>
            <a:pPr marL="0" indent="0">
              <a:buNone/>
            </a:pPr>
            <a:r>
              <a:rPr lang="pt-BR" sz="2000" dirty="0"/>
              <a:t>Presença de células </a:t>
            </a:r>
            <a:r>
              <a:rPr lang="pt-BR" sz="2000" dirty="0" err="1"/>
              <a:t>leveduriformes</a:t>
            </a:r>
            <a:r>
              <a:rPr lang="pt-BR" sz="2000" dirty="0"/>
              <a:t> com aspecto morfológico de </a:t>
            </a:r>
            <a:r>
              <a:rPr lang="pt-BR" sz="2000" i="1" dirty="0" err="1"/>
              <a:t>Candida</a:t>
            </a:r>
            <a:r>
              <a:rPr lang="pt-BR" sz="2000" i="1" dirty="0"/>
              <a:t> </a:t>
            </a:r>
            <a:r>
              <a:rPr lang="pt-BR" sz="2000" i="1" dirty="0" err="1"/>
              <a:t>sp</a:t>
            </a:r>
            <a:r>
              <a:rPr lang="pt-BR" sz="2000" i="1" dirty="0"/>
              <a:t>/ </a:t>
            </a:r>
            <a:r>
              <a:rPr lang="pt-BR" sz="2000" i="1" dirty="0" err="1"/>
              <a:t>Candida</a:t>
            </a:r>
            <a:r>
              <a:rPr lang="pt-BR" sz="2000" i="1" dirty="0"/>
              <a:t> </a:t>
            </a:r>
            <a:r>
              <a:rPr lang="pt-BR" sz="2000" i="1" dirty="0" err="1"/>
              <a:t>albicans</a:t>
            </a:r>
            <a:r>
              <a:rPr lang="pt-BR" sz="2000" i="1" dirty="0"/>
              <a:t>.</a:t>
            </a:r>
            <a:endParaRPr lang="pt-BR" sz="20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93" y="2672328"/>
            <a:ext cx="2592288" cy="24135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421" y="2672328"/>
            <a:ext cx="2670481" cy="2413594"/>
          </a:xfrm>
          <a:prstGeom prst="rect">
            <a:avLst/>
          </a:prstGeom>
        </p:spPr>
      </p:pic>
      <p:pic>
        <p:nvPicPr>
          <p:cNvPr id="7" name="Picture 4" descr="https://lh3.googleusercontent.com/-EOL53NQyt7c/TYY-uNfcaZI/AAAAAAAAAPw/L3XZXPyBYbc/s1600/Imagem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204"/>
          <a:stretch/>
        </p:blipFill>
        <p:spPr bwMode="auto">
          <a:xfrm>
            <a:off x="2884739" y="2672328"/>
            <a:ext cx="3167023" cy="241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956082" y="5121194"/>
            <a:ext cx="3024336" cy="4680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Células </a:t>
            </a:r>
            <a:r>
              <a:rPr lang="pt-BR" sz="1600" dirty="0" err="1"/>
              <a:t>leveduriformes</a:t>
            </a:r>
            <a:r>
              <a:rPr lang="pt-BR" sz="1600" dirty="0"/>
              <a:t> com brotamentos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5291"/>
          </a:xfrm>
          <a:solidFill>
            <a:schemeClr val="tx1">
              <a:alpha val="72000"/>
            </a:schemeClr>
          </a:solidFill>
        </p:spPr>
        <p:txBody>
          <a:bodyPr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parasitas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257300"/>
            <a:ext cx="8856984" cy="4336504"/>
          </a:xfrm>
        </p:spPr>
        <p:txBody>
          <a:bodyPr>
            <a:normAutofit fontScale="85000" lnSpcReduction="10000"/>
          </a:bodyPr>
          <a:lstStyle/>
          <a:p>
            <a:r>
              <a:rPr lang="pt-BR" sz="2600" dirty="0"/>
              <a:t>O parasita que pode ser encontrado com maior frequência no sedimento urinário é o </a:t>
            </a:r>
            <a:r>
              <a:rPr lang="pt-BR" sz="2600" i="1" dirty="0" err="1"/>
              <a:t>Trichomonas</a:t>
            </a:r>
            <a:r>
              <a:rPr lang="pt-BR" sz="2600" i="1" dirty="0"/>
              <a:t> </a:t>
            </a:r>
            <a:r>
              <a:rPr lang="pt-BR" sz="2600" i="1" dirty="0" err="1"/>
              <a:t>vaginalis</a:t>
            </a:r>
            <a:r>
              <a:rPr lang="pt-BR" sz="2600" dirty="0"/>
              <a:t>, oriundo de contaminação por secreções vaginais. </a:t>
            </a:r>
          </a:p>
          <a:p>
            <a:r>
              <a:rPr lang="pt-BR" sz="2600" dirty="0"/>
              <a:t> Este protozoário é responsável por infecções vaginais e pode também infectar a uretra, a bexiga e a próstata. A sua identificação é facilitada por se tratar de protozoário flagelado com movimentação rápida e em diversas direções no campo microscópico, ou seja, é facilmente identificado pela sua motilidade.</a:t>
            </a:r>
            <a:br>
              <a:rPr lang="pt-BR" sz="2600" dirty="0"/>
            </a:br>
            <a:endParaRPr lang="pt-BR" sz="2600" dirty="0"/>
          </a:p>
          <a:p>
            <a:r>
              <a:rPr lang="pt-BR" sz="2600" dirty="0"/>
              <a:t>O parasita é ovoide, com a sua maior dimensão da ordem de 30 micra; apresenta um núcleo e alguns vacúolos citoplasmáticos, o que facilita a sua identificação, quando não está em movimento. </a:t>
            </a:r>
          </a:p>
          <a:p>
            <a:r>
              <a:rPr lang="pt-BR" sz="2600" dirty="0"/>
              <a:t>O corante </a:t>
            </a:r>
            <a:r>
              <a:rPr lang="pt-BR" sz="2600" u="sng" dirty="0" err="1"/>
              <a:t>Sternheimer</a:t>
            </a:r>
            <a:r>
              <a:rPr lang="pt-BR" sz="2600" u="sng" dirty="0"/>
              <a:t>- </a:t>
            </a:r>
            <a:r>
              <a:rPr lang="pt-BR" sz="2600" u="sng" dirty="0" err="1"/>
              <a:t>Malbin</a:t>
            </a:r>
            <a:r>
              <a:rPr lang="pt-BR" sz="2600" u="sng" dirty="0"/>
              <a:t> </a:t>
            </a:r>
            <a:r>
              <a:rPr lang="pt-BR" sz="2600" dirty="0"/>
              <a:t>é utilizado para diferenciá-lo de leucócitos/ células epiteliais. </a:t>
            </a:r>
          </a:p>
          <a:p>
            <a:r>
              <a:rPr lang="pt-BR" sz="2600" dirty="0"/>
              <a:t>Ovos ou larvas de parasitas também podem ser encontrados no sedimento urinário devido à contaminação fecal e por falta de assepsia adequada. (</a:t>
            </a:r>
            <a:r>
              <a:rPr lang="pt-BR" sz="2600" i="1" dirty="0" err="1"/>
              <a:t>Enterobius</a:t>
            </a:r>
            <a:r>
              <a:rPr lang="pt-BR" sz="2600" i="1" dirty="0"/>
              <a:t>, Schistosoma, </a:t>
            </a:r>
            <a:r>
              <a:rPr lang="pt-BR" sz="2600" i="1" dirty="0" err="1"/>
              <a:t>Strongyloides</a:t>
            </a:r>
            <a:r>
              <a:rPr lang="pt-BR" sz="2600" dirty="0"/>
              <a:t>, etc.)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5291"/>
          </a:xfrm>
          <a:solidFill>
            <a:schemeClr val="tx1">
              <a:alpha val="71000"/>
            </a:schemeClr>
          </a:solidFill>
        </p:spPr>
        <p:txBody>
          <a:bodyPr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parasitas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9552" y="1068453"/>
            <a:ext cx="6830516" cy="3623072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/>
              <a:t>EXPRESSÃO DO RESULTADO</a:t>
            </a:r>
            <a:endParaRPr lang="pt-BR" sz="2000" dirty="0"/>
          </a:p>
          <a:p>
            <a:pPr marL="0" indent="0">
              <a:buNone/>
            </a:pPr>
            <a:r>
              <a:rPr lang="pt-BR" sz="2000" dirty="0"/>
              <a:t>Registrar a presença do parasita encontrado.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 descr="http://3.bp.blogspot.com/_Le0Tt-hIfD8/TNss_tHxzOI/AAAAAAAAABY/Jq06zMNOUkU/s320/DSC01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9428"/>
            <a:ext cx="3744417" cy="280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-8WScWukx4Qs/TYZBQQ3_T_I/AAAAAAAAAP4/d55f9iLXg28/s1600/Imagem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9" t="1389" b="59895"/>
          <a:stretch/>
        </p:blipFill>
        <p:spPr bwMode="auto">
          <a:xfrm>
            <a:off x="4553876" y="2209427"/>
            <a:ext cx="4188908" cy="280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51822" y="5017743"/>
            <a:ext cx="1116123" cy="400110"/>
          </a:xfrm>
          <a:prstGeom prst="rect">
            <a:avLst/>
          </a:prstGeom>
          <a:solidFill>
            <a:srgbClr val="E19998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Ovo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50496" y="5013586"/>
            <a:ext cx="2592288" cy="648000"/>
          </a:xfrm>
          <a:prstGeom prst="rect">
            <a:avLst/>
          </a:prstGeom>
          <a:solidFill>
            <a:srgbClr val="E19998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Ovo de </a:t>
            </a:r>
            <a:r>
              <a:rPr lang="pt-BR" sz="2000" i="1" dirty="0" err="1"/>
              <a:t>Enterobius</a:t>
            </a:r>
            <a:r>
              <a:rPr lang="pt-BR" sz="2000" i="1" dirty="0"/>
              <a:t> </a:t>
            </a:r>
            <a:r>
              <a:rPr lang="pt-BR" sz="2000" i="1" dirty="0" err="1"/>
              <a:t>vermicularis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7602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80" y="0"/>
            <a:ext cx="9141420" cy="959661"/>
          </a:xfrm>
          <a:solidFill>
            <a:schemeClr val="tx1">
              <a:alpha val="72000"/>
            </a:schemeClr>
          </a:solidFill>
        </p:spPr>
        <p:txBody>
          <a:bodyPr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ESPERMATOZOIDES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67544" y="1345332"/>
            <a:ext cx="8201341" cy="3888432"/>
          </a:xfrm>
        </p:spPr>
        <p:txBody>
          <a:bodyPr>
            <a:normAutofit fontScale="92500"/>
          </a:bodyPr>
          <a:lstStyle/>
          <a:p>
            <a:r>
              <a:rPr lang="pt-PT" dirty="0"/>
              <a:t>São ocasionalmente observados em amostras de urina. São facilmente reconhecidos devido à sua morfologia característica. </a:t>
            </a:r>
          </a:p>
          <a:p>
            <a:r>
              <a:rPr lang="pt-PT" dirty="0"/>
              <a:t>Devem ser mencionados somente em urinas masculinas, pois, a presença de espermatozoides em amostras de urina de mulheres não deve ser relatada, por questões éticas, a não ser quando há solicitação explícita de comprovação de abuso sexual. </a:t>
            </a:r>
          </a:p>
          <a:p>
            <a:r>
              <a:rPr lang="pt-PT" dirty="0"/>
              <a:t>Em amostras de urina de homens a presença de espermatozoides pode indicar espermatorreia, uma das causas de infertilidade masculina; nesses casos deve-se relatar a presença de espermatozoides. </a:t>
            </a:r>
            <a:endParaRPr lang="pt-BR" dirty="0"/>
          </a:p>
          <a:p>
            <a:r>
              <a:rPr lang="pt-PT" dirty="0"/>
              <a:t>Os espermatozoides são facilmente reconhecidos pela cabeça oval, com tamanho de 4 a 6 micra, e pela cauda de 40 a 60 micra de comprimento.</a:t>
            </a:r>
            <a:endParaRPr lang="pt-BR" dirty="0"/>
          </a:p>
          <a:p>
            <a:r>
              <a:rPr lang="pt-PT" dirty="0"/>
              <a:t>Geralmente, aparecem na urina por contaminação de sêmen em urinas coletadas após relação sexual ou ejaculação noturna.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5292"/>
          </a:xfrm>
          <a:solidFill>
            <a:schemeClr val="tx1">
              <a:alpha val="72000"/>
            </a:schemeClr>
          </a:solidFill>
        </p:spPr>
        <p:txBody>
          <a:bodyPr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espermatozoides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23528" y="1068453"/>
            <a:ext cx="8820472" cy="1356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900" b="1" dirty="0"/>
              <a:t>EXPRESSÃO DO RESULTADO</a:t>
            </a:r>
            <a:endParaRPr lang="pt-BR" sz="1900" dirty="0"/>
          </a:p>
          <a:p>
            <a:pPr marL="0" indent="0">
              <a:buNone/>
            </a:pPr>
            <a:r>
              <a:rPr lang="pt-PT" sz="1900" dirty="0"/>
              <a:t>Registrar a presença de espermatozoide (segundo as condições apresentadas)</a:t>
            </a:r>
            <a:endParaRPr lang="pt-BR" sz="1900" dirty="0"/>
          </a:p>
          <a:p>
            <a:pPr marL="0" indent="0">
              <a:buNone/>
            </a:pPr>
            <a:endParaRPr lang="pt-BR" sz="19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25452"/>
            <a:ext cx="4104456" cy="2736304"/>
          </a:xfrm>
          <a:prstGeom prst="rect">
            <a:avLst/>
          </a:prstGeom>
        </p:spPr>
      </p:pic>
      <p:pic>
        <p:nvPicPr>
          <p:cNvPr id="3074" name="Picture 2" descr="http://4.bp.blogspot.com/_Le0Tt-hIfD8/TNsraF9uEsI/AAAAAAAAABM/eRANBtZQpfE/s320/DSC056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452"/>
            <a:ext cx="39222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1403648" y="3505572"/>
            <a:ext cx="1512168" cy="79208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508104" y="2857500"/>
            <a:ext cx="1368152" cy="64807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24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47693"/>
          </a:xfrm>
          <a:solidFill>
            <a:schemeClr val="tx1">
              <a:alpha val="72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componentes do sedimento urinário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79502"/>
            <a:ext cx="8712968" cy="4025636"/>
          </a:xfrm>
        </p:spPr>
        <p:txBody>
          <a:bodyPr/>
          <a:lstStyle/>
          <a:p>
            <a:r>
              <a:rPr lang="pt-PT" sz="2000" dirty="0"/>
              <a:t>É importante salientar que </a:t>
            </a:r>
            <a:r>
              <a:rPr lang="pt-BR" sz="2000" dirty="0"/>
              <a:t>no sedimento urinário podem ser encontrados também outros elementos contaminantes, tais como: muco, grânulos de amido, fibras vegetais, bolhas de ar, gotículas de gordura, fragmentos de vidro, corantes, grãos de pólen, tecidos vegetais, pelos, ácaros, asas de insetos, entre outros.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" y="2898036"/>
            <a:ext cx="3006313" cy="2359959"/>
          </a:xfrm>
          <a:prstGeom prst="rect">
            <a:avLst/>
          </a:prstGeom>
        </p:spPr>
      </p:pic>
      <p:pic>
        <p:nvPicPr>
          <p:cNvPr id="4098" name="Picture 2" descr="https://lh6.googleusercontent.com/-nPh_fjl7aH8/TYZADeOyRuI/AAAAAAAAAP0/5THYE0iWHCE/s1600/Imagem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81732"/>
            <a:ext cx="587951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392275" y="4888663"/>
            <a:ext cx="1692696" cy="369332"/>
          </a:xfrm>
          <a:prstGeom prst="rect">
            <a:avLst/>
          </a:prstGeom>
          <a:solidFill>
            <a:srgbClr val="E1999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bg1"/>
                </a:solidFill>
              </a:rPr>
              <a:t>Fios de muco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92187" y="4920472"/>
            <a:ext cx="1674360" cy="576000"/>
          </a:xfrm>
          <a:prstGeom prst="rect">
            <a:avLst/>
          </a:prstGeom>
          <a:solidFill>
            <a:srgbClr val="E1999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bg1"/>
                </a:solidFill>
              </a:rPr>
              <a:t>Fibras de algodão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66547" y="4366473"/>
            <a:ext cx="1692696" cy="576000"/>
          </a:xfrm>
          <a:prstGeom prst="rect">
            <a:avLst/>
          </a:prstGeom>
          <a:solidFill>
            <a:srgbClr val="E1999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bg1"/>
                </a:solidFill>
              </a:rPr>
              <a:t>Grãos de amido</a:t>
            </a:r>
          </a:p>
        </p:txBody>
      </p:sp>
    </p:spTree>
    <p:extLst>
      <p:ext uri="{BB962C8B-B14F-4D97-AF65-F5344CB8AC3E}">
        <p14:creationId xmlns:p14="http://schemas.microsoft.com/office/powerpoint/2010/main" val="941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-8WScWukx4Qs/TYZBQQ3_T_I/AAAAAAAAAP4/d55f9iLXg28/s320/Imagem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51259" r="45847" b="6320"/>
          <a:stretch/>
        </p:blipFill>
        <p:spPr bwMode="auto">
          <a:xfrm>
            <a:off x="539552" y="132244"/>
            <a:ext cx="3219358" cy="21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ytimg.com/vi/kG6OyugF1Vc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19063"/>
            <a:ext cx="3714060" cy="216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cielo.br/img/fbpe/bjvras/v35n4/4a07f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8" y="2785492"/>
            <a:ext cx="3210720" cy="26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1.bp.blogspot.com/-76fnLHZ7Bf8/ToZ7JdZFSUI/AAAAAAAAApc/jKY-RbiY72s/s1600/foto+-+Daniela+magalh%25C3%25A3es+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55" y="2785492"/>
            <a:ext cx="3552396" cy="26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59632" y="2348797"/>
            <a:ext cx="1512168" cy="369332"/>
          </a:xfrm>
          <a:prstGeom prst="rect">
            <a:avLst/>
          </a:prstGeom>
          <a:solidFill>
            <a:srgbClr val="E19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800" dirty="0"/>
              <a:t>PARASITA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723269" y="2330750"/>
            <a:ext cx="1512168" cy="369332"/>
          </a:xfrm>
          <a:prstGeom prst="rect">
            <a:avLst/>
          </a:prstGeom>
          <a:solidFill>
            <a:srgbClr val="E19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800" dirty="0"/>
              <a:t>BACTÉRIA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97103" y="5249684"/>
            <a:ext cx="230425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800" dirty="0"/>
              <a:t>ESPERMATOZOIDE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787246" y="5249684"/>
            <a:ext cx="151216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800" dirty="0"/>
              <a:t>LEVEDURA</a:t>
            </a:r>
          </a:p>
        </p:txBody>
      </p:sp>
    </p:spTree>
    <p:extLst>
      <p:ext uri="{BB962C8B-B14F-4D97-AF65-F5344CB8AC3E}">
        <p14:creationId xmlns:p14="http://schemas.microsoft.com/office/powerpoint/2010/main" val="27485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832"/>
            <a:ext cx="9144000" cy="967639"/>
          </a:xfrm>
          <a:solidFill>
            <a:schemeClr val="tx1">
              <a:alpha val="72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Revisão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6507" y="937958"/>
            <a:ext cx="4752528" cy="72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Estes são elementos não originados do trato urinário que podem contaminar a urina, no momento da passagem da mesma pela uretra e pela vagina, ao ser expelido. </a:t>
            </a:r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2927" y="2878705"/>
            <a:ext cx="4752528" cy="956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Normalmente, a urina não as tem. No entanto, se as amostras não forem colhidas em condições de assepsia/estéreis, pode ocorrer sua contaminação e proliferação.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3238" y="1815380"/>
            <a:ext cx="4733782" cy="956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estão presentes em secreções vaginais de indivíduos com infecção pelo fungo, e frequentemente em pacientes diabéticos e/ou </a:t>
            </a:r>
            <a:r>
              <a:rPr lang="pt-BR" dirty="0" err="1"/>
              <a:t>imunossuprimidos</a:t>
            </a:r>
            <a:r>
              <a:rPr lang="pt-BR" dirty="0"/>
              <a:t> e em mulheres com candidíase vaginal.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2255" y="4682283"/>
            <a:ext cx="4752000" cy="93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 corante </a:t>
            </a:r>
            <a:r>
              <a:rPr lang="pt-BR" u="sng" dirty="0" err="1"/>
              <a:t>Sternheimer</a:t>
            </a:r>
            <a:r>
              <a:rPr lang="pt-BR" u="sng" dirty="0"/>
              <a:t>- </a:t>
            </a:r>
            <a:r>
              <a:rPr lang="pt-BR" u="sng" dirty="0" err="1"/>
              <a:t>Malbin</a:t>
            </a:r>
            <a:r>
              <a:rPr lang="pt-BR" dirty="0"/>
              <a:t> é utilizado para diferenciá-lo de leucócitos/ células epiteliais. Podem ser encontrados no sedimento urinário devido à contaminação fecal e por falta de assepsia adequada.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2166" y="3888536"/>
            <a:ext cx="4714854" cy="7405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São facilmente reconhecidos devido à sua morfologia característica. Devem ser mencionados somente em urinas masculinas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986436" y="1121229"/>
            <a:ext cx="2592288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Espermatozoides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986436" y="2021105"/>
            <a:ext cx="2592288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Bactérias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986436" y="3078845"/>
            <a:ext cx="2592288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Parasitas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994112" y="4906972"/>
            <a:ext cx="2592288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Leveduras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994112" y="3910455"/>
            <a:ext cx="2592288" cy="4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Contaminantes/artefatos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4857020" y="1553229"/>
            <a:ext cx="1227148" cy="2543009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4749439" y="2579754"/>
            <a:ext cx="1334729" cy="248142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5" idx="3"/>
          </p:cNvCxnSpPr>
          <p:nvPr/>
        </p:nvCxnSpPr>
        <p:spPr>
          <a:xfrm flipV="1">
            <a:off x="4905455" y="2353445"/>
            <a:ext cx="1178713" cy="100359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V="1">
            <a:off x="4726800" y="1444181"/>
            <a:ext cx="1405803" cy="270057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V="1">
            <a:off x="4783719" y="3448154"/>
            <a:ext cx="1323088" cy="145881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8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2000"/>
          </a:xfrm>
          <a:solidFill>
            <a:schemeClr val="tx1">
              <a:alpha val="71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Bibliografia – conteúdo e imagens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828" y="1273324"/>
            <a:ext cx="8496944" cy="424847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pt-BR" sz="2500" u="sng" dirty="0">
                <a:hlinkClick r:id="rId2"/>
              </a:rPr>
              <a:t>http://bioneogenios.blogspot.com.br/2013/07/exame-de-rotina-da-urina.html</a:t>
            </a:r>
            <a:endParaRPr lang="pt-BR" sz="2500" dirty="0"/>
          </a:p>
          <a:p>
            <a:pPr lvl="0"/>
            <a:r>
              <a:rPr lang="pt-BR" sz="2500" u="sng" dirty="0">
                <a:hlinkClick r:id="rId3"/>
              </a:rPr>
              <a:t>http://laboratoriovetuff.blogspot.com.br/2010/11/sedimentoscopia.html</a:t>
            </a:r>
            <a:endParaRPr lang="pt-BR" sz="2500" dirty="0"/>
          </a:p>
          <a:p>
            <a:pPr lvl="0"/>
            <a:r>
              <a:rPr lang="pt-BR" sz="2500" u="sng" dirty="0">
                <a:hlinkClick r:id="rId4"/>
              </a:rPr>
              <a:t>http://www.controllab.com.br/pdf/cli_online_ControlLabTC_Sedimentoscopia_201203.pdf</a:t>
            </a:r>
            <a:endParaRPr lang="pt-BR" sz="2500" dirty="0"/>
          </a:p>
          <a:p>
            <a:pPr lvl="0"/>
            <a:r>
              <a:rPr lang="pt-BR" sz="2500" u="sng" dirty="0">
                <a:hlinkClick r:id="rId5"/>
              </a:rPr>
              <a:t>http://www.netcina.com.br/2012/10/exame-de-urina-entenda-os-seus.html</a:t>
            </a:r>
            <a:endParaRPr lang="pt-BR" sz="2500" dirty="0"/>
          </a:p>
          <a:p>
            <a:pPr lvl="0"/>
            <a:r>
              <a:rPr lang="pt-BR" sz="2500" u="sng" dirty="0">
                <a:hlinkClick r:id="rId6"/>
              </a:rPr>
              <a:t>http://pt.slideshare.net/FernandaAssuno/sedimentoscopia</a:t>
            </a:r>
            <a:endParaRPr lang="pt-BR" sz="2500" dirty="0"/>
          </a:p>
          <a:p>
            <a:pPr lvl="0"/>
            <a:r>
              <a:rPr lang="pt-BR" sz="2500" u="sng" dirty="0">
                <a:hlinkClick r:id="rId7"/>
              </a:rPr>
              <a:t>http://www.portaleducacao.com.br/Artigo/Imprimir/14140</a:t>
            </a:r>
            <a:endParaRPr lang="pt-BR" sz="2500" dirty="0"/>
          </a:p>
          <a:p>
            <a:pPr lvl="0"/>
            <a:r>
              <a:rPr lang="pt-BR" sz="2500" u="sng" dirty="0">
                <a:hlinkClick r:id="rId8"/>
              </a:rPr>
              <a:t>http://www.fisfar.ufc.br/v2/graduacao/arquivo_aulas/pedro/uranalise.pdf</a:t>
            </a:r>
            <a:endParaRPr lang="pt-BR" sz="2500" dirty="0"/>
          </a:p>
          <a:p>
            <a:pPr lvl="0"/>
            <a:r>
              <a:rPr lang="pt-BR" sz="2500" u="sng" dirty="0">
                <a:hlinkClick r:id="rId9"/>
              </a:rPr>
              <a:t>http://pt.slideshare.net/estherfrois/urinlise-esther-iolanda?qid=0c5daf45-d592-43b9-b7fc-229d337d9cce&amp;v=default&amp;b=&amp;from_search=2</a:t>
            </a:r>
            <a:endParaRPr lang="pt-BR" sz="2500" dirty="0"/>
          </a:p>
          <a:p>
            <a:pPr lvl="0"/>
            <a:r>
              <a:rPr lang="pt-BR" sz="2500" u="sng" dirty="0">
                <a:hlinkClick r:id="rId10"/>
              </a:rPr>
              <a:t>http://www.goldanalisa.com.br/arquivos/%7BDCBF51B8-5478-4972-A11E-08224B66147D%7D_Funcao_renal[1].pdf</a:t>
            </a:r>
            <a:endParaRPr lang="pt-BR" sz="2500" dirty="0"/>
          </a:p>
          <a:p>
            <a:pPr lvl="0"/>
            <a:r>
              <a:rPr lang="pt-BR" sz="2500" u="sng" dirty="0">
                <a:hlinkClick r:id="rId11"/>
              </a:rPr>
              <a:t>http://www.santelaboratorio.com.br/urinalise-2/</a:t>
            </a:r>
            <a:endParaRPr lang="pt-BR" sz="2500" dirty="0"/>
          </a:p>
          <a:p>
            <a:pPr lvl="0"/>
            <a:r>
              <a:rPr lang="pt-BR" sz="2500" u="sng" dirty="0">
                <a:hlinkClick r:id="rId12"/>
              </a:rPr>
              <a:t>http://www.tecsoma.br/biomedicina/tcc%27s/1-2012/Monografia%20marco%20com.pdf</a:t>
            </a:r>
            <a:endParaRPr lang="pt-BR" sz="2500" dirty="0"/>
          </a:p>
          <a:p>
            <a:pPr lvl="0"/>
            <a:r>
              <a:rPr lang="pt-BR" sz="2500" u="sng" dirty="0">
                <a:hlinkClick r:id="rId13"/>
              </a:rPr>
              <a:t>http://bio-trabalho.blogspot.com.br/2011/03/eas-elementos-anormais-de.html</a:t>
            </a:r>
            <a:r>
              <a:rPr lang="pt-BR" sz="2500" dirty="0"/>
              <a:t> </a:t>
            </a:r>
          </a:p>
          <a:p>
            <a:pPr lvl="0"/>
            <a:r>
              <a:rPr lang="pt-BR" dirty="0">
                <a:hlinkClick r:id="rId14"/>
              </a:rPr>
              <a:t>http://www.dst.uff.br/revista22-1-2010/4-%20Candidiase.pdf</a:t>
            </a: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16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91780" y="1489348"/>
            <a:ext cx="4248472" cy="86409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403648" y="4009628"/>
            <a:ext cx="6552728" cy="554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403648" y="1129308"/>
            <a:ext cx="6624736" cy="3434695"/>
          </a:xfrm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pt-BR" sz="5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Sedimentoscopia</a:t>
            </a:r>
            <a:br>
              <a:rPr lang="pt-BR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000" dirty="0"/>
              <a:t>bactérias, leveduras, parasitas e espermatozoides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suction.wav"/>
          </p:stSnd>
        </p:sndAc>
      </p:transition>
    </mc:Choice>
    <mc:Fallback xmlns="">
      <p:transition>
        <p:sndAc>
          <p:stSnd>
            <p:snd r:embed="rId5" name="suction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5" y="2353444"/>
            <a:ext cx="88793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Obrigado pela sua atenção! </a:t>
            </a:r>
          </a:p>
          <a:p>
            <a:pPr algn="ctr"/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 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79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4067944" y="2141349"/>
            <a:ext cx="4924526" cy="219997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txBody>
          <a:bodyPr vert="horz" rtlCol="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pt-BR" sz="5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pt-B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Urinálise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e fluídos corporais – prof.ª </a:t>
            </a:r>
            <a:r>
              <a:rPr lang="pt-B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pamela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pt-B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liu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179512" y="2145664"/>
            <a:ext cx="3418706" cy="219566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rtlCol="0">
            <a:noAutofit/>
          </a:bodyPr>
          <a:lstStyle>
            <a:lvl1pPr marL="0" indent="0" algn="l" rtl="0" eaLnBrk="1" latinLnBrk="0" hangingPunct="1">
              <a:spcBef>
                <a:spcPts val="450"/>
              </a:spcBef>
              <a:spcAft>
                <a:spcPts val="0"/>
              </a:spcAft>
              <a:buFont typeface="Arial"/>
              <a:buNone/>
              <a:defRPr lang="pt-BR" sz="1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latinLnBrk="0" hangingPunct="1">
              <a:spcBef>
                <a:spcPts val="450"/>
              </a:spcBef>
              <a:spcAft>
                <a:spcPts val="450"/>
              </a:spcAft>
              <a:buFont typeface="Arial"/>
              <a:buNone/>
              <a:defRPr lang="pt-B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latinLnBrk="0" hangingPunct="1">
              <a:spcBef>
                <a:spcPts val="450"/>
              </a:spcBef>
              <a:spcAft>
                <a:spcPts val="450"/>
              </a:spcAft>
              <a:buFont typeface="Arial"/>
              <a:buNone/>
              <a:defRPr lang="pt-BR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latinLnBrk="0" hangingPunct="1">
              <a:spcBef>
                <a:spcPts val="450"/>
              </a:spcBef>
              <a:spcAft>
                <a:spcPts val="450"/>
              </a:spcAft>
              <a:buFont typeface="Arial"/>
              <a:buNone/>
              <a:defRPr lang="pt-BR"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latinLnBrk="0" hangingPunct="1">
              <a:spcBef>
                <a:spcPts val="450"/>
              </a:spcBef>
              <a:spcAft>
                <a:spcPts val="450"/>
              </a:spcAft>
              <a:buFont typeface="Arial"/>
              <a:buNone/>
              <a:defRPr lang="pt-BR"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rtl="0" eaLnBrk="1" latinLnBrk="0" hangingPunct="1">
              <a:spcBef>
                <a:spcPct val="20000"/>
              </a:spcBef>
              <a:buFont typeface="Arial"/>
              <a:buNone/>
              <a:defRPr lang="pt-BR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rtl="0" eaLnBrk="1" latinLnBrk="0" hangingPunct="1">
              <a:spcBef>
                <a:spcPct val="20000"/>
              </a:spcBef>
              <a:buFont typeface="Arial"/>
              <a:buNone/>
              <a:defRPr lang="pt-BR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rtl="0" eaLnBrk="1" latinLnBrk="0" hangingPunct="1">
              <a:spcBef>
                <a:spcPct val="20000"/>
              </a:spcBef>
              <a:buFont typeface="Arial"/>
              <a:buNone/>
              <a:defRPr lang="pt-BR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rtl="0" eaLnBrk="1" latinLnBrk="0" hangingPunct="1">
              <a:spcBef>
                <a:spcPct val="20000"/>
              </a:spcBef>
              <a:buFont typeface="Arial"/>
              <a:buNone/>
              <a:defRPr lang="pt-BR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pt-BR" sz="1900" dirty="0">
                <a:latin typeface="Tempus Sans ITC" panose="04020404030D07020202" pitchFamily="82" charset="0"/>
                <a:cs typeface="Arial" panose="020B0604020202020204" pitchFamily="34" charset="0"/>
              </a:rPr>
              <a:t>Fernanda Clara         Nº07 </a:t>
            </a:r>
          </a:p>
          <a:p>
            <a:pPr algn="ctr" defTabSz="914400"/>
            <a:r>
              <a:rPr lang="pt-BR" sz="1900" dirty="0" err="1">
                <a:latin typeface="Tempus Sans ITC" panose="04020404030D07020202" pitchFamily="82" charset="0"/>
                <a:cs typeface="Arial" panose="020B0604020202020204" pitchFamily="34" charset="0"/>
              </a:rPr>
              <a:t>Gabriella</a:t>
            </a:r>
            <a:r>
              <a:rPr lang="pt-BR" sz="1900" dirty="0">
                <a:latin typeface="Tempus Sans ITC" panose="04020404030D07020202" pitchFamily="82" charset="0"/>
                <a:cs typeface="Arial" panose="020B0604020202020204" pitchFamily="34" charset="0"/>
              </a:rPr>
              <a:t> Oliveira      Nº10</a:t>
            </a:r>
          </a:p>
          <a:p>
            <a:pPr algn="ctr" defTabSz="914400"/>
            <a:r>
              <a:rPr lang="pt-BR" sz="1900" dirty="0" err="1">
                <a:latin typeface="Tempus Sans ITC" panose="04020404030D07020202" pitchFamily="82" charset="0"/>
                <a:cs typeface="Arial" panose="020B0604020202020204" pitchFamily="34" charset="0"/>
              </a:rPr>
              <a:t>Geisyanne</a:t>
            </a:r>
            <a:r>
              <a:rPr lang="pt-BR" sz="1900" dirty="0">
                <a:latin typeface="Tempus Sans ITC" panose="04020404030D07020202" pitchFamily="82" charset="0"/>
                <a:cs typeface="Arial" panose="020B0604020202020204" pitchFamily="34" charset="0"/>
              </a:rPr>
              <a:t> Barbosa  Nº11</a:t>
            </a:r>
          </a:p>
          <a:p>
            <a:pPr algn="ctr" defTabSz="914400"/>
            <a:r>
              <a:rPr lang="pt-BR" sz="1900" dirty="0" err="1">
                <a:latin typeface="Tempus Sans ITC" panose="04020404030D07020202" pitchFamily="82" charset="0"/>
                <a:cs typeface="Arial" panose="020B0604020202020204" pitchFamily="34" charset="0"/>
              </a:rPr>
              <a:t>Geovanna</a:t>
            </a:r>
            <a:r>
              <a:rPr lang="pt-BR" sz="1900" dirty="0">
                <a:latin typeface="Tempus Sans ITC" panose="04020404030D07020202" pitchFamily="82" charset="0"/>
                <a:cs typeface="Arial" panose="020B0604020202020204" pitchFamily="34" charset="0"/>
              </a:rPr>
              <a:t> </a:t>
            </a:r>
            <a:r>
              <a:rPr lang="pt-BR" sz="1900" dirty="0" err="1">
                <a:latin typeface="Tempus Sans ITC" panose="04020404030D07020202" pitchFamily="82" charset="0"/>
                <a:cs typeface="Arial" panose="020B0604020202020204" pitchFamily="34" charset="0"/>
              </a:rPr>
              <a:t>Ranel</a:t>
            </a:r>
            <a:r>
              <a:rPr lang="pt-BR" sz="1900" dirty="0">
                <a:latin typeface="Tempus Sans ITC" panose="04020404030D07020202" pitchFamily="82" charset="0"/>
                <a:cs typeface="Arial" panose="020B0604020202020204" pitchFamily="34" charset="0"/>
              </a:rPr>
              <a:t>      Nº12</a:t>
            </a:r>
          </a:p>
          <a:p>
            <a:pPr algn="ctr" defTabSz="914400"/>
            <a:r>
              <a:rPr lang="pt-BR" sz="1900" dirty="0">
                <a:latin typeface="Tempus Sans ITC" panose="04020404030D07020202" pitchFamily="82" charset="0"/>
                <a:cs typeface="Arial" panose="020B0604020202020204" pitchFamily="34" charset="0"/>
              </a:rPr>
              <a:t>Kaue Menezes         Nº17</a:t>
            </a:r>
          </a:p>
          <a:p>
            <a:pPr algn="ctr" defTabSz="914400"/>
            <a:r>
              <a:rPr lang="pt-BR" sz="1900" dirty="0">
                <a:latin typeface="Tempus Sans ITC" panose="04020404030D07020202" pitchFamily="82" charset="0"/>
                <a:cs typeface="Arial" panose="020B0604020202020204" pitchFamily="34" charset="0"/>
              </a:rPr>
              <a:t>Thais Assunção        Nº31</a:t>
            </a:r>
          </a:p>
          <a:p>
            <a:pPr defTabSz="914400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1231" y="193204"/>
            <a:ext cx="8392988" cy="64633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Tempus Sans ITC" panose="04020404030D07020202" pitchFamily="82" charset="0"/>
              </a:rPr>
              <a:t>I.T.B. Prof.ª Maria Sylvia </a:t>
            </a:r>
            <a:r>
              <a:rPr lang="pt-BR" sz="3600" b="1" dirty="0" err="1">
                <a:latin typeface="Tempus Sans ITC" panose="04020404030D07020202" pitchFamily="82" charset="0"/>
              </a:rPr>
              <a:t>Chaluppe</a:t>
            </a:r>
            <a:r>
              <a:rPr lang="pt-BR" sz="3600" b="1" dirty="0">
                <a:latin typeface="Tempus Sans ITC" panose="04020404030D07020202" pitchFamily="82" charset="0"/>
              </a:rPr>
              <a:t> Mello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43808" y="1188300"/>
            <a:ext cx="3370659" cy="4001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empus Sans ITC" panose="04020404030D07020202" pitchFamily="82" charset="0"/>
              </a:rPr>
              <a:t>Análises Clínicas - ACL2AM</a:t>
            </a:r>
            <a:endParaRPr lang="pt-BR" sz="1800" b="1" dirty="0">
              <a:latin typeface="Tempus Sans ITC" panose="04020404030D07020202" pitchFamily="8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43808" y="5017740"/>
            <a:ext cx="3370659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latin typeface="Tempus Sans ITC" panose="04020404030D07020202" pitchFamily="82" charset="0"/>
              </a:rPr>
              <a:t>Barueri -2015</a:t>
            </a:r>
          </a:p>
        </p:txBody>
      </p:sp>
    </p:spTree>
    <p:extLst>
      <p:ext uri="{BB962C8B-B14F-4D97-AF65-F5344CB8AC3E}">
        <p14:creationId xmlns:p14="http://schemas.microsoft.com/office/powerpoint/2010/main" val="40033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5292"/>
          </a:xfrm>
          <a:solidFill>
            <a:schemeClr val="tx1">
              <a:alpha val="72000"/>
            </a:schemeClr>
          </a:solidFill>
        </p:spPr>
        <p:txBody>
          <a:bodyPr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EXAME MICROSCÓPICO DA URINA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01824" y="1489348"/>
            <a:ext cx="8568952" cy="3240360"/>
          </a:xfrm>
        </p:spPr>
        <p:txBody>
          <a:bodyPr>
            <a:normAutofit/>
          </a:bodyPr>
          <a:lstStyle/>
          <a:p>
            <a:r>
              <a:rPr lang="pt-PT" dirty="0"/>
              <a:t>O exame microscópico do sedimento da urina fornece informações muito úteis no diagnóstico e tratamento do paciente. O exame pode avaliar a presença ou evolução de infecções e doenças do trato urinário e, além disso, certos resultados como a presença de cristais anormais, podem sugerir uma desordem metabólica. </a:t>
            </a:r>
            <a:endParaRPr lang="pt-BR" dirty="0"/>
          </a:p>
          <a:p>
            <a:r>
              <a:rPr lang="pt-PT" dirty="0"/>
              <a:t>Todas as amostras de urina devem ser analisadas o mais breve possível para evitar a deterioração celular e multiplicação de bactérias ou outro microrganismo.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6961"/>
          </a:xfrm>
          <a:solidFill>
            <a:schemeClr val="tx1">
              <a:alpha val="72000"/>
            </a:schemeClr>
          </a:solidFill>
        </p:spPr>
        <p:txBody>
          <a:bodyPr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Contaminantes OU artefatos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11560" y="1417340"/>
            <a:ext cx="7846640" cy="3623072"/>
          </a:xfrm>
        </p:spPr>
        <p:txBody>
          <a:bodyPr>
            <a:normAutofit/>
          </a:bodyPr>
          <a:lstStyle/>
          <a:p>
            <a:r>
              <a:rPr lang="pt-PT" dirty="0"/>
              <a:t>Estes são elementos não originados do trato urinário que podem contaminar a urina, no momento da passagem da mesma pela uretra e pela vagina, ao ser expelido. </a:t>
            </a:r>
            <a:endParaRPr lang="pt-BR" dirty="0"/>
          </a:p>
          <a:p>
            <a:r>
              <a:rPr lang="pt-PT" dirty="0"/>
              <a:t>A contaminação por elementos presentes no ambiente pode ocorrer durante a coleta, armazenamento e processamento da amostra. </a:t>
            </a:r>
            <a:endParaRPr lang="pt-BR" dirty="0"/>
          </a:p>
          <a:p>
            <a:r>
              <a:rPr lang="pt-PT" dirty="0"/>
              <a:t>A identificação dos contaminantes é necessária para uma correta interpretação do resultado do exame e, também, para auxiliar no diagnóstico de doenças ou infestações.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5292"/>
          </a:xfrm>
          <a:solidFill>
            <a:schemeClr val="tx1">
              <a:alpha val="72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COMPONENTES DO SEDIMENTO URINÁRIO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MICRORGANISMOS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40668" y="1273324"/>
            <a:ext cx="8291264" cy="3623072"/>
          </a:xfrm>
        </p:spPr>
        <p:txBody>
          <a:bodyPr>
            <a:normAutofit/>
          </a:bodyPr>
          <a:lstStyle/>
          <a:p>
            <a:r>
              <a:rPr lang="pt-PT" dirty="0"/>
              <a:t>No exame de sedimento urinário são encontrados diversos microrganismos, sendo os principais: bactérias, leveduras, parasitas e protozoários.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46428"/>
          </a:xfrm>
          <a:solidFill>
            <a:schemeClr val="tx1">
              <a:alpha val="72000"/>
            </a:schemeClr>
          </a:solidFill>
        </p:spPr>
        <p:txBody>
          <a:bodyPr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bactérias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27584" y="1417340"/>
            <a:ext cx="7342584" cy="3623072"/>
          </a:xfrm>
        </p:spPr>
        <p:txBody>
          <a:bodyPr>
            <a:normAutofit/>
          </a:bodyPr>
          <a:lstStyle/>
          <a:p>
            <a:r>
              <a:rPr lang="pt-BR" dirty="0"/>
              <a:t>A urina, sendo um bom meio de cultura, tem sua flora duplicada a cada 30 minutos. As bactérias que vemos, na maioria das vezes, são contaminantes ou se reproduzem após a coleta.</a:t>
            </a:r>
          </a:p>
          <a:p>
            <a:r>
              <a:rPr lang="pt-BR" dirty="0"/>
              <a:t>Normalmente, a urina não tem bactérias. No entanto, se as amostras não forem colhidas em condições de assepsia/estéreis, pode ocorrer contaminação e proliferação bacteriana, normalmente sem significado clínico. As amostras que ficam à temperatura ambiente por muito tempo também podem conter quantidades detectáveis de bactérias. </a:t>
            </a:r>
          </a:p>
          <a:p>
            <a:r>
              <a:rPr lang="pt-BR" dirty="0"/>
              <a:t>A presença de bactérias na urina juntamente com leucócitos e testes positivos de nitrito, é uma indicação de processos infecciosos.</a:t>
            </a: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5292"/>
          </a:xfrm>
          <a:solidFill>
            <a:schemeClr val="tx1">
              <a:alpha val="74000"/>
            </a:schemeClr>
          </a:solidFill>
        </p:spPr>
        <p:txBody>
          <a:bodyPr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bactérias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23528" y="1129308"/>
            <a:ext cx="9073008" cy="3623072"/>
          </a:xfrm>
        </p:spPr>
        <p:txBody>
          <a:bodyPr/>
          <a:lstStyle/>
          <a:p>
            <a:pPr marL="0" indent="0">
              <a:buNone/>
            </a:pPr>
            <a:r>
              <a:rPr lang="pt-BR" sz="1600" b="1" dirty="0"/>
              <a:t>EXAME</a:t>
            </a:r>
            <a:endParaRPr lang="pt-BR" sz="1600" dirty="0"/>
          </a:p>
          <a:p>
            <a:pPr marL="0" indent="0">
              <a:buNone/>
            </a:pPr>
            <a:r>
              <a:rPr lang="pt-BR" sz="1600" dirty="0"/>
              <a:t>Realizar o exame logo após a coleta, observando vários campos com aumento de 400x</a:t>
            </a:r>
          </a:p>
          <a:p>
            <a:pPr marL="0" indent="0">
              <a:buNone/>
            </a:pPr>
            <a:r>
              <a:rPr lang="pt-BR" sz="1600" b="1" dirty="0"/>
              <a:t>EXPRESSÃO DO RESULTADO</a:t>
            </a:r>
            <a:endParaRPr lang="pt-BR" sz="1600" dirty="0"/>
          </a:p>
          <a:p>
            <a:pPr marL="0" indent="0">
              <a:buNone/>
            </a:pPr>
            <a:r>
              <a:rPr lang="pt-BR" sz="1600" dirty="0"/>
              <a:t>Flora: ausente, pouca, moderada e aumentada.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13484"/>
            <a:ext cx="3816424" cy="2862396"/>
          </a:xfrm>
          <a:prstGeom prst="rect">
            <a:avLst/>
          </a:prstGeom>
        </p:spPr>
      </p:pic>
      <p:pic>
        <p:nvPicPr>
          <p:cNvPr id="1026" name="Picture 2" descr="http://2.bp.blogspot.com/_Le0Tt-hIfD8/TNsqTzRGVsI/AAAAAAAAABI/-OQXu1zfGiI/s320/DSC057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13484"/>
            <a:ext cx="3771360" cy="282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5292"/>
          </a:xfrm>
          <a:solidFill>
            <a:schemeClr val="tx1">
              <a:alpha val="76000"/>
            </a:schemeClr>
          </a:solidFill>
        </p:spPr>
        <p:txBody>
          <a:bodyPr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leveduras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64966" y="1417340"/>
            <a:ext cx="8021833" cy="3623072"/>
          </a:xfrm>
        </p:spPr>
        <p:txBody>
          <a:bodyPr>
            <a:normAutofit/>
          </a:bodyPr>
          <a:lstStyle/>
          <a:p>
            <a:r>
              <a:rPr lang="pt-BR" dirty="0"/>
              <a:t>São de tamanho menor que as hemácias, porém são muito similares a estas. As leveduras são ovoides, incolores e refringentes. Devido à germinação e hifas/</a:t>
            </a:r>
            <a:r>
              <a:rPr lang="pt-BR" dirty="0" err="1"/>
              <a:t>pseudohifas</a:t>
            </a:r>
            <a:r>
              <a:rPr lang="pt-BR" dirty="0"/>
              <a:t>, quase sempre apresentam cadeias/ brotamentos, os quais facilitam a identificação.</a:t>
            </a:r>
          </a:p>
          <a:p>
            <a:r>
              <a:rPr lang="pt-BR" dirty="0"/>
              <a:t>As mais comumente encontradas no sedimento urinário são a </a:t>
            </a:r>
            <a:r>
              <a:rPr lang="pt-BR" i="1" dirty="0" err="1"/>
              <a:t>Candida</a:t>
            </a:r>
            <a:r>
              <a:rPr lang="pt-BR" i="1" dirty="0"/>
              <a:t> </a:t>
            </a:r>
            <a:r>
              <a:rPr lang="pt-BR" i="1" dirty="0" err="1"/>
              <a:t>albicans</a:t>
            </a:r>
            <a:r>
              <a:rPr lang="pt-BR" dirty="0"/>
              <a:t> e a </a:t>
            </a:r>
            <a:r>
              <a:rPr lang="pt-BR" i="1" dirty="0" err="1"/>
              <a:t>Candida</a:t>
            </a:r>
            <a:r>
              <a:rPr lang="pt-BR" i="1" dirty="0"/>
              <a:t> sp.</a:t>
            </a:r>
            <a:endParaRPr lang="pt-BR" dirty="0"/>
          </a:p>
          <a:p>
            <a:r>
              <a:rPr lang="pt-BR" dirty="0"/>
              <a:t> As leveduras podem ser observadas no sedimento urinário devido à contaminação por secreção vaginal ou ainda por contaminação pela pele ou pelo ambiente. As leveduras estão presentes em secreções vaginais de indivíduos com infecção pelo fungo, e frequentemente em pacientes diabéticos e/ou </a:t>
            </a:r>
            <a:r>
              <a:rPr lang="pt-BR" dirty="0" err="1"/>
              <a:t>imunodeprimidos</a:t>
            </a:r>
            <a:r>
              <a:rPr lang="pt-BR" dirty="0"/>
              <a:t> e em mulheres com candidíase vaginal.</a:t>
            </a:r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i_fair_72dpi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A693BC-AB3B-4074-80B9-9E3D6EC688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1302</Words>
  <Application>Microsoft Office PowerPoint</Application>
  <PresentationFormat>Apresentação na tela (16:10)</PresentationFormat>
  <Paragraphs>110</Paragraphs>
  <Slides>20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Tempus Sans ITC</vt:lpstr>
      <vt:lpstr>Tw Cen MT Condensed</vt:lpstr>
      <vt:lpstr>Wingdings</vt:lpstr>
      <vt:lpstr>sci_fair_72dpi</vt:lpstr>
      <vt:lpstr> Sedimentoscopia     bactérias, leveduras, parasitas e espermatozoides</vt:lpstr>
      <vt:lpstr>Sedimentoscopia   bactérias, leveduras, parasitas e espermatozoides</vt:lpstr>
      <vt:lpstr>Apresentação do PowerPoint</vt:lpstr>
      <vt:lpstr>EXAME MICROSCÓPICO DA URINA</vt:lpstr>
      <vt:lpstr>Contaminantes OU artefatos</vt:lpstr>
      <vt:lpstr>COMPONENTES DO SEDIMENTO URINÁRIO MICRORGANISMOS</vt:lpstr>
      <vt:lpstr>bactérias</vt:lpstr>
      <vt:lpstr>bactérias</vt:lpstr>
      <vt:lpstr>leveduras</vt:lpstr>
      <vt:lpstr>leveduras</vt:lpstr>
      <vt:lpstr>leveduras</vt:lpstr>
      <vt:lpstr>parasitas</vt:lpstr>
      <vt:lpstr>parasitas</vt:lpstr>
      <vt:lpstr>ESPERMATOZOIDES</vt:lpstr>
      <vt:lpstr>espermatozoides</vt:lpstr>
      <vt:lpstr>componentes do sedimento urinário </vt:lpstr>
      <vt:lpstr>Apresentação do PowerPoint</vt:lpstr>
      <vt:lpstr>Revisão</vt:lpstr>
      <vt:lpstr>Bibliografia – conteúdo e imagens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2015-04-01T19:15:57Z</dcterms:created>
  <dcterms:modified xsi:type="dcterms:W3CDTF">2017-09-03T20:07:54Z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TC101659569990</vt:lpwstr>
  </property>
</Properties>
</file>