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67" r:id="rId3"/>
    <p:sldId id="270" r:id="rId4"/>
    <p:sldId id="271" r:id="rId5"/>
    <p:sldId id="272" r:id="rId6"/>
    <p:sldId id="298" r:id="rId7"/>
    <p:sldId id="274" r:id="rId8"/>
    <p:sldId id="275" r:id="rId9"/>
    <p:sldId id="276" r:id="rId10"/>
    <p:sldId id="299" r:id="rId11"/>
    <p:sldId id="300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301" r:id="rId31"/>
    <p:sldId id="302" r:id="rId32"/>
    <p:sldId id="303" r:id="rId3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74" autoAdjust="0"/>
  </p:normalViewPr>
  <p:slideViewPr>
    <p:cSldViewPr>
      <p:cViewPr>
        <p:scale>
          <a:sx n="60" d="100"/>
          <a:sy n="60" d="100"/>
        </p:scale>
        <p:origin x="-1572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6EDC2E-6968-41DD-A222-8DDC740AE66B}" type="datetimeFigureOut">
              <a:rPr lang="pt-BR" smtClean="0"/>
              <a:pPr/>
              <a:t>19/03/2014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EF0530-90DF-4C04-BFD7-4BD2E4114E7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1737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4821A52-2ABC-4E1E-9932-009CE0AB0A4E}" type="slidenum">
              <a:rPr lang="pt-BR" smtClean="0"/>
              <a:pPr/>
              <a:t>3</a:t>
            </a:fld>
            <a:endParaRPr lang="pt-BR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DEFD457-839E-4B37-A802-131771555970}" type="slidenum">
              <a:rPr lang="pt-BR" smtClean="0"/>
              <a:pPr/>
              <a:t>13</a:t>
            </a:fld>
            <a:endParaRPr lang="pt-BR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FBCB585-9131-425E-B377-F562E0C53FA4}" type="slidenum">
              <a:rPr lang="pt-BR" smtClean="0"/>
              <a:pPr/>
              <a:t>14</a:t>
            </a:fld>
            <a:endParaRPr lang="pt-BR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EE1E0DD-0652-4829-AFE0-4B3C6B210075}" type="slidenum">
              <a:rPr lang="pt-BR" smtClean="0"/>
              <a:pPr/>
              <a:t>15</a:t>
            </a:fld>
            <a:endParaRPr lang="pt-BR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81DED49-D87B-4BBE-AC6B-77A09AA04DE4}" type="slidenum">
              <a:rPr lang="pt-BR" smtClean="0"/>
              <a:pPr/>
              <a:t>16</a:t>
            </a:fld>
            <a:endParaRPr lang="pt-BR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62A1CD9-57BA-428D-A064-89D9F4F16111}" type="slidenum">
              <a:rPr lang="pt-BR" smtClean="0"/>
              <a:pPr/>
              <a:t>17</a:t>
            </a:fld>
            <a:endParaRPr lang="pt-B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30539DB-D11E-4F3A-B158-42AEA524C97E}" type="slidenum">
              <a:rPr lang="pt-BR" smtClean="0"/>
              <a:pPr/>
              <a:t>18</a:t>
            </a:fld>
            <a:endParaRPr lang="pt-BR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87303EB-2EE4-40C0-8197-987B26C82365}" type="slidenum">
              <a:rPr lang="pt-BR" smtClean="0"/>
              <a:pPr/>
              <a:t>19</a:t>
            </a:fld>
            <a:endParaRPr lang="pt-B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B91C00C-139B-4170-BC3A-2840B50D3AB9}" type="slidenum">
              <a:rPr lang="pt-BR" smtClean="0"/>
              <a:pPr/>
              <a:t>20</a:t>
            </a:fld>
            <a:endParaRPr lang="pt-BR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BD9AE85-2B66-483A-A321-83ED3A69D042}" type="slidenum">
              <a:rPr lang="pt-BR" smtClean="0"/>
              <a:pPr/>
              <a:t>21</a:t>
            </a:fld>
            <a:endParaRPr lang="pt-B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DD954C8-D381-4A32-A8EF-B73172CC5BB7}" type="slidenum">
              <a:rPr lang="pt-BR" smtClean="0"/>
              <a:pPr/>
              <a:t>22</a:t>
            </a:fld>
            <a:endParaRPr lang="pt-BR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549BE9E-64FD-4359-A113-BCD7463D1F24}" type="slidenum">
              <a:rPr lang="pt-BR" smtClean="0"/>
              <a:pPr/>
              <a:t>4</a:t>
            </a:fld>
            <a:endParaRPr lang="pt-BR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0B7B5AC-D760-48CC-A53C-F74C666334CD}" type="slidenum">
              <a:rPr lang="pt-BR" smtClean="0"/>
              <a:pPr/>
              <a:t>23</a:t>
            </a:fld>
            <a:endParaRPr lang="pt-BR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1ABCE1C-F99C-424B-AF11-9ED89BE3D43E}" type="slidenum">
              <a:rPr lang="pt-BR" smtClean="0"/>
              <a:pPr/>
              <a:t>24</a:t>
            </a:fld>
            <a:endParaRPr lang="pt-B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088A3FD-5D10-4646-A800-4A18404E21B4}" type="slidenum">
              <a:rPr lang="pt-BR" smtClean="0"/>
              <a:pPr/>
              <a:t>25</a:t>
            </a:fld>
            <a:endParaRPr lang="pt-BR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26A2316-F2F2-46F7-8BFB-F5F30CD4AD48}" type="slidenum">
              <a:rPr lang="pt-BR" smtClean="0"/>
              <a:pPr/>
              <a:t>26</a:t>
            </a:fld>
            <a:endParaRPr lang="pt-BR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7925603-3431-41EC-A62F-55CB9BB4AD61}" type="slidenum">
              <a:rPr lang="pt-BR" smtClean="0"/>
              <a:pPr/>
              <a:t>27</a:t>
            </a:fld>
            <a:endParaRPr lang="pt-BR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CE30C6E-AA06-4610-AC28-80F40573A569}" type="slidenum">
              <a:rPr lang="pt-BR" smtClean="0"/>
              <a:pPr/>
              <a:t>28</a:t>
            </a:fld>
            <a:endParaRPr lang="pt-BR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F157445-E670-4888-A9AF-EB8C5A1FDC77}" type="slidenum">
              <a:rPr lang="pt-BR" smtClean="0"/>
              <a:pPr/>
              <a:t>29</a:t>
            </a:fld>
            <a:endParaRPr lang="pt-BR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0CC76FB-529A-4C55-823A-DE6131193F79}" type="slidenum">
              <a:rPr lang="pt-BR" smtClean="0"/>
              <a:pPr/>
              <a:t>5</a:t>
            </a:fld>
            <a:endParaRPr lang="pt-BR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BAA8ECF-8FE7-48D9-9A47-C6BFB1082756}" type="slidenum">
              <a:rPr lang="pt-BR" smtClean="0"/>
              <a:pPr/>
              <a:t>7</a:t>
            </a:fld>
            <a:endParaRPr lang="pt-BR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269DE55-6937-4D87-B2BD-BCC3DD33A1E1}" type="slidenum">
              <a:rPr lang="pt-BR" smtClean="0"/>
              <a:pPr/>
              <a:t>8</a:t>
            </a:fld>
            <a:endParaRPr lang="pt-BR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C897C37-F621-47FB-B1A6-9B768B94515E}" type="slidenum">
              <a:rPr lang="pt-BR" smtClean="0"/>
              <a:pPr/>
              <a:t>9</a:t>
            </a:fld>
            <a:endParaRPr lang="pt-BR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C897C37-F621-47FB-B1A6-9B768B94515E}" type="slidenum">
              <a:rPr lang="pt-BR" smtClean="0"/>
              <a:pPr/>
              <a:t>10</a:t>
            </a:fld>
            <a:endParaRPr lang="pt-BR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C897C37-F621-47FB-B1A6-9B768B94515E}" type="slidenum">
              <a:rPr lang="pt-BR" smtClean="0"/>
              <a:pPr/>
              <a:t>11</a:t>
            </a:fld>
            <a:endParaRPr lang="pt-BR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B8D60CB-0398-43EC-A089-54E1D9C41E1C}" type="slidenum">
              <a:rPr lang="pt-BR" smtClean="0"/>
              <a:pPr/>
              <a:t>12</a:t>
            </a:fld>
            <a:endParaRPr lang="pt-BR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A17BAA-1674-4E1F-A029-AB811C434B28}" type="datetimeFigureOut">
              <a:rPr lang="pt-BR" smtClean="0"/>
              <a:pPr/>
              <a:t>19/03/2014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4904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11CA28-49DE-4FF9-AF3A-3BE49B9E2B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68760"/>
            <a:ext cx="8229600" cy="48574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17BAA-1674-4E1F-A029-AB811C434B28}" type="datetimeFigureOut">
              <a:rPr lang="pt-BR" smtClean="0"/>
              <a:pPr/>
              <a:t>19/03/2014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CA28-49DE-4FF9-AF3A-3BE49B9E2B9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699792" y="44624"/>
            <a:ext cx="6408712" cy="936104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96752"/>
            <a:ext cx="2057400" cy="504056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96752"/>
            <a:ext cx="6019800" cy="50734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A17BAA-1674-4E1F-A029-AB811C434B28}" type="datetimeFigureOut">
              <a:rPr lang="pt-BR" smtClean="0"/>
              <a:pPr/>
              <a:t>19/03/2014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11CA28-49DE-4FF9-AF3A-3BE49B9E2B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533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762000"/>
            <a:ext cx="38100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38100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pt-BR"/>
              <a:t>Programação em C</a:t>
            </a:r>
          </a:p>
          <a:p>
            <a:pPr>
              <a:defRPr/>
            </a:pPr>
            <a:r>
              <a:rPr lang="pt-BR"/>
              <a:t>Profa. Patrícia A. Jaques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79785-01D3-403B-8B5A-677B0EE28D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280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92" y="44624"/>
            <a:ext cx="6408712" cy="936104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3"/>
              </a:buClr>
              <a:buFont typeface="Arial" pitchFamily="34" charset="0"/>
              <a:buChar char="•"/>
              <a:defRPr/>
            </a:lvl1pPr>
            <a:lvl2pPr>
              <a:buClr>
                <a:srgbClr val="FF0000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rgbClr val="FF0000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A17BAA-1674-4E1F-A029-AB811C434B28}" type="datetimeFigureOut">
              <a:rPr lang="pt-BR" smtClean="0"/>
              <a:pPr/>
              <a:t>19/03/2014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4904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11CA28-49DE-4FF9-AF3A-3BE49B9E2B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A17BAA-1674-4E1F-A029-AB811C434B28}" type="datetimeFigureOut">
              <a:rPr lang="pt-BR" smtClean="0"/>
              <a:pPr/>
              <a:t>19/03/2014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11CA28-49DE-4FF9-AF3A-3BE49B9E2B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600200"/>
            <a:ext cx="4038600" cy="4525963"/>
          </a:xfrm>
        </p:spPr>
        <p:txBody>
          <a:bodyPr/>
          <a:lstStyle>
            <a:lvl1pPr>
              <a:buClr>
                <a:schemeClr val="accent3"/>
              </a:buClr>
              <a:defRPr sz="2800"/>
            </a:lvl1pPr>
            <a:lvl2pPr>
              <a:buClr>
                <a:srgbClr val="FF0000"/>
              </a:buClr>
              <a:defRPr sz="2400"/>
            </a:lvl2pPr>
            <a:lvl3pPr>
              <a:buClr>
                <a:schemeClr val="accent3"/>
              </a:buClr>
              <a:defRPr sz="2000"/>
            </a:lvl3pPr>
            <a:lvl4pPr>
              <a:buClr>
                <a:srgbClr val="FF0000"/>
              </a:buClr>
              <a:defRPr sz="1800"/>
            </a:lvl4pPr>
            <a:lvl5pPr>
              <a:buClr>
                <a:schemeClr val="accent3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B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A17BAA-1674-4E1F-A029-AB811C434B28}" type="datetimeFigureOut">
              <a:rPr lang="pt-BR" smtClean="0"/>
              <a:pPr/>
              <a:t>19/03/2014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02896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11CA28-49DE-4FF9-AF3A-3BE49B9E2B9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699792" y="44624"/>
            <a:ext cx="6408712" cy="936104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pt-BR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709864" y="1603716"/>
            <a:ext cx="4038600" cy="4525963"/>
          </a:xfrm>
        </p:spPr>
        <p:txBody>
          <a:bodyPr/>
          <a:lstStyle>
            <a:lvl1pPr>
              <a:buClr>
                <a:schemeClr val="accent3"/>
              </a:buClr>
              <a:defRPr sz="2800"/>
            </a:lvl1pPr>
            <a:lvl2pPr>
              <a:buClr>
                <a:srgbClr val="FF0000"/>
              </a:buClr>
              <a:defRPr sz="2400"/>
            </a:lvl2pPr>
            <a:lvl3pPr>
              <a:buClr>
                <a:schemeClr val="accent3"/>
              </a:buClr>
              <a:defRPr sz="2000"/>
            </a:lvl3pPr>
            <a:lvl4pPr>
              <a:buClr>
                <a:srgbClr val="FF0000"/>
              </a:buClr>
              <a:defRPr sz="1800"/>
            </a:lvl4pPr>
            <a:lvl5pPr>
              <a:buClr>
                <a:schemeClr val="accent3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A17BAA-1674-4E1F-A029-AB811C434B28}" type="datetimeFigureOut">
              <a:rPr lang="pt-BR" smtClean="0"/>
              <a:pPr/>
              <a:t>19/03/2014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11CA28-49DE-4FF9-AF3A-3BE49B9E2B9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699792" y="44624"/>
            <a:ext cx="6408712" cy="936104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A17BAA-1674-4E1F-A029-AB811C434B28}" type="datetimeFigureOut">
              <a:rPr lang="pt-BR" smtClean="0"/>
              <a:pPr/>
              <a:t>19/03/2014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11CA28-49DE-4FF9-AF3A-3BE49B9E2B9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699792" y="44624"/>
            <a:ext cx="6408712" cy="936104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A17BAA-1674-4E1F-A029-AB811C434B28}" type="datetimeFigureOut">
              <a:rPr lang="pt-BR" smtClean="0"/>
              <a:pPr/>
              <a:t>19/03/2014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11CA28-49DE-4FF9-AF3A-3BE49B9E2B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683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96752"/>
            <a:ext cx="5111750" cy="4929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48880"/>
            <a:ext cx="3008313" cy="37772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A17BAA-1674-4E1F-A029-AB811C434B28}" type="datetimeFigureOut">
              <a:rPr lang="pt-BR" smtClean="0"/>
              <a:pPr/>
              <a:t>19/03/2014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11CA28-49DE-4FF9-AF3A-3BE49B9E2B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312569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24744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949280"/>
            <a:ext cx="5486400" cy="3600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A17BAA-1674-4E1F-A029-AB811C434B28}" type="datetimeFigureOut">
              <a:rPr lang="pt-BR" smtClean="0"/>
              <a:pPr/>
              <a:t>19/03/2014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11CA28-49DE-4FF9-AF3A-3BE49B9E2B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17BAA-1674-4E1F-A029-AB811C434B28}" type="datetimeFigureOut">
              <a:rPr lang="pt-BR" smtClean="0"/>
              <a:pPr/>
              <a:t>19/03/2014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1CA28-49DE-4FF9-AF3A-3BE49B9E2B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aulasdec.wordpress.com/configurando-o-codeblocks-no-window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992888" cy="1470025"/>
          </a:xfrm>
        </p:spPr>
        <p:txBody>
          <a:bodyPr/>
          <a:lstStyle/>
          <a:p>
            <a:r>
              <a:rPr lang="pt-BR" i="1" dirty="0" smtClean="0"/>
              <a:t/>
            </a:r>
            <a:br>
              <a:rPr lang="pt-BR" i="1" dirty="0" smtClean="0"/>
            </a:br>
            <a:r>
              <a:rPr lang="pt-BR" i="1" dirty="0" smtClean="0"/>
              <a:t>Introdução a Linguagem C</a:t>
            </a:r>
            <a:endParaRPr lang="pt-BR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Professor:</a:t>
            </a:r>
          </a:p>
          <a:p>
            <a:r>
              <a:rPr lang="pt-BR" dirty="0" smtClean="0"/>
              <a:t>Juliano Lucas Gonçalves</a:t>
            </a:r>
          </a:p>
          <a:p>
            <a:r>
              <a:rPr lang="pt-BR" sz="2400" dirty="0" smtClean="0"/>
              <a:t>juliano.goncalves@ifsc.edu.br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C3FAD7E-5A7C-4A0C-8337-F791A5C1BB5E}" type="slidenum">
              <a:rPr lang="pt-BR"/>
              <a:pPr>
                <a:defRPr/>
              </a:pPr>
              <a:t>10</a:t>
            </a:fld>
            <a:endParaRPr lang="pt-BR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Usando o </a:t>
            </a:r>
            <a:r>
              <a:rPr lang="pt-BR" dirty="0" err="1"/>
              <a:t>code</a:t>
            </a:r>
            <a:r>
              <a:rPr lang="pt-BR" dirty="0"/>
              <a:t> </a:t>
            </a:r>
            <a:r>
              <a:rPr lang="pt-BR" dirty="0" err="1" smtClean="0"/>
              <a:t>blocks</a:t>
            </a:r>
            <a:r>
              <a:rPr lang="pt-BR" dirty="0" smtClean="0"/>
              <a:t> (4)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pt-BR" sz="2800" dirty="0" smtClean="0"/>
              <a:t>Abra o diretório onde salvou esse exemplo e verifique quantos arquivos tem?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 err="1" smtClean="0"/>
              <a:t>Exemplo.c</a:t>
            </a:r>
            <a:endParaRPr lang="pt-BR" sz="2800" dirty="0" smtClean="0"/>
          </a:p>
          <a:p>
            <a:pPr algn="just"/>
            <a:r>
              <a:rPr lang="pt-BR" sz="2800" dirty="0" err="1" smtClean="0"/>
              <a:t>Exemplo.o</a:t>
            </a:r>
            <a:endParaRPr lang="pt-BR" sz="2800" dirty="0" smtClean="0"/>
          </a:p>
          <a:p>
            <a:pPr algn="just"/>
            <a:r>
              <a:rPr lang="pt-BR" sz="2800" dirty="0" smtClean="0"/>
              <a:t>Exemplo.exe</a:t>
            </a:r>
          </a:p>
        </p:txBody>
      </p:sp>
    </p:spTree>
    <p:extLst>
      <p:ext uri="{BB962C8B-B14F-4D97-AF65-F5344CB8AC3E}">
        <p14:creationId xmlns:p14="http://schemas.microsoft.com/office/powerpoint/2010/main" val="393024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C3FAD7E-5A7C-4A0C-8337-F791A5C1BB5E}" type="slidenum">
              <a:rPr lang="pt-BR"/>
              <a:pPr>
                <a:defRPr/>
              </a:pPr>
              <a:t>11</a:t>
            </a:fld>
            <a:endParaRPr lang="pt-BR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Processo de compilação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735"/>
            <a:ext cx="9144000" cy="5805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730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6BBAE0-9CA1-4FF6-B37D-1ACEEAD58A48}" type="slidenum">
              <a:rPr lang="pt-BR"/>
              <a:pPr>
                <a:defRPr/>
              </a:pPr>
              <a:t>12</a:t>
            </a:fld>
            <a:endParaRPr lang="pt-BR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Recomendações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208674"/>
            <a:ext cx="8315325" cy="5638800"/>
          </a:xfrm>
        </p:spPr>
        <p:txBody>
          <a:bodyPr/>
          <a:lstStyle/>
          <a:p>
            <a:r>
              <a:rPr lang="pt-BR" sz="2800" dirty="0" smtClean="0"/>
              <a:t>Termine todos os comandos com</a:t>
            </a:r>
            <a:r>
              <a:rPr lang="pt-BR" sz="2800" b="1" dirty="0" smtClean="0"/>
              <a:t>;</a:t>
            </a:r>
          </a:p>
          <a:p>
            <a:r>
              <a:rPr lang="pt-BR" sz="2800" dirty="0" smtClean="0"/>
              <a:t>Use comentários, iniciados por //  ou entre /*  */</a:t>
            </a:r>
          </a:p>
          <a:p>
            <a:pPr lvl="1">
              <a:buFontTx/>
              <a:buNone/>
            </a:pPr>
            <a:r>
              <a:rPr lang="pt-BR" sz="2400" dirty="0" smtClean="0"/>
              <a:t> /*  isto é um comentário  */</a:t>
            </a:r>
          </a:p>
          <a:p>
            <a:pPr lvl="1">
              <a:buFontTx/>
              <a:buNone/>
            </a:pPr>
            <a:r>
              <a:rPr lang="en-US" sz="2400" dirty="0" smtClean="0"/>
              <a:t>// </a:t>
            </a:r>
            <a:r>
              <a:rPr lang="en-US" sz="2400" dirty="0" err="1" smtClean="0"/>
              <a:t>isto</a:t>
            </a:r>
            <a:r>
              <a:rPr lang="en-US" sz="2400" dirty="0" smtClean="0"/>
              <a:t> </a:t>
            </a:r>
            <a:r>
              <a:rPr lang="en-US" sz="2400" dirty="0" err="1" smtClean="0"/>
              <a:t>também</a:t>
            </a:r>
            <a:r>
              <a:rPr lang="en-US" sz="2400" dirty="0" smtClean="0"/>
              <a:t> é um </a:t>
            </a:r>
            <a:r>
              <a:rPr lang="en-US" sz="2400" dirty="0" err="1" smtClean="0"/>
              <a:t>comentário</a:t>
            </a:r>
            <a:endParaRPr lang="en-US" sz="2400" dirty="0" smtClean="0"/>
          </a:p>
          <a:p>
            <a:pPr lvl="1">
              <a:buFontTx/>
              <a:buNone/>
            </a:pPr>
            <a:endParaRPr lang="en-US" sz="2400" dirty="0"/>
          </a:p>
          <a:p>
            <a:pPr lvl="1">
              <a:buFontTx/>
              <a:buNone/>
            </a:pPr>
            <a:endParaRPr lang="pt-BR" sz="2400" dirty="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20275" y="3861048"/>
            <a:ext cx="722413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sz="3600" dirty="0">
                <a:solidFill>
                  <a:srgbClr val="CC0000"/>
                </a:solidFill>
                <a:latin typeface="Arial" charset="0"/>
              </a:rPr>
              <a:t>C diferencia letras maiúsculas de minúsculas!</a:t>
            </a:r>
          </a:p>
          <a:p>
            <a:r>
              <a:rPr lang="pt-BR" sz="3600" dirty="0" err="1">
                <a:latin typeface="Arial" charset="0"/>
              </a:rPr>
              <a:t>int</a:t>
            </a:r>
            <a:r>
              <a:rPr lang="pt-BR" sz="3600" dirty="0">
                <a:latin typeface="Arial" charset="0"/>
              </a:rPr>
              <a:t> n, N;</a:t>
            </a:r>
          </a:p>
          <a:p>
            <a:r>
              <a:rPr lang="pt-BR" sz="3600" dirty="0">
                <a:latin typeface="Arial" charset="0"/>
              </a:rPr>
              <a:t>n é diferente de N!</a:t>
            </a:r>
            <a:endParaRPr lang="pt-BR" sz="3600" dirty="0">
              <a:solidFill>
                <a:srgbClr val="CC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63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AE63BA-D6B1-41A9-9E5E-ECF86AE3BD24}" type="slidenum">
              <a:rPr lang="pt-BR"/>
              <a:pPr>
                <a:defRPr/>
              </a:pPr>
              <a:t>13</a:t>
            </a:fld>
            <a:endParaRPr lang="pt-BR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Exemplo 1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pPr lvl="3">
              <a:lnSpc>
                <a:spcPct val="90000"/>
              </a:lnSpc>
              <a:buFontTx/>
              <a:buNone/>
            </a:pPr>
            <a:endParaRPr lang="pt-BR" sz="2400" b="1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/* </a:t>
            </a:r>
            <a:r>
              <a:rPr lang="en-US" sz="2400" b="1" dirty="0" err="1" smtClean="0">
                <a:latin typeface="Courier New" pitchFamily="49" charset="0"/>
              </a:rPr>
              <a:t>meu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</a:rPr>
              <a:t>primeiro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</a:rPr>
              <a:t>programa</a:t>
            </a:r>
            <a:r>
              <a:rPr lang="en-US" sz="2400" b="1" dirty="0" smtClean="0">
                <a:latin typeface="Courier New" pitchFamily="49" charset="0"/>
              </a:rPr>
              <a:t> C */</a:t>
            </a:r>
            <a:endParaRPr lang="pt-BR" sz="2400" b="1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pt-BR" sz="2400" b="1" dirty="0" smtClean="0">
                <a:latin typeface="Courier New" pitchFamily="49" charset="0"/>
              </a:rPr>
              <a:t>#include &lt;</a:t>
            </a:r>
            <a:r>
              <a:rPr lang="pt-BR" sz="2400" b="1" dirty="0" err="1" smtClean="0">
                <a:latin typeface="Courier New" pitchFamily="49" charset="0"/>
              </a:rPr>
              <a:t>stdio.h</a:t>
            </a:r>
            <a:r>
              <a:rPr lang="pt-BR" sz="2400" b="1" dirty="0" smtClean="0">
                <a:latin typeface="Courier New" pitchFamily="49" charset="0"/>
              </a:rPr>
              <a:t>&gt;</a:t>
            </a:r>
          </a:p>
          <a:p>
            <a:pPr>
              <a:buFontTx/>
              <a:buNone/>
            </a:pPr>
            <a:r>
              <a:rPr lang="pt-BR" sz="2400" b="1" dirty="0" smtClean="0">
                <a:latin typeface="Courier New" pitchFamily="49" charset="0"/>
              </a:rPr>
              <a:t>#include &lt;</a:t>
            </a:r>
            <a:r>
              <a:rPr lang="pt-BR" sz="2400" b="1" dirty="0" err="1" smtClean="0">
                <a:latin typeface="Courier New" pitchFamily="49" charset="0"/>
              </a:rPr>
              <a:t>stdlib.h</a:t>
            </a:r>
            <a:r>
              <a:rPr lang="pt-BR" sz="2400" b="1" dirty="0" smtClean="0">
                <a:latin typeface="Courier New" pitchFamily="49" charset="0"/>
              </a:rPr>
              <a:t>&gt;</a:t>
            </a:r>
          </a:p>
          <a:p>
            <a:pPr>
              <a:buFontTx/>
              <a:buNone/>
            </a:pPr>
            <a:r>
              <a:rPr lang="pt-BR" sz="2400" b="1" dirty="0" err="1" smtClean="0">
                <a:latin typeface="Courier New" pitchFamily="49" charset="0"/>
              </a:rPr>
              <a:t>main</a:t>
            </a:r>
            <a:r>
              <a:rPr lang="pt-BR" sz="2400" b="1" dirty="0" smtClean="0">
                <a:latin typeface="Courier New" pitchFamily="49" charset="0"/>
              </a:rPr>
              <a:t>()</a:t>
            </a:r>
          </a:p>
          <a:p>
            <a:pPr>
              <a:buFontTx/>
              <a:buNone/>
            </a:pPr>
            <a:r>
              <a:rPr lang="pt-BR" sz="2400" b="1" dirty="0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pt-BR" sz="2400" b="1" dirty="0" smtClean="0">
                <a:latin typeface="Courier New" pitchFamily="49" charset="0"/>
              </a:rPr>
              <a:t>  </a:t>
            </a:r>
            <a:r>
              <a:rPr lang="pt-BR" sz="2400" b="1" dirty="0" err="1" smtClean="0">
                <a:latin typeface="Courier New" pitchFamily="49" charset="0"/>
              </a:rPr>
              <a:t>printf</a:t>
            </a:r>
            <a:r>
              <a:rPr lang="pt-BR" sz="2400" b="1" dirty="0" smtClean="0">
                <a:latin typeface="Courier New" pitchFamily="49" charset="0"/>
              </a:rPr>
              <a:t> (“Meu primeiro programa em C"); //mostra mensagem</a:t>
            </a:r>
          </a:p>
          <a:p>
            <a:pPr>
              <a:buFontTx/>
              <a:buNone/>
            </a:pPr>
            <a:r>
              <a:rPr lang="pt-BR" sz="2400" b="1" dirty="0" smtClean="0">
                <a:latin typeface="Courier New" pitchFamily="49" charset="0"/>
              </a:rPr>
              <a:t>  system("PAUSE"); //fica parado	</a:t>
            </a:r>
          </a:p>
          <a:p>
            <a:pPr>
              <a:buFontTx/>
              <a:buNone/>
            </a:pPr>
            <a:r>
              <a:rPr lang="pt-BR" sz="2400" b="1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852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3060087-56FB-489B-BB14-2D7CF73E81A4}" type="slidenum">
              <a:rPr lang="pt-BR"/>
              <a:pPr>
                <a:defRPr/>
              </a:pPr>
              <a:t>14</a:t>
            </a:fld>
            <a:endParaRPr lang="pt-BR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Declarações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800" dirty="0" smtClean="0"/>
              <a:t>Declaram as variáveis e seus tipos</a:t>
            </a:r>
          </a:p>
          <a:p>
            <a:pPr>
              <a:lnSpc>
                <a:spcPct val="90000"/>
              </a:lnSpc>
            </a:pPr>
            <a:r>
              <a:rPr lang="pt-BR" sz="2800" dirty="0" smtClean="0"/>
              <a:t>Os nomes das variáveis devem conter apenas letras, dígitos e o símbolo   _  e iniciar com letra ou  _</a:t>
            </a:r>
          </a:p>
          <a:p>
            <a:pPr>
              <a:lnSpc>
                <a:spcPct val="90000"/>
              </a:lnSpc>
            </a:pPr>
            <a:r>
              <a:rPr lang="pt-BR" sz="2800" dirty="0" smtClean="0"/>
              <a:t>Os principais tipos são: </a:t>
            </a:r>
            <a:r>
              <a:rPr lang="pt-BR" sz="2800" b="1" dirty="0" err="1" smtClean="0"/>
              <a:t>int</a:t>
            </a:r>
            <a:r>
              <a:rPr lang="pt-BR" sz="2800" dirty="0" smtClean="0"/>
              <a:t>, </a:t>
            </a:r>
            <a:r>
              <a:rPr lang="pt-BR" sz="2800" b="1" dirty="0" err="1" smtClean="0"/>
              <a:t>float</a:t>
            </a:r>
            <a:r>
              <a:rPr lang="pt-BR" sz="2800" dirty="0" smtClean="0"/>
              <a:t>, </a:t>
            </a:r>
            <a:r>
              <a:rPr lang="pt-BR" sz="2800" b="1" dirty="0" err="1" smtClean="0"/>
              <a:t>double</a:t>
            </a:r>
            <a:r>
              <a:rPr lang="pt-BR" sz="2800" dirty="0" smtClean="0"/>
              <a:t> e </a:t>
            </a:r>
            <a:r>
              <a:rPr lang="pt-BR" sz="2800" b="1" dirty="0" smtClean="0"/>
              <a:t>char</a:t>
            </a:r>
          </a:p>
          <a:p>
            <a:pPr>
              <a:lnSpc>
                <a:spcPct val="90000"/>
              </a:lnSpc>
            </a:pPr>
            <a:r>
              <a:rPr lang="pt-BR" sz="2800" dirty="0" smtClean="0"/>
              <a:t>Exemplos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1900" dirty="0" smtClean="0">
                <a:latin typeface="Courier New" pitchFamily="49" charset="0"/>
              </a:rPr>
              <a:t>		</a:t>
            </a:r>
            <a:r>
              <a:rPr lang="pt-BR" sz="1900" dirty="0" err="1" smtClean="0">
                <a:latin typeface="Courier New" pitchFamily="49" charset="0"/>
              </a:rPr>
              <a:t>int</a:t>
            </a:r>
            <a:r>
              <a:rPr lang="pt-BR" sz="1900" dirty="0" smtClean="0">
                <a:latin typeface="Courier New" pitchFamily="49" charset="0"/>
              </a:rPr>
              <a:t> n;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1900" dirty="0" smtClean="0">
                <a:latin typeface="Courier New" pitchFamily="49" charset="0"/>
              </a:rPr>
              <a:t>		</a:t>
            </a:r>
            <a:r>
              <a:rPr lang="pt-BR" sz="1900" dirty="0" err="1" smtClean="0">
                <a:latin typeface="Courier New" pitchFamily="49" charset="0"/>
              </a:rPr>
              <a:t>int</a:t>
            </a:r>
            <a:r>
              <a:rPr lang="pt-BR" sz="1900" dirty="0" smtClean="0">
                <a:latin typeface="Courier New" pitchFamily="49" charset="0"/>
              </a:rPr>
              <a:t> </a:t>
            </a:r>
            <a:r>
              <a:rPr lang="pt-BR" sz="1900" dirty="0" err="1" smtClean="0">
                <a:latin typeface="Courier New" pitchFamily="49" charset="0"/>
              </a:rPr>
              <a:t>quantidade_valores</a:t>
            </a:r>
            <a:r>
              <a:rPr lang="pt-BR" sz="19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1900" dirty="0" smtClean="0">
                <a:latin typeface="Courier New" pitchFamily="49" charset="0"/>
              </a:rPr>
              <a:t>		</a:t>
            </a:r>
            <a:r>
              <a:rPr lang="pt-BR" sz="1900" dirty="0" err="1" smtClean="0">
                <a:latin typeface="Courier New" pitchFamily="49" charset="0"/>
              </a:rPr>
              <a:t>float</a:t>
            </a:r>
            <a:r>
              <a:rPr lang="pt-BR" sz="1900" dirty="0" smtClean="0">
                <a:latin typeface="Courier New" pitchFamily="49" charset="0"/>
              </a:rPr>
              <a:t> x, y, </a:t>
            </a:r>
            <a:r>
              <a:rPr lang="pt-BR" sz="1900" dirty="0" err="1" smtClean="0">
                <a:latin typeface="Courier New" pitchFamily="49" charset="0"/>
              </a:rPr>
              <a:t>somaValores</a:t>
            </a:r>
            <a:r>
              <a:rPr lang="pt-BR" sz="19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1900" dirty="0" smtClean="0">
                <a:latin typeface="Courier New" pitchFamily="49" charset="0"/>
              </a:rPr>
              <a:t>		char sexo;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1900" dirty="0" smtClean="0">
                <a:latin typeface="Courier New" pitchFamily="49" charset="0"/>
              </a:rPr>
              <a:t>		char nome[40];</a:t>
            </a:r>
          </a:p>
        </p:txBody>
      </p:sp>
    </p:spTree>
    <p:extLst>
      <p:ext uri="{BB962C8B-B14F-4D97-AF65-F5344CB8AC3E}">
        <p14:creationId xmlns:p14="http://schemas.microsoft.com/office/powerpoint/2010/main" val="66743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E1140E-380F-4A8A-8BFC-124811185EFC}" type="slidenum">
              <a:rPr lang="pt-BR"/>
              <a:pPr>
                <a:defRPr/>
              </a:pPr>
              <a:t>15</a:t>
            </a:fld>
            <a:endParaRPr lang="pt-BR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3657600" cy="5638800"/>
          </a:xfrm>
        </p:spPr>
        <p:txBody>
          <a:bodyPr/>
          <a:lstStyle/>
          <a:p>
            <a:pPr marL="0" indent="0">
              <a:buFontTx/>
              <a:buNone/>
            </a:pPr>
            <a:endParaRPr lang="pt-BR" sz="2400" dirty="0" smtClean="0">
              <a:solidFill>
                <a:srgbClr val="CC0000"/>
              </a:solidFill>
            </a:endParaRPr>
          </a:p>
          <a:p>
            <a:pPr marL="0" indent="0">
              <a:buFontTx/>
              <a:buNone/>
            </a:pPr>
            <a:r>
              <a:rPr lang="pt-BR" sz="2400" dirty="0" smtClean="0">
                <a:solidFill>
                  <a:srgbClr val="CC0000"/>
                </a:solidFill>
              </a:rPr>
              <a:t>Algoritmo</a:t>
            </a:r>
          </a:p>
          <a:p>
            <a:pPr marL="0" indent="0">
              <a:buFontTx/>
              <a:buNone/>
            </a:pPr>
            <a:endParaRPr lang="pt-BR" sz="2400" dirty="0" smtClean="0">
              <a:solidFill>
                <a:srgbClr val="CC0000"/>
              </a:solidFill>
            </a:endParaRPr>
          </a:p>
          <a:p>
            <a:pPr marL="0" indent="0">
              <a:buFontTx/>
              <a:buNone/>
            </a:pPr>
            <a:endParaRPr lang="pt-BR" sz="2400" dirty="0">
              <a:solidFill>
                <a:srgbClr val="CC0000"/>
              </a:solidFill>
            </a:endParaRPr>
          </a:p>
          <a:p>
            <a:pPr marL="0" indent="0">
              <a:buFontTx/>
              <a:buNone/>
            </a:pPr>
            <a:r>
              <a:rPr lang="pt-BR" sz="2400" dirty="0" smtClean="0">
                <a:solidFill>
                  <a:srgbClr val="CC0000"/>
                </a:solidFill>
              </a:rPr>
              <a:t>Var</a:t>
            </a:r>
          </a:p>
          <a:p>
            <a:pPr marL="0" indent="0">
              <a:buFontTx/>
              <a:buNone/>
            </a:pPr>
            <a:endParaRPr lang="pt-BR" sz="2400" dirty="0" smtClean="0">
              <a:solidFill>
                <a:srgbClr val="CC0000"/>
              </a:solidFill>
            </a:endParaRPr>
          </a:p>
          <a:p>
            <a:pPr marL="0" indent="0">
              <a:buFontTx/>
              <a:buNone/>
            </a:pPr>
            <a:r>
              <a:rPr lang="pt-BR" sz="2400" dirty="0" smtClean="0">
                <a:solidFill>
                  <a:srgbClr val="CC0000"/>
                </a:solidFill>
              </a:rPr>
              <a:t>n1, n2, n3, media : real</a:t>
            </a:r>
          </a:p>
          <a:p>
            <a:pPr marL="0" indent="0">
              <a:buFontTx/>
              <a:buNone/>
            </a:pPr>
            <a:endParaRPr lang="pt-BR" sz="2400" dirty="0" smtClean="0">
              <a:solidFill>
                <a:srgbClr val="CC0000"/>
              </a:solidFill>
            </a:endParaRPr>
          </a:p>
          <a:p>
            <a:pPr marL="0" indent="0">
              <a:buFontTx/>
              <a:buNone/>
            </a:pPr>
            <a:endParaRPr lang="pt-BR" sz="2400" dirty="0">
              <a:solidFill>
                <a:srgbClr val="CC0000"/>
              </a:solidFill>
            </a:endParaRPr>
          </a:p>
          <a:p>
            <a:pPr marL="0" indent="0">
              <a:buFontTx/>
              <a:buNone/>
            </a:pPr>
            <a:r>
              <a:rPr lang="pt-BR" sz="2400" dirty="0" smtClean="0">
                <a:solidFill>
                  <a:srgbClr val="CC0000"/>
                </a:solidFill>
              </a:rPr>
              <a:t>Inicio</a:t>
            </a:r>
          </a:p>
          <a:p>
            <a:pPr marL="0" indent="0">
              <a:buFontTx/>
              <a:buNone/>
            </a:pPr>
            <a:endParaRPr lang="pt-BR" sz="2400" dirty="0">
              <a:solidFill>
                <a:srgbClr val="CC0000"/>
              </a:solidFill>
            </a:endParaRPr>
          </a:p>
          <a:p>
            <a:pPr marL="0" indent="0">
              <a:buFontTx/>
              <a:buNone/>
            </a:pPr>
            <a:r>
              <a:rPr lang="pt-BR" sz="2400" dirty="0" smtClean="0">
                <a:solidFill>
                  <a:srgbClr val="CC0000"/>
                </a:solidFill>
              </a:rPr>
              <a:t>fim</a:t>
            </a: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4876800" y="685800"/>
            <a:ext cx="39624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25606" name="Line 5"/>
          <p:cNvSpPr>
            <a:spLocks noChangeShapeType="1"/>
          </p:cNvSpPr>
          <p:nvPr/>
        </p:nvSpPr>
        <p:spPr bwMode="auto">
          <a:xfrm>
            <a:off x="4572000" y="609600"/>
            <a:ext cx="0" cy="57912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4724400" y="685800"/>
            <a:ext cx="4191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pt-BR" sz="2400" dirty="0" smtClean="0">
              <a:solidFill>
                <a:srgbClr val="008080"/>
              </a:solidFill>
              <a:latin typeface="Arial" charset="0"/>
            </a:endParaRPr>
          </a:p>
          <a:p>
            <a:pPr>
              <a:spcBef>
                <a:spcPct val="20000"/>
              </a:spcBef>
            </a:pPr>
            <a:r>
              <a:rPr lang="pt-BR" sz="2400" dirty="0" smtClean="0">
                <a:solidFill>
                  <a:srgbClr val="008080"/>
                </a:solidFill>
                <a:latin typeface="Arial" charset="0"/>
              </a:rPr>
              <a:t>Na </a:t>
            </a:r>
            <a:r>
              <a:rPr lang="pt-BR" sz="2400" dirty="0">
                <a:solidFill>
                  <a:srgbClr val="008080"/>
                </a:solidFill>
                <a:latin typeface="Arial" charset="0"/>
              </a:rPr>
              <a:t>Linguagem C...</a:t>
            </a:r>
          </a:p>
          <a:p>
            <a:pPr>
              <a:spcBef>
                <a:spcPct val="20000"/>
              </a:spcBef>
            </a:pPr>
            <a:endParaRPr lang="pt-BR" sz="2400" dirty="0">
              <a:solidFill>
                <a:srgbClr val="008080"/>
              </a:solidFill>
              <a:latin typeface="Arial" charset="0"/>
            </a:endParaRPr>
          </a:p>
          <a:p>
            <a:pPr>
              <a:spcBef>
                <a:spcPct val="20000"/>
              </a:spcBef>
            </a:pPr>
            <a:endParaRPr lang="pt-BR" sz="2400" dirty="0">
              <a:solidFill>
                <a:srgbClr val="008080"/>
              </a:solidFill>
              <a:latin typeface="Arial" charset="0"/>
            </a:endParaRPr>
          </a:p>
          <a:p>
            <a:pPr>
              <a:spcBef>
                <a:spcPct val="20000"/>
              </a:spcBef>
            </a:pPr>
            <a:r>
              <a:rPr lang="pt-BR" sz="2400" dirty="0">
                <a:solidFill>
                  <a:srgbClr val="008080"/>
                </a:solidFill>
                <a:latin typeface="Arial" charset="0"/>
              </a:rPr>
              <a:t>#include &lt;</a:t>
            </a:r>
            <a:r>
              <a:rPr lang="pt-BR" sz="2400" dirty="0" err="1">
                <a:solidFill>
                  <a:srgbClr val="008080"/>
                </a:solidFill>
                <a:latin typeface="Arial" charset="0"/>
              </a:rPr>
              <a:t>stdio.h</a:t>
            </a:r>
            <a:r>
              <a:rPr lang="pt-BR" sz="2400" dirty="0">
                <a:solidFill>
                  <a:srgbClr val="008080"/>
                </a:solidFill>
                <a:latin typeface="Arial" charset="0"/>
              </a:rPr>
              <a:t>&gt;</a:t>
            </a:r>
          </a:p>
          <a:p>
            <a:pPr>
              <a:spcBef>
                <a:spcPct val="20000"/>
              </a:spcBef>
            </a:pPr>
            <a:r>
              <a:rPr lang="pt-BR" sz="2400" dirty="0">
                <a:solidFill>
                  <a:srgbClr val="008080"/>
                </a:solidFill>
                <a:latin typeface="Arial" charset="0"/>
              </a:rPr>
              <a:t>#include &lt;</a:t>
            </a:r>
            <a:r>
              <a:rPr lang="pt-BR" sz="2400" dirty="0" err="1">
                <a:solidFill>
                  <a:srgbClr val="008080"/>
                </a:solidFill>
                <a:latin typeface="Arial" charset="0"/>
              </a:rPr>
              <a:t>stdlib.h</a:t>
            </a:r>
            <a:r>
              <a:rPr lang="pt-BR" sz="2400" dirty="0">
                <a:solidFill>
                  <a:srgbClr val="008080"/>
                </a:solidFill>
                <a:latin typeface="Arial" charset="0"/>
              </a:rPr>
              <a:t>&gt;</a:t>
            </a:r>
          </a:p>
          <a:p>
            <a:pPr>
              <a:spcBef>
                <a:spcPct val="20000"/>
              </a:spcBef>
            </a:pPr>
            <a:r>
              <a:rPr lang="pt-BR" sz="2400" dirty="0" err="1">
                <a:solidFill>
                  <a:srgbClr val="008080"/>
                </a:solidFill>
                <a:latin typeface="Arial" charset="0"/>
              </a:rPr>
              <a:t>i</a:t>
            </a:r>
            <a:r>
              <a:rPr lang="pt-BR" sz="2400" dirty="0" err="1" smtClean="0">
                <a:solidFill>
                  <a:srgbClr val="008080"/>
                </a:solidFill>
                <a:latin typeface="Arial" charset="0"/>
              </a:rPr>
              <a:t>nt</a:t>
            </a:r>
            <a:r>
              <a:rPr lang="pt-BR" sz="2400" dirty="0" smtClean="0">
                <a:solidFill>
                  <a:srgbClr val="008080"/>
                </a:solidFill>
                <a:latin typeface="Arial" charset="0"/>
              </a:rPr>
              <a:t> </a:t>
            </a:r>
            <a:r>
              <a:rPr lang="pt-BR" sz="2400" dirty="0" err="1" smtClean="0">
                <a:solidFill>
                  <a:srgbClr val="008080"/>
                </a:solidFill>
                <a:latin typeface="Arial" charset="0"/>
              </a:rPr>
              <a:t>main</a:t>
            </a:r>
            <a:r>
              <a:rPr lang="pt-BR" sz="2400" dirty="0">
                <a:solidFill>
                  <a:srgbClr val="008080"/>
                </a:solidFill>
                <a:latin typeface="Arial" charset="0"/>
              </a:rPr>
              <a:t>()</a:t>
            </a:r>
          </a:p>
          <a:p>
            <a:pPr>
              <a:spcBef>
                <a:spcPct val="20000"/>
              </a:spcBef>
            </a:pPr>
            <a:r>
              <a:rPr lang="pt-BR" sz="2400" dirty="0">
                <a:solidFill>
                  <a:srgbClr val="008080"/>
                </a:solidFill>
                <a:latin typeface="Arial" charset="0"/>
              </a:rPr>
              <a:t>{</a:t>
            </a:r>
            <a:endParaRPr lang="pt-BR" sz="2400" dirty="0">
              <a:solidFill>
                <a:srgbClr val="003366"/>
              </a:solidFill>
              <a:latin typeface="Arial" charset="0"/>
            </a:endParaRPr>
          </a:p>
          <a:p>
            <a:pPr>
              <a:spcBef>
                <a:spcPct val="20000"/>
              </a:spcBef>
            </a:pPr>
            <a:r>
              <a:rPr lang="pt-BR" sz="2400" dirty="0">
                <a:solidFill>
                  <a:srgbClr val="003366"/>
                </a:solidFill>
                <a:latin typeface="Arial" charset="0"/>
              </a:rPr>
              <a:t>    </a:t>
            </a:r>
            <a:r>
              <a:rPr lang="pt-BR" sz="2400" dirty="0" err="1">
                <a:solidFill>
                  <a:srgbClr val="CC0000"/>
                </a:solidFill>
                <a:latin typeface="Arial" charset="0"/>
              </a:rPr>
              <a:t>float</a:t>
            </a:r>
            <a:r>
              <a:rPr lang="pt-BR" sz="2400" dirty="0">
                <a:solidFill>
                  <a:srgbClr val="CC0000"/>
                </a:solidFill>
                <a:latin typeface="Arial" charset="0"/>
              </a:rPr>
              <a:t> n1, n2, n3, media;</a:t>
            </a:r>
            <a:endParaRPr lang="pt-BR" sz="2400" dirty="0">
              <a:solidFill>
                <a:srgbClr val="003366"/>
              </a:solidFill>
              <a:latin typeface="Arial" charset="0"/>
            </a:endParaRPr>
          </a:p>
          <a:p>
            <a:pPr>
              <a:spcBef>
                <a:spcPct val="20000"/>
              </a:spcBef>
            </a:pPr>
            <a:endParaRPr lang="pt-BR" sz="2400" dirty="0">
              <a:solidFill>
                <a:srgbClr val="003366"/>
              </a:solidFill>
              <a:latin typeface="Arial" charset="0"/>
            </a:endParaRPr>
          </a:p>
          <a:p>
            <a:pPr>
              <a:spcBef>
                <a:spcPct val="20000"/>
              </a:spcBef>
            </a:pPr>
            <a:endParaRPr lang="pt-BR" sz="2400" dirty="0">
              <a:solidFill>
                <a:srgbClr val="003366"/>
              </a:solidFill>
              <a:latin typeface="Arial" charset="0"/>
            </a:endParaRPr>
          </a:p>
          <a:p>
            <a:pPr>
              <a:spcBef>
                <a:spcPct val="20000"/>
              </a:spcBef>
            </a:pPr>
            <a:r>
              <a:rPr lang="pt-BR" sz="2400" dirty="0">
                <a:solidFill>
                  <a:srgbClr val="008080"/>
                </a:solidFill>
                <a:latin typeface="Arial" charset="0"/>
              </a:rPr>
              <a:t>system("PAUSE</a:t>
            </a:r>
            <a:r>
              <a:rPr lang="pt-BR" sz="2400" dirty="0" smtClean="0">
                <a:solidFill>
                  <a:srgbClr val="008080"/>
                </a:solidFill>
                <a:latin typeface="Arial" charset="0"/>
              </a:rPr>
              <a:t>");</a:t>
            </a:r>
          </a:p>
          <a:p>
            <a:pPr>
              <a:spcBef>
                <a:spcPct val="20000"/>
              </a:spcBef>
            </a:pPr>
            <a:r>
              <a:rPr lang="pt-BR" sz="2400" dirty="0" err="1" smtClean="0">
                <a:solidFill>
                  <a:srgbClr val="008080"/>
                </a:solidFill>
                <a:latin typeface="Arial" charset="0"/>
              </a:rPr>
              <a:t>return</a:t>
            </a:r>
            <a:r>
              <a:rPr lang="pt-BR" sz="2400" dirty="0" smtClean="0">
                <a:solidFill>
                  <a:srgbClr val="008080"/>
                </a:solidFill>
                <a:latin typeface="Arial" charset="0"/>
              </a:rPr>
              <a:t> 0;</a:t>
            </a:r>
            <a:r>
              <a:rPr lang="pt-BR" sz="2400" dirty="0">
                <a:solidFill>
                  <a:srgbClr val="008080"/>
                </a:solidFill>
                <a:latin typeface="Arial" charset="0"/>
              </a:rPr>
              <a:t>	</a:t>
            </a:r>
          </a:p>
          <a:p>
            <a:pPr>
              <a:spcBef>
                <a:spcPct val="20000"/>
              </a:spcBef>
            </a:pPr>
            <a:r>
              <a:rPr lang="pt-BR" sz="2400" dirty="0">
                <a:solidFill>
                  <a:srgbClr val="008080"/>
                </a:solidFill>
                <a:latin typeface="Arial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0416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35B445D-1832-47CD-9919-0960691C5ABF}" type="slidenum">
              <a:rPr lang="pt-BR"/>
              <a:pPr>
                <a:defRPr/>
              </a:pPr>
              <a:t>16</a:t>
            </a:fld>
            <a:endParaRPr lang="pt-BR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Comando de atribuição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02568"/>
            <a:ext cx="8458200" cy="5638800"/>
          </a:xfrm>
        </p:spPr>
        <p:txBody>
          <a:bodyPr/>
          <a:lstStyle/>
          <a:p>
            <a:r>
              <a:rPr lang="pt-BR" sz="2800" dirty="0" smtClean="0"/>
              <a:t>Atribui o valor da direita à variável da esquerda</a:t>
            </a:r>
          </a:p>
          <a:p>
            <a:r>
              <a:rPr lang="pt-BR" sz="2800" dirty="0" smtClean="0"/>
              <a:t>O valor pode ser:</a:t>
            </a:r>
          </a:p>
          <a:p>
            <a:pPr lvl="1"/>
            <a:r>
              <a:rPr lang="pt-BR" sz="2400" dirty="0" smtClean="0"/>
              <a:t> uma </a:t>
            </a:r>
            <a:r>
              <a:rPr lang="pt-BR" sz="2400" i="1" dirty="0" smtClean="0"/>
              <a:t>constante</a:t>
            </a:r>
            <a:r>
              <a:rPr lang="pt-BR" sz="2400" dirty="0" smtClean="0"/>
              <a:t>,</a:t>
            </a:r>
          </a:p>
          <a:p>
            <a:pPr lvl="1"/>
            <a:r>
              <a:rPr lang="pt-BR" sz="2400" dirty="0" smtClean="0"/>
              <a:t> uma variável ou </a:t>
            </a:r>
          </a:p>
          <a:p>
            <a:pPr lvl="1"/>
            <a:r>
              <a:rPr lang="pt-BR" sz="2400" dirty="0" smtClean="0"/>
              <a:t>uma expressão</a:t>
            </a:r>
          </a:p>
          <a:p>
            <a:r>
              <a:rPr lang="pt-BR" sz="2800" dirty="0" smtClean="0"/>
              <a:t>Exemplos</a:t>
            </a:r>
          </a:p>
          <a:p>
            <a:pPr>
              <a:buFontTx/>
              <a:buNone/>
            </a:pPr>
            <a:r>
              <a:rPr lang="pt-BR" sz="1900" dirty="0" smtClean="0">
                <a:latin typeface="Courier New" pitchFamily="49" charset="0"/>
              </a:rPr>
              <a:t>		x = 4;  </a:t>
            </a:r>
            <a:r>
              <a:rPr lang="pt-BR" sz="1900" b="1" dirty="0" smtClean="0">
                <a:solidFill>
                  <a:schemeClr val="accent1"/>
                </a:solidFill>
                <a:latin typeface="Courier New" pitchFamily="49" charset="0"/>
              </a:rPr>
              <a:t>// lemos: x recebe 4</a:t>
            </a:r>
            <a:endParaRPr lang="pt-BR" sz="19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pt-BR" sz="1900" dirty="0" smtClean="0">
                <a:latin typeface="Courier New" pitchFamily="49" charset="0"/>
              </a:rPr>
              <a:t>		y = x + 2; </a:t>
            </a:r>
            <a:r>
              <a:rPr lang="pt-BR" sz="1900" b="1" dirty="0" smtClean="0">
                <a:solidFill>
                  <a:schemeClr val="accent1"/>
                </a:solidFill>
                <a:latin typeface="Courier New" pitchFamily="49" charset="0"/>
              </a:rPr>
              <a:t>// lemos: y recebe (x mais 2)</a:t>
            </a:r>
            <a:endParaRPr lang="pt-BR" sz="19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pt-BR" sz="1900" dirty="0" smtClean="0">
                <a:latin typeface="Courier New" pitchFamily="49" charset="0"/>
              </a:rPr>
              <a:t>		y = y + 4; </a:t>
            </a:r>
            <a:r>
              <a:rPr lang="pt-BR" sz="1900" b="1" dirty="0" smtClean="0">
                <a:solidFill>
                  <a:schemeClr val="accent1"/>
                </a:solidFill>
                <a:latin typeface="Courier New" pitchFamily="49" charset="0"/>
              </a:rPr>
              <a:t>// lemos: y recebe (y mais 4)</a:t>
            </a:r>
            <a:endParaRPr lang="pt-BR" sz="19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pt-BR" sz="1900" dirty="0" smtClean="0">
                <a:latin typeface="Courier New" pitchFamily="49" charset="0"/>
              </a:rPr>
              <a:t>		valor = 2.5;</a:t>
            </a:r>
          </a:p>
          <a:p>
            <a:pPr>
              <a:buFontTx/>
              <a:buNone/>
            </a:pPr>
            <a:r>
              <a:rPr lang="pt-BR" sz="1900" dirty="0" smtClean="0">
                <a:latin typeface="Courier New" pitchFamily="49" charset="0"/>
              </a:rPr>
              <a:t>		sexo = 'F' </a:t>
            </a:r>
            <a:r>
              <a:rPr lang="pt-BR" sz="1900" b="1" dirty="0" smtClean="0">
                <a:solidFill>
                  <a:schemeClr val="accent1"/>
                </a:solidFill>
                <a:latin typeface="Courier New" pitchFamily="49" charset="0"/>
              </a:rPr>
              <a:t>// constantes devem estar entre aspas simples (apóstrofe)</a:t>
            </a:r>
            <a:endParaRPr lang="pt-BR" sz="19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pt-BR" sz="1900" dirty="0" smtClean="0">
                <a:latin typeface="Courier New" pitchFamily="49" charset="0"/>
              </a:rPr>
              <a:t>		</a:t>
            </a:r>
            <a:r>
              <a:rPr lang="pt-BR" sz="28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3533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90468AB-68F5-42DE-B19E-E037FF4CF0D6}" type="slidenum">
              <a:rPr lang="pt-BR"/>
              <a:pPr>
                <a:defRPr/>
              </a:pPr>
              <a:t>17</a:t>
            </a:fld>
            <a:endParaRPr lang="pt-BR"/>
          </a:p>
        </p:txBody>
      </p:sp>
      <p:sp>
        <p:nvSpPr>
          <p:cNvPr id="27651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Entrada e Saída de Dados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71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24F4B8-4112-4CA1-83C2-5CC06F0C2FA6}" type="slidenum">
              <a:rPr lang="pt-BR"/>
              <a:pPr>
                <a:defRPr/>
              </a:pPr>
              <a:t>18</a:t>
            </a:fld>
            <a:endParaRPr lang="pt-BR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Entrada de Dados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1257300" algn="l"/>
              </a:tabLst>
            </a:pPr>
            <a:r>
              <a:rPr lang="pt-BR" sz="2800" dirty="0" smtClean="0"/>
              <a:t>Função </a:t>
            </a:r>
            <a:r>
              <a:rPr lang="pt-BR" sz="2800" b="1" dirty="0" err="1" smtClean="0"/>
              <a:t>scanf</a:t>
            </a:r>
            <a:r>
              <a:rPr lang="pt-BR" sz="2800" b="1" dirty="0" smtClean="0"/>
              <a:t> </a:t>
            </a:r>
          </a:p>
          <a:p>
            <a:pPr marL="692150" lvl="1" indent="-347663">
              <a:lnSpc>
                <a:spcPct val="90000"/>
              </a:lnSpc>
              <a:buFontTx/>
              <a:buNone/>
              <a:tabLst>
                <a:tab pos="1257300" algn="l"/>
              </a:tabLst>
            </a:pPr>
            <a:r>
              <a:rPr lang="pt-BR" sz="2400" dirty="0" smtClean="0"/>
              <a:t>	</a:t>
            </a:r>
            <a:r>
              <a:rPr lang="pt-BR" sz="1800" dirty="0" err="1" smtClean="0">
                <a:latin typeface="Courier New" pitchFamily="49" charset="0"/>
              </a:rPr>
              <a:t>scanf</a:t>
            </a:r>
            <a:r>
              <a:rPr lang="pt-BR" sz="1800" dirty="0" smtClean="0">
                <a:latin typeface="Courier New" pitchFamily="49" charset="0"/>
              </a:rPr>
              <a:t> ("formatos", &amp;var1, &amp;var2,...)</a:t>
            </a:r>
          </a:p>
          <a:p>
            <a:pPr marL="692150" lvl="1" indent="-347663">
              <a:lnSpc>
                <a:spcPct val="90000"/>
              </a:lnSpc>
              <a:buFontTx/>
              <a:buNone/>
              <a:tabLst>
                <a:tab pos="1257300" algn="l"/>
              </a:tabLst>
            </a:pPr>
            <a:endParaRPr lang="pt-BR" sz="1800" dirty="0" smtClean="0">
              <a:latin typeface="Courier New" pitchFamily="49" charset="0"/>
            </a:endParaRPr>
          </a:p>
          <a:p>
            <a:pPr marL="692150" lvl="1" indent="-347663">
              <a:lnSpc>
                <a:spcPct val="90000"/>
              </a:lnSpc>
              <a:buFontTx/>
              <a:buNone/>
              <a:tabLst>
                <a:tab pos="1257300" algn="l"/>
              </a:tabLst>
            </a:pPr>
            <a:r>
              <a:rPr lang="pt-BR" sz="1800" dirty="0" smtClean="0">
                <a:latin typeface="Tahoma" pitchFamily="34" charset="0"/>
              </a:rPr>
              <a:t>Exemplos:</a:t>
            </a:r>
          </a:p>
          <a:p>
            <a:pPr marL="692150" lvl="1" indent="-347663">
              <a:lnSpc>
                <a:spcPct val="90000"/>
              </a:lnSpc>
              <a:buFontTx/>
              <a:buNone/>
              <a:tabLst>
                <a:tab pos="1257300" algn="l"/>
              </a:tabLst>
            </a:pPr>
            <a:endParaRPr lang="pt-BR" sz="1800" i="1" dirty="0" smtClean="0">
              <a:latin typeface="Courier New" pitchFamily="49" charset="0"/>
            </a:endParaRPr>
          </a:p>
          <a:p>
            <a:pPr marL="692150" lvl="1" indent="-347663">
              <a:lnSpc>
                <a:spcPct val="90000"/>
              </a:lnSpc>
              <a:buFontTx/>
              <a:buNone/>
              <a:tabLst>
                <a:tab pos="1257300" algn="l"/>
              </a:tabLst>
            </a:pPr>
            <a:r>
              <a:rPr lang="pt-BR" sz="1800" dirty="0" smtClean="0">
                <a:latin typeface="Courier New" pitchFamily="49" charset="0"/>
              </a:rPr>
              <a:t>	</a:t>
            </a:r>
            <a:r>
              <a:rPr lang="pt-BR" sz="1800" dirty="0" err="1" smtClean="0">
                <a:latin typeface="Courier New" pitchFamily="49" charset="0"/>
              </a:rPr>
              <a:t>int</a:t>
            </a:r>
            <a:r>
              <a:rPr lang="pt-BR" sz="1800" dirty="0" smtClean="0">
                <a:latin typeface="Courier New" pitchFamily="49" charset="0"/>
              </a:rPr>
              <a:t> i, j;</a:t>
            </a:r>
          </a:p>
          <a:p>
            <a:pPr marL="692150" lvl="1" indent="-347663">
              <a:lnSpc>
                <a:spcPct val="90000"/>
              </a:lnSpc>
              <a:buFontTx/>
              <a:buNone/>
              <a:tabLst>
                <a:tab pos="1257300" algn="l"/>
              </a:tabLst>
            </a:pPr>
            <a:r>
              <a:rPr lang="pt-BR" sz="1800" dirty="0" smtClean="0">
                <a:latin typeface="Courier New" pitchFamily="49" charset="0"/>
              </a:rPr>
              <a:t>	</a:t>
            </a:r>
            <a:r>
              <a:rPr lang="pt-BR" sz="1800" dirty="0" err="1" smtClean="0">
                <a:latin typeface="Courier New" pitchFamily="49" charset="0"/>
              </a:rPr>
              <a:t>float</a:t>
            </a:r>
            <a:r>
              <a:rPr lang="pt-BR" sz="1800" dirty="0" smtClean="0">
                <a:latin typeface="Courier New" pitchFamily="49" charset="0"/>
              </a:rPr>
              <a:t> x;</a:t>
            </a:r>
          </a:p>
          <a:p>
            <a:pPr marL="692150" lvl="1" indent="-347663">
              <a:lnSpc>
                <a:spcPct val="90000"/>
              </a:lnSpc>
              <a:buFontTx/>
              <a:buNone/>
              <a:tabLst>
                <a:tab pos="1257300" algn="l"/>
              </a:tabLst>
            </a:pPr>
            <a:r>
              <a:rPr lang="pt-BR" sz="1800" dirty="0" smtClean="0">
                <a:latin typeface="Courier New" pitchFamily="49" charset="0"/>
              </a:rPr>
              <a:t>	char c;</a:t>
            </a:r>
          </a:p>
          <a:p>
            <a:pPr marL="692150" lvl="1" indent="-347663">
              <a:lnSpc>
                <a:spcPct val="90000"/>
              </a:lnSpc>
              <a:buFontTx/>
              <a:buNone/>
              <a:tabLst>
                <a:tab pos="1257300" algn="l"/>
              </a:tabLst>
            </a:pPr>
            <a:r>
              <a:rPr lang="pt-BR" sz="1800" dirty="0" smtClean="0">
                <a:latin typeface="Courier New" pitchFamily="49" charset="0"/>
              </a:rPr>
              <a:t>	</a:t>
            </a:r>
            <a:r>
              <a:rPr lang="pt-BR" sz="1800" dirty="0" err="1" smtClean="0">
                <a:latin typeface="Courier New" pitchFamily="49" charset="0"/>
              </a:rPr>
              <a:t>scanf</a:t>
            </a:r>
            <a:r>
              <a:rPr lang="pt-BR" sz="1800" dirty="0" smtClean="0">
                <a:latin typeface="Courier New" pitchFamily="49" charset="0"/>
              </a:rPr>
              <a:t>("%d", &amp;i);</a:t>
            </a:r>
          </a:p>
          <a:p>
            <a:pPr marL="692150" lvl="1" indent="-347663">
              <a:lnSpc>
                <a:spcPct val="90000"/>
              </a:lnSpc>
              <a:buFontTx/>
              <a:buNone/>
              <a:tabLst>
                <a:tab pos="1257300" algn="l"/>
              </a:tabLst>
            </a:pPr>
            <a:r>
              <a:rPr lang="pt-BR" sz="1800" dirty="0" smtClean="0">
                <a:latin typeface="Courier New" pitchFamily="49" charset="0"/>
              </a:rPr>
              <a:t>	</a:t>
            </a:r>
            <a:r>
              <a:rPr lang="pt-BR" sz="1800" dirty="0" err="1" smtClean="0">
                <a:latin typeface="Courier New" pitchFamily="49" charset="0"/>
              </a:rPr>
              <a:t>scanf</a:t>
            </a:r>
            <a:r>
              <a:rPr lang="pt-BR" sz="1800" dirty="0" smtClean="0">
                <a:latin typeface="Courier New" pitchFamily="49" charset="0"/>
              </a:rPr>
              <a:t>("%d %f", &amp;j, &amp;x);</a:t>
            </a:r>
          </a:p>
          <a:p>
            <a:pPr marL="692150" lvl="1" indent="-347663">
              <a:lnSpc>
                <a:spcPct val="90000"/>
              </a:lnSpc>
              <a:buFontTx/>
              <a:buNone/>
              <a:tabLst>
                <a:tab pos="1257300" algn="l"/>
              </a:tabLst>
            </a:pPr>
            <a:r>
              <a:rPr lang="pt-BR" sz="1800" dirty="0" smtClean="0">
                <a:latin typeface="Courier New" pitchFamily="49" charset="0"/>
              </a:rPr>
              <a:t>	</a:t>
            </a:r>
            <a:r>
              <a:rPr lang="pt-BR" sz="1800" dirty="0" err="1" smtClean="0">
                <a:latin typeface="Courier New" pitchFamily="49" charset="0"/>
              </a:rPr>
              <a:t>scanf</a:t>
            </a:r>
            <a:r>
              <a:rPr lang="pt-BR" sz="1800" dirty="0" smtClean="0">
                <a:latin typeface="Courier New" pitchFamily="49" charset="0"/>
              </a:rPr>
              <a:t>("%c", &amp;c);</a:t>
            </a:r>
          </a:p>
          <a:p>
            <a:pPr marL="692150" lvl="1" indent="-347663">
              <a:lnSpc>
                <a:spcPct val="90000"/>
              </a:lnSpc>
              <a:buFontTx/>
              <a:buNone/>
              <a:tabLst>
                <a:tab pos="1257300" algn="l"/>
              </a:tabLst>
            </a:pPr>
            <a:r>
              <a:rPr lang="pt-BR" sz="1800" dirty="0" smtClean="0">
                <a:latin typeface="Courier New" pitchFamily="49" charset="0"/>
              </a:rPr>
              <a:t>	</a:t>
            </a:r>
            <a:r>
              <a:rPr lang="pt-BR" sz="1800" dirty="0" err="1" smtClean="0">
                <a:latin typeface="Courier New" pitchFamily="49" charset="0"/>
              </a:rPr>
              <a:t>scanf</a:t>
            </a:r>
            <a:r>
              <a:rPr lang="pt-BR" sz="1800" dirty="0" smtClean="0">
                <a:latin typeface="Courier New" pitchFamily="49" charset="0"/>
              </a:rPr>
              <a:t>("%s", &amp;nome);				</a:t>
            </a:r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5189454" y="3709166"/>
            <a:ext cx="2971800" cy="1936750"/>
          </a:xfrm>
          <a:prstGeom prst="rect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sz="2400" dirty="0"/>
              <a:t>%d     inteiro decimal</a:t>
            </a:r>
          </a:p>
          <a:p>
            <a:r>
              <a:rPr lang="pt-BR" sz="2400" dirty="0"/>
              <a:t>%f      </a:t>
            </a:r>
            <a:r>
              <a:rPr lang="pt-BR" sz="2400" dirty="0" err="1"/>
              <a:t>float</a:t>
            </a:r>
            <a:endParaRPr lang="pt-BR" sz="2400" dirty="0"/>
          </a:p>
          <a:p>
            <a:r>
              <a:rPr lang="pt-BR" sz="2400" dirty="0"/>
              <a:t>%</a:t>
            </a:r>
            <a:r>
              <a:rPr lang="pt-BR" sz="2400" dirty="0" err="1"/>
              <a:t>lf</a:t>
            </a:r>
            <a:r>
              <a:rPr lang="pt-BR" sz="2400" dirty="0"/>
              <a:t>     </a:t>
            </a:r>
            <a:r>
              <a:rPr lang="pt-BR" sz="2400" dirty="0" err="1"/>
              <a:t>double</a:t>
            </a:r>
            <a:endParaRPr lang="pt-BR" sz="2400" dirty="0"/>
          </a:p>
          <a:p>
            <a:r>
              <a:rPr lang="pt-BR" sz="2400" dirty="0"/>
              <a:t>%c     char</a:t>
            </a:r>
          </a:p>
          <a:p>
            <a:r>
              <a:rPr lang="pt-BR" sz="2400" dirty="0"/>
              <a:t>%s     </a:t>
            </a:r>
            <a:r>
              <a:rPr lang="pt-BR" sz="2400" dirty="0" err="1"/>
              <a:t>string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709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53D987-F2FD-46B7-AA9A-A2AEA66E0060}" type="slidenum">
              <a:rPr lang="pt-BR"/>
              <a:pPr>
                <a:defRPr/>
              </a:pPr>
              <a:t>19</a:t>
            </a:fld>
            <a:endParaRPr lang="pt-BR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Entrada de Dados (Exemplo 2)</a:t>
            </a:r>
            <a:endParaRPr lang="en-US" smtClean="0"/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3429000" cy="5638800"/>
          </a:xfrm>
        </p:spPr>
        <p:txBody>
          <a:bodyPr/>
          <a:lstStyle/>
          <a:p>
            <a:pPr marL="0" indent="0">
              <a:buFontTx/>
              <a:buNone/>
            </a:pPr>
            <a:endParaRPr lang="pt-BR" sz="2400" dirty="0" smtClean="0">
              <a:solidFill>
                <a:srgbClr val="CC0000"/>
              </a:solidFill>
            </a:endParaRPr>
          </a:p>
          <a:p>
            <a:pPr marL="0" indent="0">
              <a:buFontTx/>
              <a:buNone/>
            </a:pPr>
            <a:r>
              <a:rPr lang="pt-BR" sz="2400" dirty="0" smtClean="0">
                <a:solidFill>
                  <a:srgbClr val="CC0000"/>
                </a:solidFill>
              </a:rPr>
              <a:t>Algoritmo</a:t>
            </a:r>
          </a:p>
          <a:p>
            <a:pPr marL="0" indent="0">
              <a:buFontTx/>
              <a:buNone/>
            </a:pPr>
            <a:endParaRPr lang="pt-BR" sz="2400" dirty="0" smtClean="0"/>
          </a:p>
          <a:p>
            <a:pPr marL="0" indent="0">
              <a:buFontTx/>
              <a:buNone/>
            </a:pPr>
            <a:endParaRPr lang="pt-BR" sz="2400" dirty="0" smtClean="0"/>
          </a:p>
          <a:p>
            <a:pPr marL="0" indent="0">
              <a:buFontTx/>
              <a:buNone/>
            </a:pPr>
            <a:endParaRPr lang="pt-BR" sz="2400" dirty="0" smtClean="0"/>
          </a:p>
          <a:p>
            <a:pPr marL="0" indent="0">
              <a:buFontTx/>
              <a:buNone/>
            </a:pPr>
            <a:endParaRPr lang="pt-BR" sz="2400" dirty="0" smtClean="0"/>
          </a:p>
          <a:p>
            <a:pPr marL="0" indent="0">
              <a:buFontTx/>
              <a:buNone/>
            </a:pPr>
            <a:endParaRPr lang="pt-BR" sz="2400" dirty="0" smtClean="0"/>
          </a:p>
          <a:p>
            <a:pPr marL="0" indent="0">
              <a:buFontTx/>
              <a:buNone/>
            </a:pPr>
            <a:endParaRPr lang="pt-BR" sz="2400" dirty="0" smtClean="0"/>
          </a:p>
          <a:p>
            <a:pPr marL="0" indent="0">
              <a:buFontTx/>
              <a:buNone/>
            </a:pPr>
            <a:endParaRPr lang="pt-BR" sz="2400" dirty="0" smtClean="0"/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4876800" y="685800"/>
            <a:ext cx="39624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29702" name="Line 5"/>
          <p:cNvSpPr>
            <a:spLocks noChangeShapeType="1"/>
          </p:cNvSpPr>
          <p:nvPr/>
        </p:nvSpPr>
        <p:spPr bwMode="auto">
          <a:xfrm>
            <a:off x="3657600" y="609600"/>
            <a:ext cx="0" cy="57912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9703" name="Rectangle 6"/>
          <p:cNvSpPr>
            <a:spLocks noChangeArrowheads="1"/>
          </p:cNvSpPr>
          <p:nvPr/>
        </p:nvSpPr>
        <p:spPr bwMode="auto">
          <a:xfrm>
            <a:off x="3786188" y="692150"/>
            <a:ext cx="5500687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pt-BR" sz="2000" dirty="0">
              <a:solidFill>
                <a:srgbClr val="008080"/>
              </a:solidFill>
              <a:latin typeface="Arial" charset="0"/>
            </a:endParaRPr>
          </a:p>
          <a:p>
            <a:pPr>
              <a:spcBef>
                <a:spcPct val="20000"/>
              </a:spcBef>
            </a:pPr>
            <a:r>
              <a:rPr lang="pt-BR" sz="2000" dirty="0">
                <a:solidFill>
                  <a:srgbClr val="008080"/>
                </a:solidFill>
                <a:latin typeface="Arial" charset="0"/>
              </a:rPr>
              <a:t>Na Linguagem C...</a:t>
            </a:r>
          </a:p>
          <a:p>
            <a:pPr>
              <a:spcBef>
                <a:spcPct val="20000"/>
              </a:spcBef>
            </a:pPr>
            <a:r>
              <a:rPr lang="pt-BR" sz="2000" dirty="0" smtClean="0">
                <a:solidFill>
                  <a:srgbClr val="008080"/>
                </a:solidFill>
                <a:latin typeface="Arial" charset="0"/>
              </a:rPr>
              <a:t>#</a:t>
            </a:r>
            <a:r>
              <a:rPr lang="pt-BR" sz="2000" dirty="0">
                <a:solidFill>
                  <a:srgbClr val="008080"/>
                </a:solidFill>
                <a:latin typeface="Arial" charset="0"/>
              </a:rPr>
              <a:t>include &lt;</a:t>
            </a:r>
            <a:r>
              <a:rPr lang="pt-BR" sz="2000" dirty="0" err="1">
                <a:solidFill>
                  <a:srgbClr val="008080"/>
                </a:solidFill>
                <a:latin typeface="Arial" charset="0"/>
              </a:rPr>
              <a:t>stdio.h</a:t>
            </a:r>
            <a:r>
              <a:rPr lang="pt-BR" sz="2000" dirty="0">
                <a:solidFill>
                  <a:srgbClr val="008080"/>
                </a:solidFill>
                <a:latin typeface="Arial" charset="0"/>
              </a:rPr>
              <a:t>&gt;</a:t>
            </a:r>
          </a:p>
          <a:p>
            <a:pPr>
              <a:spcBef>
                <a:spcPct val="20000"/>
              </a:spcBef>
            </a:pPr>
            <a:r>
              <a:rPr lang="pt-BR" sz="2000" dirty="0">
                <a:solidFill>
                  <a:srgbClr val="008080"/>
                </a:solidFill>
                <a:latin typeface="Arial" charset="0"/>
              </a:rPr>
              <a:t>#include &lt;</a:t>
            </a:r>
            <a:r>
              <a:rPr lang="pt-BR" sz="2000" dirty="0" err="1">
                <a:solidFill>
                  <a:srgbClr val="008080"/>
                </a:solidFill>
                <a:latin typeface="Arial" charset="0"/>
              </a:rPr>
              <a:t>stdlib.h</a:t>
            </a:r>
            <a:r>
              <a:rPr lang="pt-BR" sz="2000" dirty="0">
                <a:solidFill>
                  <a:srgbClr val="008080"/>
                </a:solidFill>
                <a:latin typeface="Arial" charset="0"/>
              </a:rPr>
              <a:t>&gt;</a:t>
            </a:r>
          </a:p>
          <a:p>
            <a:pPr>
              <a:spcBef>
                <a:spcPct val="20000"/>
              </a:spcBef>
            </a:pPr>
            <a:r>
              <a:rPr lang="pt-BR" sz="2000" dirty="0" err="1">
                <a:solidFill>
                  <a:srgbClr val="008080"/>
                </a:solidFill>
                <a:latin typeface="Arial" charset="0"/>
              </a:rPr>
              <a:t>main</a:t>
            </a:r>
            <a:r>
              <a:rPr lang="pt-BR" sz="2000" dirty="0">
                <a:solidFill>
                  <a:srgbClr val="008080"/>
                </a:solidFill>
                <a:latin typeface="Arial" charset="0"/>
              </a:rPr>
              <a:t>()</a:t>
            </a:r>
          </a:p>
          <a:p>
            <a:pPr>
              <a:spcBef>
                <a:spcPct val="20000"/>
              </a:spcBef>
            </a:pPr>
            <a:r>
              <a:rPr lang="pt-BR" sz="2000" dirty="0">
                <a:solidFill>
                  <a:srgbClr val="008080"/>
                </a:solidFill>
                <a:latin typeface="Arial" charset="0"/>
              </a:rPr>
              <a:t>{</a:t>
            </a:r>
            <a:endParaRPr lang="pt-BR" sz="2000" dirty="0">
              <a:solidFill>
                <a:srgbClr val="003366"/>
              </a:solidFill>
              <a:latin typeface="Arial" charset="0"/>
            </a:endParaRPr>
          </a:p>
          <a:p>
            <a:pPr>
              <a:spcBef>
                <a:spcPct val="20000"/>
              </a:spcBef>
            </a:pPr>
            <a:r>
              <a:rPr lang="pt-BR" sz="2000" dirty="0">
                <a:solidFill>
                  <a:srgbClr val="003366"/>
                </a:solidFill>
                <a:latin typeface="Arial" charset="0"/>
              </a:rPr>
              <a:t>     </a:t>
            </a:r>
            <a:r>
              <a:rPr lang="pt-BR" sz="2000" dirty="0" err="1">
                <a:solidFill>
                  <a:srgbClr val="003366"/>
                </a:solidFill>
                <a:latin typeface="Arial" charset="0"/>
              </a:rPr>
              <a:t>float</a:t>
            </a:r>
            <a:r>
              <a:rPr lang="pt-BR" sz="2000" dirty="0">
                <a:solidFill>
                  <a:srgbClr val="003366"/>
                </a:solidFill>
                <a:latin typeface="Arial" charset="0"/>
              </a:rPr>
              <a:t>  n1, n2, n3, media;</a:t>
            </a:r>
          </a:p>
          <a:p>
            <a:pPr>
              <a:spcBef>
                <a:spcPct val="20000"/>
              </a:spcBef>
            </a:pPr>
            <a:r>
              <a:rPr lang="pt-BR" sz="2000" dirty="0">
                <a:solidFill>
                  <a:srgbClr val="CC0000"/>
                </a:solidFill>
                <a:latin typeface="Arial" charset="0"/>
              </a:rPr>
              <a:t>     </a:t>
            </a:r>
            <a:r>
              <a:rPr lang="pt-BR" sz="2000" dirty="0" err="1">
                <a:solidFill>
                  <a:srgbClr val="CC0000"/>
                </a:solidFill>
                <a:latin typeface="Arial" charset="0"/>
              </a:rPr>
              <a:t>scanf</a:t>
            </a:r>
            <a:r>
              <a:rPr lang="pt-BR" sz="2000" dirty="0">
                <a:solidFill>
                  <a:srgbClr val="CC0000"/>
                </a:solidFill>
                <a:latin typeface="Arial" charset="0"/>
              </a:rPr>
              <a:t> ("%f",&amp;n1);</a:t>
            </a:r>
          </a:p>
          <a:p>
            <a:pPr>
              <a:spcBef>
                <a:spcPct val="20000"/>
              </a:spcBef>
            </a:pPr>
            <a:r>
              <a:rPr lang="pt-BR" sz="2000" dirty="0">
                <a:solidFill>
                  <a:srgbClr val="CC0000"/>
                </a:solidFill>
                <a:latin typeface="Arial" charset="0"/>
              </a:rPr>
              <a:t>     </a:t>
            </a:r>
            <a:r>
              <a:rPr lang="pt-BR" sz="2000" dirty="0" err="1">
                <a:solidFill>
                  <a:srgbClr val="CC0000"/>
                </a:solidFill>
                <a:latin typeface="Arial" charset="0"/>
              </a:rPr>
              <a:t>scanf</a:t>
            </a:r>
            <a:r>
              <a:rPr lang="pt-BR" sz="2000" dirty="0">
                <a:solidFill>
                  <a:srgbClr val="CC0000"/>
                </a:solidFill>
                <a:latin typeface="Arial" charset="0"/>
              </a:rPr>
              <a:t> ("%f",&amp;n2);</a:t>
            </a:r>
          </a:p>
          <a:p>
            <a:pPr>
              <a:spcBef>
                <a:spcPct val="20000"/>
              </a:spcBef>
            </a:pPr>
            <a:r>
              <a:rPr lang="pt-BR" sz="2000" dirty="0">
                <a:solidFill>
                  <a:srgbClr val="CC0000"/>
                </a:solidFill>
                <a:latin typeface="Arial" charset="0"/>
              </a:rPr>
              <a:t>     </a:t>
            </a:r>
            <a:r>
              <a:rPr lang="pt-BR" sz="2000" dirty="0" err="1">
                <a:solidFill>
                  <a:srgbClr val="CC0000"/>
                </a:solidFill>
                <a:latin typeface="Arial" charset="0"/>
              </a:rPr>
              <a:t>scanf</a:t>
            </a:r>
            <a:r>
              <a:rPr lang="pt-BR" sz="2000" dirty="0">
                <a:solidFill>
                  <a:srgbClr val="CC0000"/>
                </a:solidFill>
                <a:latin typeface="Arial" charset="0"/>
              </a:rPr>
              <a:t> ("%f",&amp;n3);</a:t>
            </a:r>
          </a:p>
          <a:p>
            <a:r>
              <a:rPr lang="pt-BR" dirty="0">
                <a:solidFill>
                  <a:schemeClr val="accent1"/>
                </a:solidFill>
                <a:latin typeface="Arial" charset="0"/>
              </a:rPr>
              <a:t>      </a:t>
            </a:r>
            <a:endParaRPr lang="pt-BR" sz="2000" dirty="0">
              <a:solidFill>
                <a:schemeClr val="accent1"/>
              </a:solidFill>
              <a:latin typeface="Arial" charset="0"/>
            </a:endParaRPr>
          </a:p>
          <a:p>
            <a:pPr>
              <a:spcBef>
                <a:spcPct val="20000"/>
              </a:spcBef>
            </a:pPr>
            <a:r>
              <a:rPr lang="pt-BR" sz="2000" dirty="0">
                <a:solidFill>
                  <a:srgbClr val="008080"/>
                </a:solidFill>
                <a:latin typeface="Arial" charset="0"/>
              </a:rPr>
              <a:t>     system("PAUSE");	</a:t>
            </a:r>
          </a:p>
          <a:p>
            <a:pPr>
              <a:spcBef>
                <a:spcPct val="20000"/>
              </a:spcBef>
            </a:pPr>
            <a:r>
              <a:rPr lang="pt-BR" sz="2000" dirty="0">
                <a:solidFill>
                  <a:srgbClr val="008080"/>
                </a:solidFill>
                <a:latin typeface="Arial" charset="0"/>
              </a:rPr>
              <a:t>}</a:t>
            </a:r>
          </a:p>
          <a:p>
            <a:pPr>
              <a:spcBef>
                <a:spcPct val="20000"/>
              </a:spcBef>
            </a:pPr>
            <a:endParaRPr lang="en-US" sz="2000" dirty="0" smtClean="0">
              <a:solidFill>
                <a:srgbClr val="008080"/>
              </a:solidFill>
              <a:latin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rgbClr val="008080"/>
                </a:solidFill>
                <a:latin typeface="Arial" charset="0"/>
              </a:rPr>
              <a:t>OBS</a:t>
            </a:r>
            <a:r>
              <a:rPr lang="en-US" sz="2000" dirty="0">
                <a:solidFill>
                  <a:srgbClr val="008080"/>
                </a:solidFill>
                <a:latin typeface="Arial" charset="0"/>
              </a:rPr>
              <a:t>: </a:t>
            </a:r>
            <a:r>
              <a:rPr lang="en-US" sz="2000" dirty="0" err="1">
                <a:solidFill>
                  <a:srgbClr val="008080"/>
                </a:solidFill>
                <a:latin typeface="Arial" charset="0"/>
              </a:rPr>
              <a:t>não</a:t>
            </a:r>
            <a:r>
              <a:rPr lang="en-US" sz="2000" dirty="0">
                <a:solidFill>
                  <a:srgbClr val="008080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008080"/>
                </a:solidFill>
                <a:latin typeface="Arial" charset="0"/>
              </a:rPr>
              <a:t>deixe</a:t>
            </a:r>
            <a:r>
              <a:rPr lang="en-US" sz="2000" dirty="0">
                <a:solidFill>
                  <a:srgbClr val="008080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008080"/>
                </a:solidFill>
                <a:latin typeface="Arial" charset="0"/>
              </a:rPr>
              <a:t>espaço</a:t>
            </a:r>
            <a:r>
              <a:rPr lang="en-US" sz="2000" dirty="0">
                <a:solidFill>
                  <a:srgbClr val="008080"/>
                </a:solidFill>
                <a:latin typeface="Arial" charset="0"/>
              </a:rPr>
              <a:t> antes do </a:t>
            </a:r>
            <a:r>
              <a:rPr lang="en-US" sz="2000" dirty="0" err="1">
                <a:solidFill>
                  <a:srgbClr val="008080"/>
                </a:solidFill>
                <a:latin typeface="Arial" charset="0"/>
              </a:rPr>
              <a:t>fecha</a:t>
            </a:r>
            <a:r>
              <a:rPr lang="en-US" sz="2000" dirty="0">
                <a:solidFill>
                  <a:srgbClr val="008080"/>
                </a:solidFill>
                <a:latin typeface="Arial" charset="0"/>
              </a:rPr>
              <a:t> </a:t>
            </a:r>
            <a:r>
              <a:rPr lang="pt-BR" sz="2000" dirty="0">
                <a:solidFill>
                  <a:srgbClr val="008080"/>
                </a:solidFill>
                <a:latin typeface="Arial" charset="0"/>
              </a:rPr>
              <a:t>"</a:t>
            </a:r>
          </a:p>
        </p:txBody>
      </p:sp>
      <p:sp>
        <p:nvSpPr>
          <p:cNvPr id="29704" name="Text Box 10"/>
          <p:cNvSpPr txBox="1">
            <a:spLocks noChangeArrowheads="1"/>
          </p:cNvSpPr>
          <p:nvPr/>
        </p:nvSpPr>
        <p:spPr bwMode="auto">
          <a:xfrm>
            <a:off x="304800" y="3178175"/>
            <a:ext cx="9477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sz="2400">
                <a:solidFill>
                  <a:srgbClr val="CC0000"/>
                </a:solidFill>
                <a:latin typeface="Arial" charset="0"/>
              </a:rPr>
              <a:t>ler n1</a:t>
            </a:r>
          </a:p>
          <a:p>
            <a:r>
              <a:rPr lang="pt-BR" sz="2400">
                <a:solidFill>
                  <a:srgbClr val="CC0000"/>
                </a:solidFill>
                <a:latin typeface="Arial" charset="0"/>
              </a:rPr>
              <a:t>ler n2</a:t>
            </a:r>
          </a:p>
          <a:p>
            <a:r>
              <a:rPr lang="pt-BR" sz="2400">
                <a:solidFill>
                  <a:srgbClr val="CC0000"/>
                </a:solidFill>
                <a:latin typeface="Arial" charset="0"/>
              </a:rPr>
              <a:t>ler n3</a:t>
            </a:r>
            <a:endParaRPr lang="pt-BR" sz="2400">
              <a:latin typeface="Arial" charset="0"/>
            </a:endParaRPr>
          </a:p>
        </p:txBody>
      </p:sp>
      <p:sp>
        <p:nvSpPr>
          <p:cNvPr id="29705" name="Line 14"/>
          <p:cNvSpPr>
            <a:spLocks noChangeShapeType="1"/>
          </p:cNvSpPr>
          <p:nvPr/>
        </p:nvSpPr>
        <p:spPr bwMode="auto">
          <a:xfrm>
            <a:off x="1116013" y="3429000"/>
            <a:ext cx="3024187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9706" name="Line 15"/>
          <p:cNvSpPr>
            <a:spLocks noChangeShapeType="1"/>
          </p:cNvSpPr>
          <p:nvPr/>
        </p:nvSpPr>
        <p:spPr bwMode="auto">
          <a:xfrm>
            <a:off x="1116013" y="3789363"/>
            <a:ext cx="3024187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9707" name="Line 16"/>
          <p:cNvSpPr>
            <a:spLocks noChangeShapeType="1"/>
          </p:cNvSpPr>
          <p:nvPr/>
        </p:nvSpPr>
        <p:spPr bwMode="auto">
          <a:xfrm>
            <a:off x="1187450" y="4149725"/>
            <a:ext cx="295275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04800" y="4324350"/>
            <a:ext cx="8551863" cy="1697038"/>
            <a:chOff x="304800" y="4325034"/>
            <a:chExt cx="8551168" cy="1696354"/>
          </a:xfrm>
        </p:grpSpPr>
        <p:grpSp>
          <p:nvGrpSpPr>
            <p:cNvPr id="29709" name="Group 15"/>
            <p:cNvGrpSpPr>
              <a:grpSpLocks/>
            </p:cNvGrpSpPr>
            <p:nvPr/>
          </p:nvGrpSpPr>
          <p:grpSpPr bwMode="auto">
            <a:xfrm>
              <a:off x="304800" y="4581128"/>
              <a:ext cx="3907160" cy="1440260"/>
              <a:chOff x="304800" y="4581128"/>
              <a:chExt cx="3907160" cy="1440260"/>
            </a:xfrm>
          </p:grpSpPr>
          <p:sp>
            <p:nvSpPr>
              <p:cNvPr id="29711" name="Text Box 11"/>
              <p:cNvSpPr txBox="1">
                <a:spLocks noChangeArrowheads="1"/>
              </p:cNvSpPr>
              <p:nvPr/>
            </p:nvSpPr>
            <p:spPr bwMode="auto">
              <a:xfrm>
                <a:off x="304800" y="4833938"/>
                <a:ext cx="1963738" cy="11874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pt-BR" sz="2400">
                    <a:solidFill>
                      <a:schemeClr val="accent1"/>
                    </a:solidFill>
                    <a:latin typeface="Arial" charset="0"/>
                  </a:rPr>
                  <a:t>ler n1, n2, n3</a:t>
                </a:r>
              </a:p>
              <a:p>
                <a:endParaRPr lang="pt-BR" sz="2400">
                  <a:solidFill>
                    <a:schemeClr val="accent1"/>
                  </a:solidFill>
                  <a:latin typeface="Arial" charset="0"/>
                </a:endParaRPr>
              </a:p>
              <a:p>
                <a:endParaRPr lang="pt-BR" sz="2400">
                  <a:solidFill>
                    <a:schemeClr val="accent1"/>
                  </a:solidFill>
                  <a:latin typeface="Arial" charset="0"/>
                </a:endParaRPr>
              </a:p>
            </p:txBody>
          </p:sp>
          <p:sp>
            <p:nvSpPr>
              <p:cNvPr id="29712" name="Line 17"/>
              <p:cNvSpPr>
                <a:spLocks noChangeShapeType="1"/>
              </p:cNvSpPr>
              <p:nvPr/>
            </p:nvSpPr>
            <p:spPr bwMode="auto">
              <a:xfrm flipV="1">
                <a:off x="2268538" y="4581128"/>
                <a:ext cx="1943422" cy="4321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29710" name="TextBox 14"/>
            <p:cNvSpPr txBox="1">
              <a:spLocks noChangeArrowheads="1"/>
            </p:cNvSpPr>
            <p:nvPr/>
          </p:nvSpPr>
          <p:spPr bwMode="auto">
            <a:xfrm>
              <a:off x="4139952" y="4325034"/>
              <a:ext cx="471601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sz="2000">
                  <a:solidFill>
                    <a:schemeClr val="accent1"/>
                  </a:solidFill>
                  <a:latin typeface="Arial" charset="0"/>
                </a:rPr>
                <a:t>scanf ("%f %f %f",&amp;n1, &amp;n2, &amp;n3);</a:t>
              </a:r>
              <a:endParaRPr lang="pt-BR" sz="2000"/>
            </a:p>
          </p:txBody>
        </p:sp>
      </p:grpSp>
    </p:spTree>
    <p:extLst>
      <p:ext uri="{BB962C8B-B14F-4D97-AF65-F5344CB8AC3E}">
        <p14:creationId xmlns:p14="http://schemas.microsoft.com/office/powerpoint/2010/main" val="323400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Agenda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Histórico</a:t>
            </a:r>
          </a:p>
          <a:p>
            <a:r>
              <a:rPr lang="pt-BR" dirty="0" smtClean="0"/>
              <a:t>Estrutura básica de um programa em C</a:t>
            </a:r>
          </a:p>
          <a:p>
            <a:r>
              <a:rPr lang="pt-BR" dirty="0" smtClean="0"/>
              <a:t>Diretivas para o processador – Bibliotecas</a:t>
            </a:r>
          </a:p>
          <a:p>
            <a:r>
              <a:rPr lang="pt-BR" dirty="0" smtClean="0"/>
              <a:t>Ambiente de desenvolvimento</a:t>
            </a:r>
          </a:p>
          <a:p>
            <a:r>
              <a:rPr lang="pt-BR" dirty="0" smtClean="0"/>
              <a:t>Usando o </a:t>
            </a:r>
            <a:r>
              <a:rPr lang="pt-BR" dirty="0" err="1" smtClean="0"/>
              <a:t>code</a:t>
            </a:r>
            <a:r>
              <a:rPr lang="pt-BR" dirty="0" smtClean="0"/>
              <a:t> </a:t>
            </a:r>
            <a:r>
              <a:rPr lang="pt-BR" dirty="0" err="1" smtClean="0"/>
              <a:t>blocks</a:t>
            </a:r>
            <a:endParaRPr lang="pt-BR" dirty="0" smtClean="0"/>
          </a:p>
          <a:p>
            <a:r>
              <a:rPr lang="pt-BR" dirty="0" smtClean="0"/>
              <a:t>Recomendações</a:t>
            </a:r>
          </a:p>
          <a:p>
            <a:r>
              <a:rPr lang="pt-BR" dirty="0" smtClean="0"/>
              <a:t>Exemplos</a:t>
            </a:r>
          </a:p>
          <a:p>
            <a:endParaRPr lang="pt-BR" dirty="0" smtClean="0"/>
          </a:p>
        </p:txBody>
      </p:sp>
      <p:pic>
        <p:nvPicPr>
          <p:cNvPr id="4" name="Picture 2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5933" y="3296955"/>
            <a:ext cx="1952531" cy="20762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A8A26A-114B-4C53-8CAA-1E3F069B1F78}" type="slidenum">
              <a:rPr lang="pt-BR"/>
              <a:pPr>
                <a:defRPr/>
              </a:pPr>
              <a:t>20</a:t>
            </a:fld>
            <a:endParaRPr lang="pt-BR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Operadores Matemáticos</a:t>
            </a:r>
          </a:p>
        </p:txBody>
      </p:sp>
      <p:grpSp>
        <p:nvGrpSpPr>
          <p:cNvPr id="30724" name="Rectangle 3"/>
          <p:cNvGrpSpPr>
            <a:grpSpLocks noRot="1"/>
          </p:cNvGrpSpPr>
          <p:nvPr/>
        </p:nvGrpSpPr>
        <p:grpSpPr bwMode="auto">
          <a:xfrm>
            <a:off x="590872" y="1412776"/>
            <a:ext cx="8229600" cy="4529138"/>
            <a:chOff x="288" y="1083"/>
            <a:chExt cx="5184" cy="2232"/>
          </a:xfrm>
        </p:grpSpPr>
        <p:sp>
          <p:nvSpPr>
            <p:cNvPr id="30725" name="Rectangle 4"/>
            <p:cNvSpPr>
              <a:spLocks noChangeArrowheads="1"/>
            </p:cNvSpPr>
            <p:nvPr/>
          </p:nvSpPr>
          <p:spPr bwMode="auto">
            <a:xfrm>
              <a:off x="2304" y="3037"/>
              <a:ext cx="3168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 sz="2200">
                  <a:solidFill>
                    <a:srgbClr val="003366"/>
                  </a:solidFill>
                  <a:latin typeface="Arial" charset="0"/>
                </a:rPr>
                <a:t>Decrementa em 1 o valor de x</a:t>
              </a:r>
            </a:p>
          </p:txBody>
        </p:sp>
        <p:sp>
          <p:nvSpPr>
            <p:cNvPr id="30726" name="Rectangle 5"/>
            <p:cNvSpPr>
              <a:spLocks noChangeArrowheads="1"/>
            </p:cNvSpPr>
            <p:nvPr/>
          </p:nvSpPr>
          <p:spPr bwMode="auto">
            <a:xfrm>
              <a:off x="1344" y="3037"/>
              <a:ext cx="960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 sz="2200">
                  <a:solidFill>
                    <a:srgbClr val="003366"/>
                  </a:solidFill>
                  <a:latin typeface="Courier New" pitchFamily="49" charset="0"/>
                </a:rPr>
                <a:t>x--</a:t>
              </a:r>
            </a:p>
          </p:txBody>
        </p:sp>
        <p:sp>
          <p:nvSpPr>
            <p:cNvPr id="30727" name="Rectangle 6"/>
            <p:cNvSpPr>
              <a:spLocks noChangeArrowheads="1"/>
            </p:cNvSpPr>
            <p:nvPr/>
          </p:nvSpPr>
          <p:spPr bwMode="auto">
            <a:xfrm>
              <a:off x="288" y="3037"/>
              <a:ext cx="1056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 sz="2200">
                  <a:solidFill>
                    <a:srgbClr val="003366"/>
                  </a:solidFill>
                  <a:latin typeface="Arial" charset="0"/>
                </a:rPr>
                <a:t>--</a:t>
              </a:r>
            </a:p>
          </p:txBody>
        </p:sp>
        <p:sp>
          <p:nvSpPr>
            <p:cNvPr id="30728" name="Rectangle 7"/>
            <p:cNvSpPr>
              <a:spLocks noChangeArrowheads="1"/>
            </p:cNvSpPr>
            <p:nvPr/>
          </p:nvSpPr>
          <p:spPr bwMode="auto">
            <a:xfrm>
              <a:off x="2304" y="2759"/>
              <a:ext cx="3168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 sz="2200">
                  <a:solidFill>
                    <a:srgbClr val="003366"/>
                  </a:solidFill>
                  <a:latin typeface="Arial" charset="0"/>
                </a:rPr>
                <a:t>Incrementa em 1 o valor de x</a:t>
              </a:r>
            </a:p>
          </p:txBody>
        </p:sp>
        <p:sp>
          <p:nvSpPr>
            <p:cNvPr id="30729" name="Rectangle 8"/>
            <p:cNvSpPr>
              <a:spLocks noChangeArrowheads="1"/>
            </p:cNvSpPr>
            <p:nvPr/>
          </p:nvSpPr>
          <p:spPr bwMode="auto">
            <a:xfrm>
              <a:off x="1344" y="2759"/>
              <a:ext cx="960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 sz="2200">
                  <a:solidFill>
                    <a:srgbClr val="003366"/>
                  </a:solidFill>
                  <a:latin typeface="Courier New" pitchFamily="49" charset="0"/>
                </a:rPr>
                <a:t>x++</a:t>
              </a:r>
            </a:p>
          </p:txBody>
        </p:sp>
        <p:sp>
          <p:nvSpPr>
            <p:cNvPr id="30730" name="Rectangle 9"/>
            <p:cNvSpPr>
              <a:spLocks noChangeArrowheads="1"/>
            </p:cNvSpPr>
            <p:nvPr/>
          </p:nvSpPr>
          <p:spPr bwMode="auto">
            <a:xfrm>
              <a:off x="288" y="2759"/>
              <a:ext cx="1056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 sz="2200">
                  <a:solidFill>
                    <a:srgbClr val="003366"/>
                  </a:solidFill>
                  <a:latin typeface="Arial" charset="0"/>
                </a:rPr>
                <a:t>++</a:t>
              </a:r>
            </a:p>
          </p:txBody>
        </p:sp>
        <p:sp>
          <p:nvSpPr>
            <p:cNvPr id="30731" name="Rectangle 10"/>
            <p:cNvSpPr>
              <a:spLocks noChangeArrowheads="1"/>
            </p:cNvSpPr>
            <p:nvPr/>
          </p:nvSpPr>
          <p:spPr bwMode="auto">
            <a:xfrm>
              <a:off x="2304" y="2481"/>
              <a:ext cx="3168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 sz="2200">
                  <a:solidFill>
                    <a:srgbClr val="003366"/>
                  </a:solidFill>
                  <a:latin typeface="Arial" charset="0"/>
                </a:rPr>
                <a:t>Resto da divisão de x por y</a:t>
              </a:r>
            </a:p>
          </p:txBody>
        </p:sp>
        <p:sp>
          <p:nvSpPr>
            <p:cNvPr id="30732" name="Rectangle 11"/>
            <p:cNvSpPr>
              <a:spLocks noChangeArrowheads="1"/>
            </p:cNvSpPr>
            <p:nvPr/>
          </p:nvSpPr>
          <p:spPr bwMode="auto">
            <a:xfrm>
              <a:off x="1344" y="2481"/>
              <a:ext cx="960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 sz="2200">
                  <a:solidFill>
                    <a:srgbClr val="003366"/>
                  </a:solidFill>
                  <a:latin typeface="Courier New" pitchFamily="49" charset="0"/>
                </a:rPr>
                <a:t>x % y </a:t>
              </a:r>
            </a:p>
          </p:txBody>
        </p:sp>
        <p:sp>
          <p:nvSpPr>
            <p:cNvPr id="30733" name="Rectangle 12"/>
            <p:cNvSpPr>
              <a:spLocks noChangeArrowheads="1"/>
            </p:cNvSpPr>
            <p:nvPr/>
          </p:nvSpPr>
          <p:spPr bwMode="auto">
            <a:xfrm>
              <a:off x="288" y="2481"/>
              <a:ext cx="1056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 sz="2200">
                  <a:solidFill>
                    <a:srgbClr val="003366"/>
                  </a:solidFill>
                  <a:latin typeface="Arial" charset="0"/>
                </a:rPr>
                <a:t>%</a:t>
              </a:r>
            </a:p>
          </p:txBody>
        </p:sp>
        <p:sp>
          <p:nvSpPr>
            <p:cNvPr id="30734" name="Rectangle 13"/>
            <p:cNvSpPr>
              <a:spLocks noChangeArrowheads="1"/>
            </p:cNvSpPr>
            <p:nvPr/>
          </p:nvSpPr>
          <p:spPr bwMode="auto">
            <a:xfrm>
              <a:off x="2304" y="2204"/>
              <a:ext cx="3168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 sz="2200">
                  <a:solidFill>
                    <a:srgbClr val="003366"/>
                  </a:solidFill>
                  <a:latin typeface="Arial" charset="0"/>
                </a:rPr>
                <a:t>Divide x por y </a:t>
              </a:r>
            </a:p>
          </p:txBody>
        </p:sp>
        <p:sp>
          <p:nvSpPr>
            <p:cNvPr id="30735" name="Rectangle 14"/>
            <p:cNvSpPr>
              <a:spLocks noChangeArrowheads="1"/>
            </p:cNvSpPr>
            <p:nvPr/>
          </p:nvSpPr>
          <p:spPr bwMode="auto">
            <a:xfrm>
              <a:off x="1344" y="2204"/>
              <a:ext cx="960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 sz="2200">
                  <a:solidFill>
                    <a:srgbClr val="003366"/>
                  </a:solidFill>
                  <a:latin typeface="Courier New" pitchFamily="49" charset="0"/>
                </a:rPr>
                <a:t>x / y </a:t>
              </a:r>
            </a:p>
          </p:txBody>
        </p:sp>
        <p:sp>
          <p:nvSpPr>
            <p:cNvPr id="30736" name="Rectangle 15"/>
            <p:cNvSpPr>
              <a:spLocks noChangeArrowheads="1"/>
            </p:cNvSpPr>
            <p:nvPr/>
          </p:nvSpPr>
          <p:spPr bwMode="auto">
            <a:xfrm>
              <a:off x="288" y="2204"/>
              <a:ext cx="1056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 sz="2200">
                  <a:solidFill>
                    <a:srgbClr val="003366"/>
                  </a:solidFill>
                  <a:latin typeface="Arial" charset="0"/>
                </a:rPr>
                <a:t>/</a:t>
              </a:r>
            </a:p>
          </p:txBody>
        </p:sp>
        <p:sp>
          <p:nvSpPr>
            <p:cNvPr id="30737" name="Rectangle 16"/>
            <p:cNvSpPr>
              <a:spLocks noChangeArrowheads="1"/>
            </p:cNvSpPr>
            <p:nvPr/>
          </p:nvSpPr>
          <p:spPr bwMode="auto">
            <a:xfrm>
              <a:off x="2304" y="1926"/>
              <a:ext cx="3168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 sz="2200">
                  <a:solidFill>
                    <a:srgbClr val="003366"/>
                  </a:solidFill>
                  <a:latin typeface="Arial" charset="0"/>
                </a:rPr>
                <a:t>Multiplica x e y</a:t>
              </a:r>
            </a:p>
          </p:txBody>
        </p:sp>
        <p:sp>
          <p:nvSpPr>
            <p:cNvPr id="30738" name="Rectangle 17"/>
            <p:cNvSpPr>
              <a:spLocks noChangeArrowheads="1"/>
            </p:cNvSpPr>
            <p:nvPr/>
          </p:nvSpPr>
          <p:spPr bwMode="auto">
            <a:xfrm>
              <a:off x="1344" y="1926"/>
              <a:ext cx="960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 sz="2200">
                  <a:solidFill>
                    <a:srgbClr val="003366"/>
                  </a:solidFill>
                  <a:latin typeface="Courier New" pitchFamily="49" charset="0"/>
                </a:rPr>
                <a:t>x * y</a:t>
              </a:r>
            </a:p>
          </p:txBody>
        </p:sp>
        <p:sp>
          <p:nvSpPr>
            <p:cNvPr id="30739" name="Rectangle 18"/>
            <p:cNvSpPr>
              <a:spLocks noChangeArrowheads="1"/>
            </p:cNvSpPr>
            <p:nvPr/>
          </p:nvSpPr>
          <p:spPr bwMode="auto">
            <a:xfrm>
              <a:off x="288" y="1926"/>
              <a:ext cx="1056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 sz="2200">
                  <a:solidFill>
                    <a:srgbClr val="003366"/>
                  </a:solidFill>
                  <a:latin typeface="Arial" charset="0"/>
                </a:rPr>
                <a:t>*</a:t>
              </a:r>
            </a:p>
          </p:txBody>
        </p:sp>
        <p:sp>
          <p:nvSpPr>
            <p:cNvPr id="30740" name="Rectangle 19"/>
            <p:cNvSpPr>
              <a:spLocks noChangeArrowheads="1"/>
            </p:cNvSpPr>
            <p:nvPr/>
          </p:nvSpPr>
          <p:spPr bwMode="auto">
            <a:xfrm>
              <a:off x="2304" y="1648"/>
              <a:ext cx="3168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 sz="2200">
                  <a:solidFill>
                    <a:srgbClr val="003366"/>
                  </a:solidFill>
                  <a:latin typeface="Arial" charset="0"/>
                </a:rPr>
                <a:t>Subtrai y de x</a:t>
              </a:r>
            </a:p>
          </p:txBody>
        </p:sp>
        <p:sp>
          <p:nvSpPr>
            <p:cNvPr id="30741" name="Rectangle 20"/>
            <p:cNvSpPr>
              <a:spLocks noChangeArrowheads="1"/>
            </p:cNvSpPr>
            <p:nvPr/>
          </p:nvSpPr>
          <p:spPr bwMode="auto">
            <a:xfrm>
              <a:off x="1344" y="1648"/>
              <a:ext cx="960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 sz="2200">
                  <a:solidFill>
                    <a:srgbClr val="003366"/>
                  </a:solidFill>
                  <a:latin typeface="Courier New" pitchFamily="49" charset="0"/>
                </a:rPr>
                <a:t>x – y </a:t>
              </a:r>
            </a:p>
          </p:txBody>
        </p:sp>
        <p:sp>
          <p:nvSpPr>
            <p:cNvPr id="30742" name="Rectangle 21"/>
            <p:cNvSpPr>
              <a:spLocks noChangeArrowheads="1"/>
            </p:cNvSpPr>
            <p:nvPr/>
          </p:nvSpPr>
          <p:spPr bwMode="auto">
            <a:xfrm>
              <a:off x="288" y="1648"/>
              <a:ext cx="1056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 sz="2200">
                  <a:solidFill>
                    <a:srgbClr val="003366"/>
                  </a:solidFill>
                  <a:latin typeface="Arial" charset="0"/>
                </a:rPr>
                <a:t>-</a:t>
              </a:r>
            </a:p>
          </p:txBody>
        </p:sp>
        <p:sp>
          <p:nvSpPr>
            <p:cNvPr id="30743" name="Rectangle 22"/>
            <p:cNvSpPr>
              <a:spLocks noChangeArrowheads="1"/>
            </p:cNvSpPr>
            <p:nvPr/>
          </p:nvSpPr>
          <p:spPr bwMode="auto">
            <a:xfrm>
              <a:off x="2304" y="1370"/>
              <a:ext cx="3168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 sz="2200">
                  <a:solidFill>
                    <a:srgbClr val="003366"/>
                  </a:solidFill>
                  <a:latin typeface="Arial" charset="0"/>
                </a:rPr>
                <a:t>Soma x e y</a:t>
              </a:r>
            </a:p>
          </p:txBody>
        </p:sp>
        <p:sp>
          <p:nvSpPr>
            <p:cNvPr id="30744" name="Rectangle 23"/>
            <p:cNvSpPr>
              <a:spLocks noChangeArrowheads="1"/>
            </p:cNvSpPr>
            <p:nvPr/>
          </p:nvSpPr>
          <p:spPr bwMode="auto">
            <a:xfrm>
              <a:off x="1344" y="1370"/>
              <a:ext cx="960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 sz="2200">
                  <a:solidFill>
                    <a:srgbClr val="003366"/>
                  </a:solidFill>
                  <a:latin typeface="Courier New" pitchFamily="49" charset="0"/>
                </a:rPr>
                <a:t>x + y</a:t>
              </a:r>
            </a:p>
          </p:txBody>
        </p:sp>
        <p:sp>
          <p:nvSpPr>
            <p:cNvPr id="30745" name="Rectangle 24"/>
            <p:cNvSpPr>
              <a:spLocks noChangeArrowheads="1"/>
            </p:cNvSpPr>
            <p:nvPr/>
          </p:nvSpPr>
          <p:spPr bwMode="auto">
            <a:xfrm>
              <a:off x="288" y="1370"/>
              <a:ext cx="1056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 sz="2200">
                  <a:solidFill>
                    <a:srgbClr val="003366"/>
                  </a:solidFill>
                  <a:latin typeface="Arial" charset="0"/>
                </a:rPr>
                <a:t>+</a:t>
              </a:r>
            </a:p>
          </p:txBody>
        </p:sp>
        <p:sp>
          <p:nvSpPr>
            <p:cNvPr id="30746" name="Rectangle 25"/>
            <p:cNvSpPr>
              <a:spLocks noChangeArrowheads="1"/>
            </p:cNvSpPr>
            <p:nvPr/>
          </p:nvSpPr>
          <p:spPr bwMode="auto">
            <a:xfrm>
              <a:off x="2304" y="1083"/>
              <a:ext cx="3168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 sz="2600">
                  <a:solidFill>
                    <a:srgbClr val="003366"/>
                  </a:solidFill>
                  <a:latin typeface="Arial" charset="0"/>
                </a:rPr>
                <a:t>Comentário</a:t>
              </a:r>
            </a:p>
          </p:txBody>
        </p:sp>
        <p:sp>
          <p:nvSpPr>
            <p:cNvPr id="30747" name="Rectangle 26"/>
            <p:cNvSpPr>
              <a:spLocks noChangeArrowheads="1"/>
            </p:cNvSpPr>
            <p:nvPr/>
          </p:nvSpPr>
          <p:spPr bwMode="auto">
            <a:xfrm>
              <a:off x="1344" y="1083"/>
              <a:ext cx="960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 sz="2600">
                  <a:solidFill>
                    <a:srgbClr val="003366"/>
                  </a:solidFill>
                  <a:latin typeface="Arial" charset="0"/>
                </a:rPr>
                <a:t>Exemplo</a:t>
              </a:r>
            </a:p>
          </p:txBody>
        </p:sp>
        <p:sp>
          <p:nvSpPr>
            <p:cNvPr id="30748" name="Rectangle 27"/>
            <p:cNvSpPr>
              <a:spLocks noChangeArrowheads="1"/>
            </p:cNvSpPr>
            <p:nvPr/>
          </p:nvSpPr>
          <p:spPr bwMode="auto">
            <a:xfrm>
              <a:off x="288" y="1083"/>
              <a:ext cx="105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 sz="2600">
                  <a:solidFill>
                    <a:srgbClr val="003366"/>
                  </a:solidFill>
                  <a:latin typeface="Arial" charset="0"/>
                </a:rPr>
                <a:t>Operador</a:t>
              </a:r>
            </a:p>
          </p:txBody>
        </p:sp>
        <p:sp>
          <p:nvSpPr>
            <p:cNvPr id="30749" name="Line 28"/>
            <p:cNvSpPr>
              <a:spLocks noChangeShapeType="1"/>
            </p:cNvSpPr>
            <p:nvPr/>
          </p:nvSpPr>
          <p:spPr bwMode="auto">
            <a:xfrm>
              <a:off x="288" y="1083"/>
              <a:ext cx="51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50" name="Line 29"/>
            <p:cNvSpPr>
              <a:spLocks noChangeShapeType="1"/>
            </p:cNvSpPr>
            <p:nvPr/>
          </p:nvSpPr>
          <p:spPr bwMode="auto">
            <a:xfrm>
              <a:off x="288" y="1370"/>
              <a:ext cx="51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51" name="Line 30"/>
            <p:cNvSpPr>
              <a:spLocks noChangeShapeType="1"/>
            </p:cNvSpPr>
            <p:nvPr/>
          </p:nvSpPr>
          <p:spPr bwMode="auto">
            <a:xfrm>
              <a:off x="288" y="1648"/>
              <a:ext cx="51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52" name="Line 31"/>
            <p:cNvSpPr>
              <a:spLocks noChangeShapeType="1"/>
            </p:cNvSpPr>
            <p:nvPr/>
          </p:nvSpPr>
          <p:spPr bwMode="auto">
            <a:xfrm>
              <a:off x="288" y="1926"/>
              <a:ext cx="51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53" name="Line 32"/>
            <p:cNvSpPr>
              <a:spLocks noChangeShapeType="1"/>
            </p:cNvSpPr>
            <p:nvPr/>
          </p:nvSpPr>
          <p:spPr bwMode="auto">
            <a:xfrm>
              <a:off x="288" y="2204"/>
              <a:ext cx="51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54" name="Line 33"/>
            <p:cNvSpPr>
              <a:spLocks noChangeShapeType="1"/>
            </p:cNvSpPr>
            <p:nvPr/>
          </p:nvSpPr>
          <p:spPr bwMode="auto">
            <a:xfrm>
              <a:off x="288" y="2481"/>
              <a:ext cx="51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55" name="Line 34"/>
            <p:cNvSpPr>
              <a:spLocks noChangeShapeType="1"/>
            </p:cNvSpPr>
            <p:nvPr/>
          </p:nvSpPr>
          <p:spPr bwMode="auto">
            <a:xfrm>
              <a:off x="288" y="2759"/>
              <a:ext cx="51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56" name="Line 35"/>
            <p:cNvSpPr>
              <a:spLocks noChangeShapeType="1"/>
            </p:cNvSpPr>
            <p:nvPr/>
          </p:nvSpPr>
          <p:spPr bwMode="auto">
            <a:xfrm>
              <a:off x="288" y="3037"/>
              <a:ext cx="51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57" name="Line 36"/>
            <p:cNvSpPr>
              <a:spLocks noChangeShapeType="1"/>
            </p:cNvSpPr>
            <p:nvPr/>
          </p:nvSpPr>
          <p:spPr bwMode="auto">
            <a:xfrm>
              <a:off x="288" y="3315"/>
              <a:ext cx="51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58" name="Line 37"/>
            <p:cNvSpPr>
              <a:spLocks noChangeShapeType="1"/>
            </p:cNvSpPr>
            <p:nvPr/>
          </p:nvSpPr>
          <p:spPr bwMode="auto">
            <a:xfrm>
              <a:off x="288" y="1083"/>
              <a:ext cx="0" cy="223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59" name="Line 38"/>
            <p:cNvSpPr>
              <a:spLocks noChangeShapeType="1"/>
            </p:cNvSpPr>
            <p:nvPr/>
          </p:nvSpPr>
          <p:spPr bwMode="auto">
            <a:xfrm>
              <a:off x="1344" y="1083"/>
              <a:ext cx="0" cy="22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60" name="Line 39"/>
            <p:cNvSpPr>
              <a:spLocks noChangeShapeType="1"/>
            </p:cNvSpPr>
            <p:nvPr/>
          </p:nvSpPr>
          <p:spPr bwMode="auto">
            <a:xfrm>
              <a:off x="2304" y="1083"/>
              <a:ext cx="0" cy="22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61" name="Line 40"/>
            <p:cNvSpPr>
              <a:spLocks noChangeShapeType="1"/>
            </p:cNvSpPr>
            <p:nvPr/>
          </p:nvSpPr>
          <p:spPr bwMode="auto">
            <a:xfrm>
              <a:off x="5472" y="1083"/>
              <a:ext cx="0" cy="223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276676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Importante</a:t>
            </a:r>
            <a:endParaRPr lang="pt-B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0436BEB-5585-4121-9964-C4AE722A548B}" type="slidenum">
              <a:rPr lang="pt-BR" smtClean="0"/>
              <a:pPr>
                <a:defRPr/>
              </a:pPr>
              <a:t>21</a:t>
            </a:fld>
            <a:endParaRPr lang="pt-BR"/>
          </a:p>
        </p:txBody>
      </p:sp>
      <p:sp>
        <p:nvSpPr>
          <p:cNvPr id="31748" name="Content Placeholder 4"/>
          <p:cNvSpPr>
            <a:spLocks noGrp="1"/>
          </p:cNvSpPr>
          <p:nvPr>
            <p:ph idx="1"/>
          </p:nvPr>
        </p:nvSpPr>
        <p:spPr>
          <a:xfrm>
            <a:off x="832048" y="1412776"/>
            <a:ext cx="7772400" cy="4672013"/>
          </a:xfrm>
        </p:spPr>
        <p:txBody>
          <a:bodyPr>
            <a:spAutoFit/>
          </a:bodyPr>
          <a:lstStyle/>
          <a:p>
            <a:r>
              <a:rPr lang="en-US" sz="2400" dirty="0" smtClean="0"/>
              <a:t>OBS:  o </a:t>
            </a:r>
            <a:r>
              <a:rPr lang="en-US" sz="2400" dirty="0" err="1" smtClean="0"/>
              <a:t>operador</a:t>
            </a:r>
            <a:r>
              <a:rPr lang="en-US" sz="2400" dirty="0" smtClean="0"/>
              <a:t>  “/”  (</a:t>
            </a:r>
            <a:r>
              <a:rPr lang="en-US" sz="2400" dirty="0" err="1" smtClean="0"/>
              <a:t>divisão</a:t>
            </a:r>
            <a:r>
              <a:rPr lang="en-US" sz="2400" dirty="0" smtClean="0"/>
              <a:t>)  </a:t>
            </a:r>
            <a:r>
              <a:rPr lang="en-US" sz="2400" dirty="0" err="1" smtClean="0"/>
              <a:t>terá</a:t>
            </a:r>
            <a:r>
              <a:rPr lang="en-US" sz="2400" dirty="0" smtClean="0"/>
              <a:t> um </a:t>
            </a:r>
            <a:r>
              <a:rPr lang="en-US" sz="2400" dirty="0" err="1" smtClean="0"/>
              <a:t>resultado</a:t>
            </a:r>
            <a:r>
              <a:rPr lang="en-US" sz="2400" dirty="0" smtClean="0"/>
              <a:t> </a:t>
            </a:r>
            <a:r>
              <a:rPr lang="en-US" sz="2400" dirty="0" err="1" smtClean="0"/>
              <a:t>inteiro</a:t>
            </a:r>
            <a:r>
              <a:rPr lang="en-US" sz="2400" dirty="0" smtClean="0"/>
              <a:t> se </a:t>
            </a:r>
            <a:r>
              <a:rPr lang="en-US" sz="2400" dirty="0" err="1" smtClean="0"/>
              <a:t>os</a:t>
            </a:r>
            <a:r>
              <a:rPr lang="en-US" sz="2400" dirty="0" smtClean="0"/>
              <a:t> </a:t>
            </a:r>
            <a:r>
              <a:rPr lang="en-US" sz="2400" dirty="0" err="1" smtClean="0"/>
              <a:t>dois</a:t>
            </a:r>
            <a:r>
              <a:rPr lang="en-US" sz="2400" dirty="0" smtClean="0"/>
              <a:t> </a:t>
            </a:r>
            <a:r>
              <a:rPr lang="en-US" sz="2400" dirty="0" err="1" smtClean="0"/>
              <a:t>operandos</a:t>
            </a:r>
            <a:r>
              <a:rPr lang="en-US" sz="2400" dirty="0" smtClean="0"/>
              <a:t> </a:t>
            </a:r>
            <a:r>
              <a:rPr lang="en-US" sz="2400" dirty="0" err="1" smtClean="0"/>
              <a:t>forem</a:t>
            </a:r>
            <a:r>
              <a:rPr lang="en-US" sz="2400" dirty="0" smtClean="0"/>
              <a:t> </a:t>
            </a:r>
            <a:r>
              <a:rPr lang="en-US" sz="2400" dirty="0" err="1" smtClean="0"/>
              <a:t>inteiros</a:t>
            </a:r>
            <a:r>
              <a:rPr lang="en-US" sz="2400" dirty="0" smtClean="0"/>
              <a:t>. Para um </a:t>
            </a:r>
            <a:r>
              <a:rPr lang="en-US" sz="2400" dirty="0" err="1" smtClean="0"/>
              <a:t>resultado</a:t>
            </a:r>
            <a:r>
              <a:rPr lang="en-US" sz="2400" dirty="0" smtClean="0"/>
              <a:t> real, um dos </a:t>
            </a:r>
            <a:r>
              <a:rPr lang="en-US" sz="2400" dirty="0" err="1" smtClean="0"/>
              <a:t>dois</a:t>
            </a:r>
            <a:r>
              <a:rPr lang="en-US" sz="2400" dirty="0" smtClean="0"/>
              <a:t> </a:t>
            </a:r>
            <a:r>
              <a:rPr lang="en-US" sz="2400" dirty="0" err="1" smtClean="0"/>
              <a:t>operandos</a:t>
            </a:r>
            <a:r>
              <a:rPr lang="en-US" sz="2400" dirty="0" smtClean="0"/>
              <a:t> </a:t>
            </a:r>
            <a:r>
              <a:rPr lang="en-US" sz="2400" dirty="0" err="1" smtClean="0"/>
              <a:t>deve</a:t>
            </a:r>
            <a:r>
              <a:rPr lang="en-US" sz="2400" dirty="0" smtClean="0"/>
              <a:t> </a:t>
            </a:r>
            <a:r>
              <a:rPr lang="en-US" sz="2400" dirty="0" err="1" smtClean="0"/>
              <a:t>ser</a:t>
            </a:r>
            <a:r>
              <a:rPr lang="en-US" sz="2400" dirty="0" smtClean="0"/>
              <a:t> real (</a:t>
            </a:r>
            <a:r>
              <a:rPr lang="en-US" sz="2400" dirty="0" err="1" smtClean="0"/>
              <a:t>ou</a:t>
            </a:r>
            <a:r>
              <a:rPr lang="en-US" sz="2400" dirty="0" smtClean="0"/>
              <a:t> </a:t>
            </a:r>
            <a:r>
              <a:rPr lang="en-US" sz="2400" dirty="0" err="1" smtClean="0"/>
              <a:t>os</a:t>
            </a:r>
            <a:r>
              <a:rPr lang="en-US" sz="2400" dirty="0" smtClean="0"/>
              <a:t> </a:t>
            </a:r>
            <a:r>
              <a:rPr lang="en-US" sz="2400" dirty="0" err="1" smtClean="0"/>
              <a:t>dois</a:t>
            </a:r>
            <a:r>
              <a:rPr lang="en-US" sz="2400" dirty="0" smtClean="0"/>
              <a:t>)</a:t>
            </a:r>
          </a:p>
          <a:p>
            <a:endParaRPr lang="en-US" sz="2400" dirty="0" smtClean="0"/>
          </a:p>
          <a:p>
            <a:pPr>
              <a:buFontTx/>
              <a:buNone/>
            </a:pPr>
            <a:r>
              <a:rPr lang="en-US" sz="2400" dirty="0" err="1" smtClean="0"/>
              <a:t>Exemplo</a:t>
            </a:r>
            <a:r>
              <a:rPr lang="en-US" sz="2400" dirty="0" smtClean="0"/>
              <a:t>:</a:t>
            </a:r>
          </a:p>
          <a:p>
            <a:pPr>
              <a:buFontTx/>
              <a:buNone/>
            </a:pPr>
            <a:r>
              <a:rPr lang="en-US" sz="2400" dirty="0" err="1" smtClean="0"/>
              <a:t>int</a:t>
            </a:r>
            <a:r>
              <a:rPr lang="en-US" sz="2400" dirty="0" smtClean="0"/>
              <a:t> X,Y;</a:t>
            </a:r>
          </a:p>
          <a:p>
            <a:pPr>
              <a:buFontTx/>
              <a:buNone/>
            </a:pPr>
            <a:r>
              <a:rPr lang="en-US" sz="2400" dirty="0" smtClean="0"/>
              <a:t>float Z,U,T;</a:t>
            </a:r>
          </a:p>
          <a:p>
            <a:pPr>
              <a:buFontTx/>
              <a:buNone/>
            </a:pPr>
            <a:r>
              <a:rPr lang="en-US" sz="2400" dirty="0" smtClean="0"/>
              <a:t>X=2; Y=3; U=3;</a:t>
            </a:r>
          </a:p>
          <a:p>
            <a:pPr>
              <a:buFontTx/>
              <a:buNone/>
            </a:pPr>
            <a:r>
              <a:rPr lang="en-US" sz="2400" dirty="0" smtClean="0"/>
              <a:t>Z=X/Y;    // Z </a:t>
            </a:r>
            <a:r>
              <a:rPr lang="en-US" sz="2400" dirty="0" err="1" smtClean="0"/>
              <a:t>terá</a:t>
            </a:r>
            <a:r>
              <a:rPr lang="en-US" sz="2400" dirty="0" smtClean="0"/>
              <a:t> o valor zero</a:t>
            </a:r>
          </a:p>
          <a:p>
            <a:pPr>
              <a:buFontTx/>
              <a:buNone/>
            </a:pPr>
            <a:r>
              <a:rPr lang="en-US" sz="2400" dirty="0" smtClean="0"/>
              <a:t>T=X/U;    // T </a:t>
            </a:r>
            <a:r>
              <a:rPr lang="en-US" sz="2400" dirty="0" err="1" smtClean="0"/>
              <a:t>terá</a:t>
            </a:r>
            <a:r>
              <a:rPr lang="en-US" sz="2400" dirty="0" smtClean="0"/>
              <a:t> o valor 0.666667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18057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2E3CC58-5AC2-46A0-AF5B-61E3A94D6B32}" type="slidenum">
              <a:rPr lang="pt-BR"/>
              <a:pPr>
                <a:defRPr/>
              </a:pPr>
              <a:t>22</a:t>
            </a:fld>
            <a:endParaRPr lang="pt-BR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Entrada de Dados (exemplo 3)</a:t>
            </a:r>
            <a:endParaRPr lang="en-US" smtClean="0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4876800" y="685800"/>
            <a:ext cx="39624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3657600" y="609600"/>
            <a:ext cx="0" cy="57912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3810000" y="685800"/>
            <a:ext cx="5334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pt-BR" sz="2400" dirty="0" smtClean="0">
              <a:solidFill>
                <a:srgbClr val="008080"/>
              </a:solidFill>
              <a:latin typeface="Arial" charset="0"/>
            </a:endParaRPr>
          </a:p>
          <a:p>
            <a:pPr>
              <a:spcBef>
                <a:spcPct val="20000"/>
              </a:spcBef>
            </a:pPr>
            <a:r>
              <a:rPr lang="pt-BR" sz="2400" dirty="0" smtClean="0">
                <a:solidFill>
                  <a:srgbClr val="008080"/>
                </a:solidFill>
                <a:latin typeface="Arial" charset="0"/>
              </a:rPr>
              <a:t>Na </a:t>
            </a:r>
            <a:r>
              <a:rPr lang="pt-BR" sz="2400" dirty="0">
                <a:solidFill>
                  <a:srgbClr val="008080"/>
                </a:solidFill>
                <a:latin typeface="Arial" charset="0"/>
              </a:rPr>
              <a:t>Linguagem C...</a:t>
            </a:r>
          </a:p>
          <a:p>
            <a:pPr>
              <a:spcBef>
                <a:spcPct val="20000"/>
              </a:spcBef>
            </a:pPr>
            <a:endParaRPr lang="pt-BR" sz="2400" dirty="0">
              <a:solidFill>
                <a:srgbClr val="008080"/>
              </a:solidFill>
              <a:latin typeface="Arial" charset="0"/>
            </a:endParaRPr>
          </a:p>
          <a:p>
            <a:pPr>
              <a:spcBef>
                <a:spcPct val="20000"/>
              </a:spcBef>
            </a:pPr>
            <a:r>
              <a:rPr lang="pt-BR" sz="2400" dirty="0">
                <a:solidFill>
                  <a:srgbClr val="008080"/>
                </a:solidFill>
                <a:latin typeface="Arial" charset="0"/>
              </a:rPr>
              <a:t>#include &lt;</a:t>
            </a:r>
            <a:r>
              <a:rPr lang="pt-BR" sz="2400" dirty="0" err="1">
                <a:solidFill>
                  <a:srgbClr val="008080"/>
                </a:solidFill>
                <a:latin typeface="Arial" charset="0"/>
              </a:rPr>
              <a:t>stdio.h</a:t>
            </a:r>
            <a:r>
              <a:rPr lang="pt-BR" sz="2400" dirty="0">
                <a:solidFill>
                  <a:srgbClr val="008080"/>
                </a:solidFill>
                <a:latin typeface="Arial" charset="0"/>
              </a:rPr>
              <a:t>&gt;</a:t>
            </a:r>
          </a:p>
          <a:p>
            <a:pPr>
              <a:spcBef>
                <a:spcPct val="20000"/>
              </a:spcBef>
            </a:pPr>
            <a:r>
              <a:rPr lang="pt-BR" sz="2400" dirty="0">
                <a:solidFill>
                  <a:srgbClr val="008080"/>
                </a:solidFill>
                <a:latin typeface="Arial" charset="0"/>
              </a:rPr>
              <a:t>#include &lt;</a:t>
            </a:r>
            <a:r>
              <a:rPr lang="pt-BR" sz="2400" dirty="0" err="1">
                <a:solidFill>
                  <a:srgbClr val="008080"/>
                </a:solidFill>
                <a:latin typeface="Arial" charset="0"/>
              </a:rPr>
              <a:t>stdlib.h</a:t>
            </a:r>
            <a:r>
              <a:rPr lang="pt-BR" sz="2400" dirty="0">
                <a:solidFill>
                  <a:srgbClr val="008080"/>
                </a:solidFill>
                <a:latin typeface="Arial" charset="0"/>
              </a:rPr>
              <a:t>&gt;</a:t>
            </a:r>
          </a:p>
          <a:p>
            <a:pPr>
              <a:spcBef>
                <a:spcPct val="20000"/>
              </a:spcBef>
            </a:pPr>
            <a:r>
              <a:rPr lang="pt-BR" sz="2400" dirty="0" err="1">
                <a:solidFill>
                  <a:srgbClr val="008080"/>
                </a:solidFill>
                <a:latin typeface="Arial" charset="0"/>
              </a:rPr>
              <a:t>main</a:t>
            </a:r>
            <a:r>
              <a:rPr lang="pt-BR" sz="2400" dirty="0">
                <a:solidFill>
                  <a:srgbClr val="008080"/>
                </a:solidFill>
                <a:latin typeface="Arial" charset="0"/>
              </a:rPr>
              <a:t>()</a:t>
            </a:r>
          </a:p>
          <a:p>
            <a:pPr>
              <a:spcBef>
                <a:spcPct val="20000"/>
              </a:spcBef>
            </a:pPr>
            <a:r>
              <a:rPr lang="pt-BR" sz="2400" dirty="0">
                <a:solidFill>
                  <a:srgbClr val="008080"/>
                </a:solidFill>
                <a:latin typeface="Arial" charset="0"/>
              </a:rPr>
              <a:t>{</a:t>
            </a:r>
          </a:p>
          <a:p>
            <a:pPr>
              <a:spcBef>
                <a:spcPct val="20000"/>
              </a:spcBef>
            </a:pPr>
            <a:r>
              <a:rPr lang="pt-BR" sz="2400" dirty="0">
                <a:solidFill>
                  <a:srgbClr val="003366"/>
                </a:solidFill>
                <a:latin typeface="Arial" charset="0"/>
              </a:rPr>
              <a:t>    </a:t>
            </a:r>
            <a:r>
              <a:rPr lang="pt-BR" sz="2400" dirty="0" err="1">
                <a:solidFill>
                  <a:srgbClr val="003366"/>
                </a:solidFill>
                <a:latin typeface="Arial" charset="0"/>
              </a:rPr>
              <a:t>float</a:t>
            </a:r>
            <a:r>
              <a:rPr lang="pt-BR" sz="2400" dirty="0">
                <a:solidFill>
                  <a:srgbClr val="003366"/>
                </a:solidFill>
                <a:latin typeface="Arial" charset="0"/>
              </a:rPr>
              <a:t>  n1, n2, n3, media;</a:t>
            </a:r>
          </a:p>
          <a:p>
            <a:r>
              <a:rPr lang="pt-BR" sz="3200" dirty="0">
                <a:solidFill>
                  <a:srgbClr val="CC0000"/>
                </a:solidFill>
                <a:latin typeface="Arial" charset="0"/>
              </a:rPr>
              <a:t>   </a:t>
            </a:r>
            <a:r>
              <a:rPr lang="pt-BR" sz="2400" dirty="0" err="1">
                <a:solidFill>
                  <a:srgbClr val="CC0000"/>
                </a:solidFill>
                <a:latin typeface="Arial" charset="0"/>
              </a:rPr>
              <a:t>scanf</a:t>
            </a:r>
            <a:r>
              <a:rPr lang="pt-BR" sz="2400" dirty="0">
                <a:solidFill>
                  <a:srgbClr val="CC0000"/>
                </a:solidFill>
                <a:latin typeface="Arial" charset="0"/>
              </a:rPr>
              <a:t> ("%f %f %f",&amp;n1, &amp;n2, &amp;n3);</a:t>
            </a:r>
            <a:endParaRPr lang="pt-BR" sz="2000" dirty="0">
              <a:solidFill>
                <a:srgbClr val="CC0000"/>
              </a:solidFill>
              <a:latin typeface="Arial" charset="0"/>
            </a:endParaRPr>
          </a:p>
          <a:p>
            <a:pPr>
              <a:spcBef>
                <a:spcPct val="20000"/>
              </a:spcBef>
            </a:pPr>
            <a:r>
              <a:rPr lang="pt-BR" sz="2400" dirty="0">
                <a:solidFill>
                  <a:srgbClr val="FF6699"/>
                </a:solidFill>
                <a:latin typeface="Arial" charset="0"/>
              </a:rPr>
              <a:t>    media=(n1+n2+n3)/3;</a:t>
            </a:r>
            <a:r>
              <a:rPr lang="pt-BR" sz="2400" dirty="0">
                <a:solidFill>
                  <a:srgbClr val="003366"/>
                </a:solidFill>
                <a:latin typeface="Arial" charset="0"/>
              </a:rPr>
              <a:t> </a:t>
            </a:r>
            <a:endParaRPr lang="pt-BR" sz="2400" dirty="0">
              <a:solidFill>
                <a:srgbClr val="008080"/>
              </a:solidFill>
              <a:latin typeface="Arial" charset="0"/>
            </a:endParaRPr>
          </a:p>
          <a:p>
            <a:pPr>
              <a:spcBef>
                <a:spcPct val="20000"/>
              </a:spcBef>
            </a:pPr>
            <a:r>
              <a:rPr lang="pt-BR" sz="2400" dirty="0">
                <a:solidFill>
                  <a:srgbClr val="008080"/>
                </a:solidFill>
                <a:latin typeface="Arial" charset="0"/>
              </a:rPr>
              <a:t>    system("PAUSE");	</a:t>
            </a:r>
          </a:p>
          <a:p>
            <a:pPr>
              <a:spcBef>
                <a:spcPct val="20000"/>
              </a:spcBef>
            </a:pPr>
            <a:r>
              <a:rPr lang="pt-BR" sz="2400" dirty="0">
                <a:solidFill>
                  <a:srgbClr val="008080"/>
                </a:solidFill>
                <a:latin typeface="Arial" charset="0"/>
              </a:rPr>
              <a:t>}</a:t>
            </a:r>
          </a:p>
        </p:txBody>
      </p:sp>
      <p:sp>
        <p:nvSpPr>
          <p:cNvPr id="32775" name="Text Box 11"/>
          <p:cNvSpPr txBox="1">
            <a:spLocks noChangeArrowheads="1"/>
          </p:cNvSpPr>
          <p:nvPr/>
        </p:nvSpPr>
        <p:spPr bwMode="auto">
          <a:xfrm>
            <a:off x="323850" y="3729038"/>
            <a:ext cx="1963738" cy="11874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sz="2400">
                <a:solidFill>
                  <a:srgbClr val="CC0000"/>
                </a:solidFill>
                <a:latin typeface="Arial" charset="0"/>
              </a:rPr>
              <a:t>ler n1, n2, n3</a:t>
            </a:r>
          </a:p>
          <a:p>
            <a:endParaRPr lang="pt-BR" sz="2400">
              <a:solidFill>
                <a:srgbClr val="CC0000"/>
              </a:solidFill>
              <a:latin typeface="Arial" charset="0"/>
            </a:endParaRPr>
          </a:p>
          <a:p>
            <a:endParaRPr lang="pt-BR" sz="2400">
              <a:latin typeface="Arial" charset="0"/>
            </a:endParaRPr>
          </a:p>
        </p:txBody>
      </p:sp>
      <p:sp>
        <p:nvSpPr>
          <p:cNvPr id="32776" name="Text Box 13"/>
          <p:cNvSpPr txBox="1">
            <a:spLocks noChangeArrowheads="1"/>
          </p:cNvSpPr>
          <p:nvPr/>
        </p:nvSpPr>
        <p:spPr bwMode="auto">
          <a:xfrm>
            <a:off x="254000" y="4186238"/>
            <a:ext cx="3176588" cy="1200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sz="2400">
                <a:solidFill>
                  <a:srgbClr val="FF6699"/>
                </a:solidFill>
                <a:latin typeface="Arial" charset="0"/>
              </a:rPr>
              <a:t>Media</a:t>
            </a:r>
            <a:r>
              <a:rPr lang="pt-BR" sz="2400">
                <a:solidFill>
                  <a:srgbClr val="FF6699"/>
                </a:solidFill>
                <a:latin typeface="Arial" charset="0"/>
                <a:sym typeface="Wingdings" pitchFamily="2" charset="2"/>
              </a:rPr>
              <a:t></a:t>
            </a:r>
            <a:r>
              <a:rPr lang="pt-BR" sz="2400">
                <a:solidFill>
                  <a:srgbClr val="FF6699"/>
                </a:solidFill>
                <a:latin typeface="Arial" charset="0"/>
              </a:rPr>
              <a:t>(n1+n2+n3)/3</a:t>
            </a:r>
          </a:p>
          <a:p>
            <a:endParaRPr lang="pt-BR" sz="2400">
              <a:solidFill>
                <a:srgbClr val="FF6699"/>
              </a:solidFill>
              <a:latin typeface="Arial" charset="0"/>
            </a:endParaRPr>
          </a:p>
          <a:p>
            <a:endParaRPr lang="pt-BR" sz="2400">
              <a:solidFill>
                <a:srgbClr val="FF6699"/>
              </a:solidFill>
              <a:latin typeface="Arial" charset="0"/>
            </a:endParaRPr>
          </a:p>
        </p:txBody>
      </p:sp>
      <p:sp>
        <p:nvSpPr>
          <p:cNvPr id="32777" name="Line 14"/>
          <p:cNvSpPr>
            <a:spLocks noChangeShapeType="1"/>
          </p:cNvSpPr>
          <p:nvPr/>
        </p:nvSpPr>
        <p:spPr bwMode="auto">
          <a:xfrm>
            <a:off x="2339975" y="4005263"/>
            <a:ext cx="1871663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2778" name="Line 16"/>
          <p:cNvSpPr>
            <a:spLocks noChangeShapeType="1"/>
          </p:cNvSpPr>
          <p:nvPr/>
        </p:nvSpPr>
        <p:spPr bwMode="auto">
          <a:xfrm>
            <a:off x="3214688" y="4429125"/>
            <a:ext cx="93503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2779" name="Text Box 17"/>
          <p:cNvSpPr txBox="1">
            <a:spLocks noChangeArrowheads="1"/>
          </p:cNvSpPr>
          <p:nvPr/>
        </p:nvSpPr>
        <p:spPr bwMode="auto">
          <a:xfrm>
            <a:off x="303213" y="712788"/>
            <a:ext cx="146546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pt-BR" sz="2400" dirty="0" smtClean="0"/>
          </a:p>
          <a:p>
            <a:r>
              <a:rPr lang="pt-BR" sz="2400" dirty="0" smtClean="0"/>
              <a:t>Algoritmo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95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D90ED0-A1A5-4008-A80D-60218F99C675}" type="slidenum">
              <a:rPr lang="pt-BR"/>
              <a:pPr>
                <a:defRPr/>
              </a:pPr>
              <a:t>23</a:t>
            </a:fld>
            <a:endParaRPr lang="pt-BR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Saída de Dados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1257300" algn="l"/>
              </a:tabLst>
            </a:pPr>
            <a:r>
              <a:rPr lang="pt-BR" sz="2800" smtClean="0"/>
              <a:t>Função </a:t>
            </a:r>
            <a:r>
              <a:rPr lang="pt-BR" sz="2800" b="1" smtClean="0"/>
              <a:t>printf</a:t>
            </a:r>
          </a:p>
          <a:p>
            <a:pPr marL="692150" lvl="1" indent="-347663">
              <a:lnSpc>
                <a:spcPct val="90000"/>
              </a:lnSpc>
              <a:buFontTx/>
              <a:buNone/>
              <a:tabLst>
                <a:tab pos="1257300" algn="l"/>
              </a:tabLst>
            </a:pPr>
            <a:r>
              <a:rPr lang="pt-BR" sz="2400" smtClean="0"/>
              <a:t>	</a:t>
            </a:r>
            <a:r>
              <a:rPr lang="pt-BR" sz="1800" smtClean="0">
                <a:latin typeface="Courier New" pitchFamily="49" charset="0"/>
              </a:rPr>
              <a:t>printf ("formatos", var1, var2,...)</a:t>
            </a:r>
          </a:p>
          <a:p>
            <a:pPr marL="692150" lvl="1" indent="-347663">
              <a:lnSpc>
                <a:spcPct val="90000"/>
              </a:lnSpc>
              <a:buFontTx/>
              <a:buNone/>
              <a:tabLst>
                <a:tab pos="1257300" algn="l"/>
              </a:tabLst>
            </a:pPr>
            <a:endParaRPr lang="pt-BR" sz="1800" smtClean="0">
              <a:latin typeface="Courier New" pitchFamily="49" charset="0"/>
            </a:endParaRPr>
          </a:p>
          <a:p>
            <a:pPr marL="692150" lvl="1" indent="-347663">
              <a:lnSpc>
                <a:spcPct val="90000"/>
              </a:lnSpc>
              <a:buFontTx/>
              <a:buNone/>
              <a:tabLst>
                <a:tab pos="1257300" algn="l"/>
              </a:tabLst>
            </a:pPr>
            <a:r>
              <a:rPr lang="pt-BR" sz="1800" smtClean="0">
                <a:latin typeface="Tahoma" pitchFamily="34" charset="0"/>
              </a:rPr>
              <a:t>Exemplos:</a:t>
            </a:r>
          </a:p>
          <a:p>
            <a:pPr marL="692150" lvl="1" indent="-347663">
              <a:lnSpc>
                <a:spcPct val="90000"/>
              </a:lnSpc>
              <a:buFontTx/>
              <a:buNone/>
              <a:tabLst>
                <a:tab pos="1257300" algn="l"/>
              </a:tabLst>
            </a:pPr>
            <a:endParaRPr lang="pt-BR" sz="1800" i="1" smtClean="0">
              <a:latin typeface="Courier New" pitchFamily="49" charset="0"/>
            </a:endParaRPr>
          </a:p>
          <a:p>
            <a:pPr marL="692150" lvl="1" indent="-347663">
              <a:lnSpc>
                <a:spcPct val="90000"/>
              </a:lnSpc>
              <a:buFontTx/>
              <a:buNone/>
              <a:tabLst>
                <a:tab pos="1257300" algn="l"/>
              </a:tabLst>
            </a:pPr>
            <a:r>
              <a:rPr lang="pt-BR" sz="1800" smtClean="0">
                <a:latin typeface="Courier New" pitchFamily="49" charset="0"/>
              </a:rPr>
              <a:t>	int i, j;</a:t>
            </a:r>
          </a:p>
          <a:p>
            <a:pPr marL="692150" lvl="1" indent="-347663">
              <a:lnSpc>
                <a:spcPct val="90000"/>
              </a:lnSpc>
              <a:buFontTx/>
              <a:buNone/>
              <a:tabLst>
                <a:tab pos="1257300" algn="l"/>
              </a:tabLst>
            </a:pPr>
            <a:r>
              <a:rPr lang="pt-BR" sz="1800" smtClean="0">
                <a:latin typeface="Courier New" pitchFamily="49" charset="0"/>
              </a:rPr>
              <a:t>	float x;</a:t>
            </a:r>
          </a:p>
          <a:p>
            <a:pPr marL="692150" lvl="1" indent="-347663">
              <a:lnSpc>
                <a:spcPct val="90000"/>
              </a:lnSpc>
              <a:buFontTx/>
              <a:buNone/>
              <a:tabLst>
                <a:tab pos="1257300" algn="l"/>
              </a:tabLst>
            </a:pPr>
            <a:r>
              <a:rPr lang="pt-BR" sz="1800" smtClean="0">
                <a:latin typeface="Courier New" pitchFamily="49" charset="0"/>
              </a:rPr>
              <a:t>	char c;</a:t>
            </a:r>
          </a:p>
          <a:p>
            <a:pPr marL="692150" lvl="1" indent="-347663">
              <a:lnSpc>
                <a:spcPct val="90000"/>
              </a:lnSpc>
              <a:buFontTx/>
              <a:buNone/>
              <a:tabLst>
                <a:tab pos="1257300" algn="l"/>
              </a:tabLst>
            </a:pPr>
            <a:r>
              <a:rPr lang="pt-BR" sz="1800" smtClean="0">
                <a:latin typeface="Courier New" pitchFamily="49" charset="0"/>
              </a:rPr>
              <a:t>	printf("%d", i);</a:t>
            </a:r>
          </a:p>
          <a:p>
            <a:pPr marL="692150" lvl="1" indent="-347663">
              <a:lnSpc>
                <a:spcPct val="90000"/>
              </a:lnSpc>
              <a:buFontTx/>
              <a:buNone/>
              <a:tabLst>
                <a:tab pos="1257300" algn="l"/>
              </a:tabLst>
            </a:pPr>
            <a:r>
              <a:rPr lang="pt-BR" sz="1800" smtClean="0">
                <a:latin typeface="Courier New" pitchFamily="49" charset="0"/>
              </a:rPr>
              <a:t>	printf("%d %f", j, x);</a:t>
            </a:r>
          </a:p>
          <a:p>
            <a:pPr marL="692150" lvl="1" indent="-347663">
              <a:lnSpc>
                <a:spcPct val="90000"/>
              </a:lnSpc>
              <a:buFontTx/>
              <a:buNone/>
              <a:tabLst>
                <a:tab pos="1257300" algn="l"/>
              </a:tabLst>
            </a:pPr>
            <a:r>
              <a:rPr lang="pt-BR" sz="1800" smtClean="0">
                <a:latin typeface="Courier New" pitchFamily="49" charset="0"/>
              </a:rPr>
              <a:t>	printf("%c", c);</a:t>
            </a:r>
          </a:p>
          <a:p>
            <a:pPr marL="692150" lvl="1" indent="-347663">
              <a:lnSpc>
                <a:spcPct val="90000"/>
              </a:lnSpc>
              <a:buFontTx/>
              <a:buNone/>
              <a:tabLst>
                <a:tab pos="1257300" algn="l"/>
              </a:tabLst>
            </a:pPr>
            <a:r>
              <a:rPr lang="pt-BR" sz="1800" smtClean="0">
                <a:latin typeface="Courier New" pitchFamily="49" charset="0"/>
              </a:rPr>
              <a:t>				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5410200" y="2743200"/>
            <a:ext cx="2971800" cy="1936750"/>
          </a:xfrm>
          <a:prstGeom prst="rect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sz="2400"/>
              <a:t>%d     inteiro</a:t>
            </a:r>
          </a:p>
          <a:p>
            <a:r>
              <a:rPr lang="pt-BR" sz="2400"/>
              <a:t>%f      float</a:t>
            </a:r>
          </a:p>
          <a:p>
            <a:r>
              <a:rPr lang="pt-BR" sz="2400"/>
              <a:t>%lf     double</a:t>
            </a:r>
          </a:p>
          <a:p>
            <a:r>
              <a:rPr lang="pt-BR" sz="2400"/>
              <a:t>%c     char</a:t>
            </a:r>
          </a:p>
          <a:p>
            <a:r>
              <a:rPr lang="pt-BR" sz="2400"/>
              <a:t>%s     string</a:t>
            </a:r>
          </a:p>
        </p:txBody>
      </p:sp>
    </p:spTree>
    <p:extLst>
      <p:ext uri="{BB962C8B-B14F-4D97-AF65-F5344CB8AC3E}">
        <p14:creationId xmlns:p14="http://schemas.microsoft.com/office/powerpoint/2010/main" val="113311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9572DDB-C061-4614-944E-864C0E48FC11}" type="slidenum">
              <a:rPr lang="pt-BR"/>
              <a:pPr>
                <a:defRPr/>
              </a:pPr>
              <a:t>24</a:t>
            </a:fld>
            <a:endParaRPr lang="pt-BR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smtClean="0"/>
              <a:t>Saída de Dados (Exemplo 4)</a:t>
            </a:r>
            <a:endParaRPr lang="en-US" sz="2800" smtClean="0"/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smtClean="0"/>
              <a:t>#include &lt;stdio.h&gt;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smtClean="0"/>
              <a:t>#include &lt;stdlib.h&gt;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smtClean="0"/>
              <a:t>main()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smtClean="0"/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smtClean="0"/>
              <a:t>    int i, j;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smtClean="0"/>
              <a:t>	float x;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smtClean="0"/>
              <a:t>	i = 1;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smtClean="0"/>
              <a:t>    j = 2;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smtClean="0"/>
              <a:t>    x = 3;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smtClean="0"/>
              <a:t>	printf("%d", i);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smtClean="0"/>
              <a:t>	printf(" %d %f", j, x);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smtClean="0"/>
              <a:t>    system("PAUSE");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smtClean="0"/>
              <a:t>}</a:t>
            </a:r>
          </a:p>
          <a:p>
            <a:pPr>
              <a:lnSpc>
                <a:spcPct val="80000"/>
              </a:lnSpc>
            </a:pP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300943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09D414-2897-4E02-A933-9F01398E4324}" type="slidenum">
              <a:rPr lang="pt-BR"/>
              <a:pPr>
                <a:defRPr/>
              </a:pPr>
              <a:t>25</a:t>
            </a:fld>
            <a:endParaRPr lang="pt-BR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smtClean="0"/>
              <a:t>Saída de Dados (Exemplo 5)</a:t>
            </a:r>
            <a:endParaRPr lang="en-US" sz="2800" smtClean="0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pt-BR" sz="1800" smtClean="0"/>
              <a:t>#include &lt;stdio.h&gt;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800" smtClean="0"/>
              <a:t>#include &lt;stdlib.h&gt;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800" smtClean="0"/>
              <a:t>main()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800" smtClean="0"/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800" smtClean="0"/>
              <a:t>     </a:t>
            </a:r>
            <a:r>
              <a:rPr lang="pt-BR" sz="1800" smtClean="0">
                <a:solidFill>
                  <a:srgbClr val="FF6699"/>
                </a:solidFill>
              </a:rPr>
              <a:t>// definicao de variaveis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800" smtClean="0"/>
              <a:t>     float n1, n2, n3, media;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800" smtClean="0"/>
              <a:t>    </a:t>
            </a:r>
            <a:r>
              <a:rPr lang="pt-BR" sz="1800" smtClean="0">
                <a:solidFill>
                  <a:srgbClr val="FF6699"/>
                </a:solidFill>
              </a:rPr>
              <a:t>// entrada de dados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800" smtClean="0"/>
              <a:t>     scanf ("%f %f %f",&amp;n1, &amp;n2, &amp;n3);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800" smtClean="0"/>
              <a:t>   </a:t>
            </a:r>
            <a:r>
              <a:rPr lang="pt-BR" sz="1800" smtClean="0">
                <a:solidFill>
                  <a:srgbClr val="FF6699"/>
                </a:solidFill>
              </a:rPr>
              <a:t>// operacao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800" smtClean="0"/>
              <a:t>     media=(n1+n2+n3)/3;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800" smtClean="0"/>
              <a:t>  </a:t>
            </a:r>
            <a:r>
              <a:rPr lang="pt-BR" sz="1800" smtClean="0">
                <a:solidFill>
                  <a:srgbClr val="FF6699"/>
                </a:solidFill>
              </a:rPr>
              <a:t>// saida de dados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800" smtClean="0"/>
              <a:t>     printf("%f", n1);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800" smtClean="0"/>
              <a:t>     printf("%f",  n2);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800" smtClean="0"/>
              <a:t>     printf("%f", n3);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800" smtClean="0"/>
              <a:t>     printf("%f", media);	</a:t>
            </a:r>
          </a:p>
          <a:p>
            <a:pPr>
              <a:lnSpc>
                <a:spcPct val="80000"/>
              </a:lnSpc>
              <a:buFontTx/>
              <a:buNone/>
            </a:pPr>
            <a:endParaRPr lang="pt-BR" sz="18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pt-BR" sz="1800" smtClean="0"/>
              <a:t>     system("PAUSE");	</a:t>
            </a:r>
          </a:p>
          <a:p>
            <a:pPr>
              <a:lnSpc>
                <a:spcPct val="80000"/>
              </a:lnSpc>
              <a:buFontTx/>
              <a:buNone/>
            </a:pPr>
            <a:endParaRPr lang="pt-BR" sz="1800" smtClean="0"/>
          </a:p>
          <a:p>
            <a:pPr>
              <a:lnSpc>
                <a:spcPct val="80000"/>
              </a:lnSpc>
              <a:buFontTx/>
              <a:buNone/>
            </a:pPr>
            <a:endParaRPr lang="pt-BR" sz="18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pt-BR" sz="1800" smtClean="0"/>
              <a:t>}</a:t>
            </a:r>
            <a:endParaRPr lang="en-US" sz="1800" smtClean="0"/>
          </a:p>
        </p:txBody>
      </p:sp>
    </p:spTree>
    <p:extLst>
      <p:ext uri="{BB962C8B-B14F-4D97-AF65-F5344CB8AC3E}">
        <p14:creationId xmlns:p14="http://schemas.microsoft.com/office/powerpoint/2010/main" val="54088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763470-538F-4948-A9D0-6CD940B65C6D}" type="slidenum">
              <a:rPr lang="pt-BR"/>
              <a:pPr>
                <a:defRPr/>
              </a:pPr>
              <a:t>26</a:t>
            </a:fld>
            <a:endParaRPr lang="pt-BR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smtClean="0"/>
              <a:t>Saída de Dados (Exemplo 6)</a:t>
            </a:r>
            <a:endParaRPr lang="en-US" sz="2800" smtClean="0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102568"/>
            <a:ext cx="7772400" cy="5638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t-BR" sz="1600" dirty="0" smtClean="0"/>
              <a:t>#include &lt;</a:t>
            </a:r>
            <a:r>
              <a:rPr lang="pt-BR" sz="1600" dirty="0" err="1" smtClean="0"/>
              <a:t>stdio.h</a:t>
            </a:r>
            <a:r>
              <a:rPr lang="pt-BR" sz="1600" dirty="0" smtClean="0"/>
              <a:t>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600" dirty="0" smtClean="0"/>
              <a:t>#include &lt;</a:t>
            </a:r>
            <a:r>
              <a:rPr lang="pt-BR" sz="1600" dirty="0" err="1" smtClean="0"/>
              <a:t>stdlib.h</a:t>
            </a:r>
            <a:r>
              <a:rPr lang="pt-BR" sz="1600" dirty="0" smtClean="0"/>
              <a:t>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600" dirty="0" err="1" smtClean="0"/>
              <a:t>main</a:t>
            </a:r>
            <a:r>
              <a:rPr lang="pt-BR" sz="1600" dirty="0" smtClean="0"/>
              <a:t>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600" dirty="0" smtClean="0"/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600" dirty="0" smtClean="0"/>
              <a:t>      // </a:t>
            </a:r>
            <a:r>
              <a:rPr lang="pt-BR" sz="1600" dirty="0" err="1" smtClean="0"/>
              <a:t>definicao</a:t>
            </a:r>
            <a:r>
              <a:rPr lang="pt-BR" sz="1600" dirty="0" smtClean="0"/>
              <a:t> de </a:t>
            </a:r>
            <a:r>
              <a:rPr lang="pt-BR" sz="1600" dirty="0" err="1" smtClean="0"/>
              <a:t>variaveis</a:t>
            </a:r>
            <a:endParaRPr lang="pt-BR" sz="16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pt-BR" sz="1600" dirty="0" smtClean="0"/>
              <a:t>      </a:t>
            </a:r>
            <a:r>
              <a:rPr lang="pt-BR" sz="1600" dirty="0" err="1" smtClean="0"/>
              <a:t>int</a:t>
            </a:r>
            <a:r>
              <a:rPr lang="pt-BR" sz="1600" dirty="0" smtClean="0"/>
              <a:t> i, j;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600" dirty="0" smtClean="0"/>
              <a:t>	</a:t>
            </a:r>
            <a:r>
              <a:rPr lang="pt-BR" sz="1600" dirty="0" err="1" smtClean="0"/>
              <a:t>float</a:t>
            </a:r>
            <a:r>
              <a:rPr lang="pt-BR" sz="1600" dirty="0" smtClean="0"/>
              <a:t>  x;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600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endParaRPr lang="pt-BR" sz="16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pt-BR" sz="1600" dirty="0" smtClean="0"/>
              <a:t>	//entrada de dados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600" dirty="0" smtClean="0"/>
              <a:t>	</a:t>
            </a:r>
            <a:r>
              <a:rPr lang="pt-BR" sz="1600" dirty="0" err="1" smtClean="0"/>
              <a:t>scanf</a:t>
            </a:r>
            <a:r>
              <a:rPr lang="pt-BR" sz="1600" dirty="0" smtClean="0"/>
              <a:t>("%d", &amp;i);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600" dirty="0" smtClean="0"/>
              <a:t>	</a:t>
            </a:r>
            <a:r>
              <a:rPr lang="pt-BR" sz="1600" dirty="0" err="1" smtClean="0"/>
              <a:t>scanf</a:t>
            </a:r>
            <a:r>
              <a:rPr lang="pt-BR" sz="1600" dirty="0" smtClean="0"/>
              <a:t>("%d %f", &amp;j, &amp;x);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600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endParaRPr lang="pt-BR" sz="16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pt-BR" sz="1600" dirty="0" smtClean="0"/>
              <a:t>	// </a:t>
            </a:r>
            <a:r>
              <a:rPr lang="pt-BR" sz="1600" dirty="0" err="1" smtClean="0"/>
              <a:t>exibicao</a:t>
            </a:r>
            <a:r>
              <a:rPr lang="pt-BR" sz="1600" dirty="0" smtClean="0"/>
              <a:t> de dados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600" dirty="0" smtClean="0"/>
              <a:t>	</a:t>
            </a:r>
            <a:r>
              <a:rPr lang="pt-BR" sz="1600" dirty="0" err="1" smtClean="0"/>
              <a:t>printf</a:t>
            </a:r>
            <a:r>
              <a:rPr lang="pt-BR" sz="1600" dirty="0" smtClean="0"/>
              <a:t>("I= %d\n", i);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600" dirty="0" smtClean="0"/>
              <a:t>	</a:t>
            </a:r>
            <a:r>
              <a:rPr lang="pt-BR" sz="1600" dirty="0" err="1" smtClean="0"/>
              <a:t>printf</a:t>
            </a:r>
            <a:r>
              <a:rPr lang="pt-BR" sz="1600" dirty="0" smtClean="0"/>
              <a:t>("J= %d\</a:t>
            </a:r>
            <a:r>
              <a:rPr lang="pt-BR" sz="1600" dirty="0" err="1" smtClean="0"/>
              <a:t>nX</a:t>
            </a:r>
            <a:r>
              <a:rPr lang="pt-BR" sz="1600" dirty="0" smtClean="0"/>
              <a:t>= %f\n", j, x);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600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600" dirty="0" smtClean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600" dirty="0" smtClean="0"/>
              <a:t>    system("PAUSE");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6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4833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256E2A6-E243-448D-8DA2-A0FFEC308A43}" type="slidenum">
              <a:rPr lang="pt-BR"/>
              <a:pPr>
                <a:defRPr/>
              </a:pPr>
              <a:t>27</a:t>
            </a:fld>
            <a:endParaRPr lang="pt-BR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Entrada e Saída</a:t>
            </a:r>
            <a:endParaRPr lang="en-US" smtClean="0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5341938" y="685800"/>
            <a:ext cx="39624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4316413" y="620713"/>
            <a:ext cx="0" cy="57912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4275138" y="685800"/>
            <a:ext cx="4618037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endParaRPr lang="pt-BR" sz="2400" dirty="0" smtClean="0">
              <a:solidFill>
                <a:srgbClr val="008080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</a:pPr>
            <a:r>
              <a:rPr lang="pt-BR" sz="2400" dirty="0" smtClean="0">
                <a:solidFill>
                  <a:srgbClr val="008080"/>
                </a:solidFill>
                <a:latin typeface="Arial" charset="0"/>
              </a:rPr>
              <a:t> </a:t>
            </a:r>
            <a:r>
              <a:rPr lang="pt-BR" sz="2400" dirty="0">
                <a:solidFill>
                  <a:srgbClr val="008080"/>
                </a:solidFill>
                <a:latin typeface="Arial" charset="0"/>
              </a:rPr>
              <a:t>Exemplo 8</a:t>
            </a:r>
          </a:p>
          <a:p>
            <a:pPr>
              <a:spcBef>
                <a:spcPct val="20000"/>
              </a:spcBef>
            </a:pPr>
            <a:endParaRPr lang="pt-BR" sz="2400" dirty="0">
              <a:solidFill>
                <a:srgbClr val="008080"/>
              </a:solidFill>
              <a:latin typeface="Arial" charset="0"/>
            </a:endParaRPr>
          </a:p>
          <a:p>
            <a:pPr>
              <a:spcBef>
                <a:spcPct val="20000"/>
              </a:spcBef>
            </a:pPr>
            <a:r>
              <a:rPr lang="pt-BR" sz="2000" dirty="0">
                <a:solidFill>
                  <a:srgbClr val="003366"/>
                </a:solidFill>
                <a:latin typeface="Arial" charset="0"/>
              </a:rPr>
              <a:t>#include &lt;</a:t>
            </a:r>
            <a:r>
              <a:rPr lang="pt-BR" sz="2000" dirty="0" err="1">
                <a:solidFill>
                  <a:srgbClr val="003366"/>
                </a:solidFill>
                <a:latin typeface="Arial" charset="0"/>
              </a:rPr>
              <a:t>stdio.h</a:t>
            </a:r>
            <a:r>
              <a:rPr lang="pt-BR" sz="2000" dirty="0">
                <a:solidFill>
                  <a:srgbClr val="003366"/>
                </a:solidFill>
                <a:latin typeface="Arial" charset="0"/>
              </a:rPr>
              <a:t>&gt;</a:t>
            </a:r>
          </a:p>
          <a:p>
            <a:pPr>
              <a:spcBef>
                <a:spcPct val="20000"/>
              </a:spcBef>
            </a:pPr>
            <a:r>
              <a:rPr lang="pt-BR" sz="2000" dirty="0">
                <a:solidFill>
                  <a:srgbClr val="003366"/>
                </a:solidFill>
                <a:latin typeface="Arial" charset="0"/>
              </a:rPr>
              <a:t>#include &lt;</a:t>
            </a:r>
            <a:r>
              <a:rPr lang="pt-BR" sz="2000" dirty="0" err="1">
                <a:solidFill>
                  <a:srgbClr val="003366"/>
                </a:solidFill>
                <a:latin typeface="Arial" charset="0"/>
              </a:rPr>
              <a:t>stdlib.h</a:t>
            </a:r>
            <a:r>
              <a:rPr lang="pt-BR" sz="2000" dirty="0">
                <a:solidFill>
                  <a:srgbClr val="003366"/>
                </a:solidFill>
                <a:latin typeface="Arial" charset="0"/>
              </a:rPr>
              <a:t>&gt;</a:t>
            </a:r>
          </a:p>
          <a:p>
            <a:pPr>
              <a:spcBef>
                <a:spcPct val="20000"/>
              </a:spcBef>
            </a:pPr>
            <a:r>
              <a:rPr lang="pt-BR" sz="2000" dirty="0" err="1">
                <a:solidFill>
                  <a:srgbClr val="003366"/>
                </a:solidFill>
                <a:latin typeface="Arial" charset="0"/>
              </a:rPr>
              <a:t>main</a:t>
            </a:r>
            <a:r>
              <a:rPr lang="pt-BR" sz="2000" dirty="0">
                <a:solidFill>
                  <a:srgbClr val="003366"/>
                </a:solidFill>
                <a:latin typeface="Arial" charset="0"/>
              </a:rPr>
              <a:t>()</a:t>
            </a:r>
          </a:p>
          <a:p>
            <a:pPr>
              <a:spcBef>
                <a:spcPct val="20000"/>
              </a:spcBef>
            </a:pPr>
            <a:r>
              <a:rPr lang="pt-BR" sz="2000" dirty="0">
                <a:solidFill>
                  <a:srgbClr val="003366"/>
                </a:solidFill>
                <a:latin typeface="Arial" charset="0"/>
              </a:rPr>
              <a:t>{</a:t>
            </a:r>
          </a:p>
          <a:p>
            <a:pPr>
              <a:spcBef>
                <a:spcPct val="20000"/>
              </a:spcBef>
            </a:pPr>
            <a:r>
              <a:rPr lang="pt-BR" sz="2000" dirty="0">
                <a:solidFill>
                  <a:srgbClr val="003366"/>
                </a:solidFill>
                <a:latin typeface="Arial" charset="0"/>
              </a:rPr>
              <a:t>    </a:t>
            </a:r>
            <a:r>
              <a:rPr lang="pt-BR" sz="2000" dirty="0" err="1">
                <a:solidFill>
                  <a:srgbClr val="003366"/>
                </a:solidFill>
                <a:latin typeface="Arial" charset="0"/>
              </a:rPr>
              <a:t>float</a:t>
            </a:r>
            <a:r>
              <a:rPr lang="pt-BR" sz="2000" dirty="0">
                <a:solidFill>
                  <a:srgbClr val="003366"/>
                </a:solidFill>
                <a:latin typeface="Arial" charset="0"/>
              </a:rPr>
              <a:t>  n1, n2, n3, media;</a:t>
            </a:r>
          </a:p>
          <a:p>
            <a:pPr>
              <a:spcBef>
                <a:spcPct val="20000"/>
              </a:spcBef>
            </a:pPr>
            <a:r>
              <a:rPr lang="pt-BR" sz="2000" dirty="0">
                <a:solidFill>
                  <a:srgbClr val="003366"/>
                </a:solidFill>
                <a:latin typeface="Arial" charset="0"/>
              </a:rPr>
              <a:t>     </a:t>
            </a:r>
            <a:r>
              <a:rPr lang="pt-BR" sz="2000" dirty="0" err="1">
                <a:solidFill>
                  <a:srgbClr val="003366"/>
                </a:solidFill>
                <a:latin typeface="Arial" charset="0"/>
              </a:rPr>
              <a:t>printf</a:t>
            </a:r>
            <a:r>
              <a:rPr lang="pt-BR" sz="2000" dirty="0">
                <a:solidFill>
                  <a:srgbClr val="003366"/>
                </a:solidFill>
                <a:latin typeface="Arial" charset="0"/>
              </a:rPr>
              <a:t>("Digite 3 notas: ");</a:t>
            </a:r>
          </a:p>
          <a:p>
            <a:pPr>
              <a:spcBef>
                <a:spcPct val="20000"/>
              </a:spcBef>
            </a:pPr>
            <a:r>
              <a:rPr lang="pt-BR" sz="2000" dirty="0">
                <a:solidFill>
                  <a:srgbClr val="003366"/>
                </a:solidFill>
                <a:latin typeface="Arial" charset="0"/>
              </a:rPr>
              <a:t>     </a:t>
            </a:r>
            <a:r>
              <a:rPr lang="pt-BR" sz="2000" dirty="0" err="1">
                <a:solidFill>
                  <a:srgbClr val="003366"/>
                </a:solidFill>
                <a:latin typeface="Arial" charset="0"/>
              </a:rPr>
              <a:t>scanf</a:t>
            </a:r>
            <a:r>
              <a:rPr lang="pt-BR" sz="2000" dirty="0">
                <a:solidFill>
                  <a:srgbClr val="003366"/>
                </a:solidFill>
                <a:latin typeface="Arial" charset="0"/>
              </a:rPr>
              <a:t> ("%f %f %f",&amp;n1, &amp;n2, &amp;n3);</a:t>
            </a:r>
          </a:p>
          <a:p>
            <a:pPr>
              <a:spcBef>
                <a:spcPct val="20000"/>
              </a:spcBef>
            </a:pPr>
            <a:r>
              <a:rPr lang="pt-BR" sz="2000" dirty="0">
                <a:solidFill>
                  <a:srgbClr val="003366"/>
                </a:solidFill>
                <a:latin typeface="Arial" charset="0"/>
              </a:rPr>
              <a:t>     media=(n1+n2+n3)/3;</a:t>
            </a:r>
          </a:p>
          <a:p>
            <a:pPr>
              <a:spcBef>
                <a:spcPct val="20000"/>
              </a:spcBef>
            </a:pPr>
            <a:r>
              <a:rPr lang="pt-BR" sz="2000" dirty="0">
                <a:solidFill>
                  <a:srgbClr val="003366"/>
                </a:solidFill>
                <a:latin typeface="Arial" charset="0"/>
              </a:rPr>
              <a:t>     </a:t>
            </a:r>
            <a:r>
              <a:rPr lang="pt-BR" sz="2000" dirty="0" err="1">
                <a:solidFill>
                  <a:srgbClr val="003366"/>
                </a:solidFill>
                <a:latin typeface="Arial" charset="0"/>
              </a:rPr>
              <a:t>printf</a:t>
            </a:r>
            <a:r>
              <a:rPr lang="pt-BR" sz="2000" dirty="0">
                <a:solidFill>
                  <a:srgbClr val="003366"/>
                </a:solidFill>
                <a:latin typeface="Arial" charset="0"/>
              </a:rPr>
              <a:t> ("Media: %.2f\</a:t>
            </a:r>
            <a:r>
              <a:rPr lang="pt-BR" sz="2000" dirty="0" err="1">
                <a:solidFill>
                  <a:srgbClr val="003366"/>
                </a:solidFill>
                <a:latin typeface="Arial" charset="0"/>
              </a:rPr>
              <a:t>n",media</a:t>
            </a:r>
            <a:r>
              <a:rPr lang="pt-BR" sz="2000" dirty="0">
                <a:solidFill>
                  <a:srgbClr val="003366"/>
                </a:solidFill>
                <a:latin typeface="Arial" charset="0"/>
              </a:rPr>
              <a:t>);</a:t>
            </a:r>
          </a:p>
          <a:p>
            <a:pPr>
              <a:spcBef>
                <a:spcPct val="20000"/>
              </a:spcBef>
            </a:pPr>
            <a:r>
              <a:rPr lang="pt-BR" sz="2000" dirty="0">
                <a:solidFill>
                  <a:srgbClr val="003366"/>
                </a:solidFill>
                <a:latin typeface="Arial" charset="0"/>
              </a:rPr>
              <a:t>    </a:t>
            </a:r>
          </a:p>
          <a:p>
            <a:pPr>
              <a:spcBef>
                <a:spcPct val="20000"/>
              </a:spcBef>
            </a:pPr>
            <a:r>
              <a:rPr lang="pt-BR" sz="2000" dirty="0">
                <a:solidFill>
                  <a:srgbClr val="003366"/>
                </a:solidFill>
                <a:latin typeface="Arial" charset="0"/>
              </a:rPr>
              <a:t>     system("PAUSE");	</a:t>
            </a:r>
          </a:p>
          <a:p>
            <a:pPr>
              <a:spcBef>
                <a:spcPct val="20000"/>
              </a:spcBef>
            </a:pPr>
            <a:r>
              <a:rPr lang="pt-BR" sz="2000" dirty="0">
                <a:solidFill>
                  <a:srgbClr val="003366"/>
                </a:solidFill>
                <a:latin typeface="Arial" charset="0"/>
              </a:rPr>
              <a:t>}</a:t>
            </a:r>
          </a:p>
        </p:txBody>
      </p:sp>
      <p:sp>
        <p:nvSpPr>
          <p:cNvPr id="37895" name="Rectangle 18"/>
          <p:cNvSpPr>
            <a:spLocks noChangeArrowheads="1"/>
          </p:cNvSpPr>
          <p:nvPr/>
        </p:nvSpPr>
        <p:spPr bwMode="auto">
          <a:xfrm>
            <a:off x="34925" y="692150"/>
            <a:ext cx="39624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37896" name="Rectangle 19"/>
          <p:cNvSpPr>
            <a:spLocks noChangeArrowheads="1"/>
          </p:cNvSpPr>
          <p:nvPr/>
        </p:nvSpPr>
        <p:spPr bwMode="auto">
          <a:xfrm>
            <a:off x="0" y="692150"/>
            <a:ext cx="4500563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endParaRPr lang="pt-BR" sz="2400" dirty="0" smtClean="0">
              <a:solidFill>
                <a:srgbClr val="008080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</a:pPr>
            <a:r>
              <a:rPr lang="pt-BR" sz="2400" dirty="0" smtClean="0">
                <a:solidFill>
                  <a:srgbClr val="008080"/>
                </a:solidFill>
                <a:latin typeface="Arial" charset="0"/>
              </a:rPr>
              <a:t>Exemplo </a:t>
            </a:r>
            <a:r>
              <a:rPr lang="pt-BR" sz="2400" dirty="0">
                <a:solidFill>
                  <a:srgbClr val="008080"/>
                </a:solidFill>
                <a:latin typeface="Arial" charset="0"/>
              </a:rPr>
              <a:t>7</a:t>
            </a:r>
          </a:p>
          <a:p>
            <a:pPr>
              <a:spcBef>
                <a:spcPct val="20000"/>
              </a:spcBef>
            </a:pPr>
            <a:endParaRPr lang="pt-BR" sz="2400" dirty="0">
              <a:solidFill>
                <a:srgbClr val="008080"/>
              </a:solidFill>
              <a:latin typeface="Arial" charset="0"/>
            </a:endParaRPr>
          </a:p>
          <a:p>
            <a:pPr>
              <a:spcBef>
                <a:spcPct val="20000"/>
              </a:spcBef>
            </a:pPr>
            <a:r>
              <a:rPr lang="pt-BR" sz="2000" dirty="0">
                <a:solidFill>
                  <a:srgbClr val="003366"/>
                </a:solidFill>
                <a:latin typeface="Arial" charset="0"/>
              </a:rPr>
              <a:t>#include &lt;</a:t>
            </a:r>
            <a:r>
              <a:rPr lang="pt-BR" sz="2000" dirty="0" err="1">
                <a:solidFill>
                  <a:srgbClr val="003366"/>
                </a:solidFill>
                <a:latin typeface="Arial" charset="0"/>
              </a:rPr>
              <a:t>stdio.h</a:t>
            </a:r>
            <a:r>
              <a:rPr lang="pt-BR" sz="2000" dirty="0">
                <a:solidFill>
                  <a:srgbClr val="003366"/>
                </a:solidFill>
                <a:latin typeface="Arial" charset="0"/>
              </a:rPr>
              <a:t>&gt;</a:t>
            </a:r>
          </a:p>
          <a:p>
            <a:pPr>
              <a:spcBef>
                <a:spcPct val="20000"/>
              </a:spcBef>
            </a:pPr>
            <a:r>
              <a:rPr lang="pt-BR" sz="2000" dirty="0">
                <a:solidFill>
                  <a:srgbClr val="003366"/>
                </a:solidFill>
                <a:latin typeface="Arial" charset="0"/>
              </a:rPr>
              <a:t>#include &lt;</a:t>
            </a:r>
            <a:r>
              <a:rPr lang="pt-BR" sz="2000" dirty="0" err="1">
                <a:solidFill>
                  <a:srgbClr val="003366"/>
                </a:solidFill>
                <a:latin typeface="Arial" charset="0"/>
              </a:rPr>
              <a:t>stdlib.h</a:t>
            </a:r>
            <a:r>
              <a:rPr lang="pt-BR" sz="2000" dirty="0">
                <a:solidFill>
                  <a:srgbClr val="003366"/>
                </a:solidFill>
                <a:latin typeface="Arial" charset="0"/>
              </a:rPr>
              <a:t>&gt;</a:t>
            </a:r>
          </a:p>
          <a:p>
            <a:pPr>
              <a:spcBef>
                <a:spcPct val="20000"/>
              </a:spcBef>
            </a:pPr>
            <a:r>
              <a:rPr lang="pt-BR" sz="2000" dirty="0" err="1">
                <a:solidFill>
                  <a:srgbClr val="003366"/>
                </a:solidFill>
                <a:latin typeface="Arial" charset="0"/>
              </a:rPr>
              <a:t>main</a:t>
            </a:r>
            <a:r>
              <a:rPr lang="pt-BR" sz="2000" dirty="0">
                <a:solidFill>
                  <a:srgbClr val="003366"/>
                </a:solidFill>
                <a:latin typeface="Arial" charset="0"/>
              </a:rPr>
              <a:t>()</a:t>
            </a:r>
          </a:p>
          <a:p>
            <a:pPr>
              <a:spcBef>
                <a:spcPct val="20000"/>
              </a:spcBef>
            </a:pPr>
            <a:r>
              <a:rPr lang="pt-BR" sz="2000" dirty="0">
                <a:solidFill>
                  <a:srgbClr val="003366"/>
                </a:solidFill>
                <a:latin typeface="Arial" charset="0"/>
              </a:rPr>
              <a:t>{</a:t>
            </a:r>
          </a:p>
          <a:p>
            <a:pPr>
              <a:spcBef>
                <a:spcPct val="20000"/>
              </a:spcBef>
            </a:pPr>
            <a:r>
              <a:rPr lang="pt-BR" sz="2000" dirty="0">
                <a:solidFill>
                  <a:srgbClr val="003366"/>
                </a:solidFill>
                <a:latin typeface="Arial" charset="0"/>
              </a:rPr>
              <a:t>    </a:t>
            </a:r>
            <a:r>
              <a:rPr lang="pt-BR" sz="2000" dirty="0" err="1">
                <a:solidFill>
                  <a:srgbClr val="003366"/>
                </a:solidFill>
                <a:latin typeface="Arial" charset="0"/>
              </a:rPr>
              <a:t>float</a:t>
            </a:r>
            <a:r>
              <a:rPr lang="pt-BR" sz="2000" dirty="0">
                <a:solidFill>
                  <a:srgbClr val="003366"/>
                </a:solidFill>
                <a:latin typeface="Arial" charset="0"/>
              </a:rPr>
              <a:t> n1, n2, n3, media;</a:t>
            </a:r>
          </a:p>
          <a:p>
            <a:pPr>
              <a:spcBef>
                <a:spcPct val="20000"/>
              </a:spcBef>
            </a:pPr>
            <a:r>
              <a:rPr lang="pt-BR" sz="2000" dirty="0">
                <a:solidFill>
                  <a:srgbClr val="003366"/>
                </a:solidFill>
                <a:latin typeface="Arial" charset="0"/>
              </a:rPr>
              <a:t>     </a:t>
            </a:r>
            <a:r>
              <a:rPr lang="pt-BR" sz="2000" dirty="0" err="1">
                <a:solidFill>
                  <a:srgbClr val="003366"/>
                </a:solidFill>
                <a:latin typeface="Arial" charset="0"/>
              </a:rPr>
              <a:t>scanf</a:t>
            </a:r>
            <a:r>
              <a:rPr lang="pt-BR" sz="2000" dirty="0">
                <a:solidFill>
                  <a:srgbClr val="003366"/>
                </a:solidFill>
                <a:latin typeface="Arial" charset="0"/>
              </a:rPr>
              <a:t> ("%f %f %f",&amp;n1, &amp;n2, &amp;n3);</a:t>
            </a:r>
          </a:p>
          <a:p>
            <a:pPr>
              <a:spcBef>
                <a:spcPct val="20000"/>
              </a:spcBef>
            </a:pPr>
            <a:r>
              <a:rPr lang="pt-BR" sz="2000" dirty="0">
                <a:solidFill>
                  <a:srgbClr val="003366"/>
                </a:solidFill>
                <a:latin typeface="Arial" charset="0"/>
              </a:rPr>
              <a:t>     media=(n1+n2+n3)/3;</a:t>
            </a:r>
          </a:p>
          <a:p>
            <a:pPr>
              <a:spcBef>
                <a:spcPct val="20000"/>
              </a:spcBef>
            </a:pPr>
            <a:r>
              <a:rPr lang="pt-BR" sz="2000" dirty="0">
                <a:solidFill>
                  <a:srgbClr val="003366"/>
                </a:solidFill>
                <a:latin typeface="Arial" charset="0"/>
              </a:rPr>
              <a:t>     </a:t>
            </a:r>
            <a:r>
              <a:rPr lang="pt-BR" sz="2000" dirty="0" err="1">
                <a:solidFill>
                  <a:srgbClr val="003366"/>
                </a:solidFill>
                <a:latin typeface="Arial" charset="0"/>
              </a:rPr>
              <a:t>printf</a:t>
            </a:r>
            <a:r>
              <a:rPr lang="pt-BR" sz="2000" dirty="0">
                <a:solidFill>
                  <a:srgbClr val="003366"/>
                </a:solidFill>
                <a:latin typeface="Arial" charset="0"/>
              </a:rPr>
              <a:t> ("%</a:t>
            </a:r>
            <a:r>
              <a:rPr lang="pt-BR" sz="2000" dirty="0" err="1">
                <a:solidFill>
                  <a:srgbClr val="003366"/>
                </a:solidFill>
                <a:latin typeface="Arial" charset="0"/>
              </a:rPr>
              <a:t>f",media</a:t>
            </a:r>
            <a:r>
              <a:rPr lang="pt-BR" sz="2000" dirty="0">
                <a:solidFill>
                  <a:srgbClr val="003366"/>
                </a:solidFill>
                <a:latin typeface="Arial" charset="0"/>
              </a:rPr>
              <a:t>);</a:t>
            </a:r>
          </a:p>
          <a:p>
            <a:pPr>
              <a:spcBef>
                <a:spcPct val="20000"/>
              </a:spcBef>
            </a:pPr>
            <a:endParaRPr lang="pt-BR" sz="2000" dirty="0">
              <a:solidFill>
                <a:srgbClr val="003366"/>
              </a:solidFill>
              <a:latin typeface="Arial" charset="0"/>
            </a:endParaRPr>
          </a:p>
          <a:p>
            <a:pPr>
              <a:spcBef>
                <a:spcPct val="20000"/>
              </a:spcBef>
            </a:pPr>
            <a:endParaRPr lang="pt-BR" sz="2000" dirty="0">
              <a:solidFill>
                <a:srgbClr val="003366"/>
              </a:solidFill>
              <a:latin typeface="Arial" charset="0"/>
            </a:endParaRPr>
          </a:p>
          <a:p>
            <a:pPr>
              <a:spcBef>
                <a:spcPct val="20000"/>
              </a:spcBef>
            </a:pPr>
            <a:r>
              <a:rPr lang="pt-BR" sz="2000" dirty="0">
                <a:solidFill>
                  <a:srgbClr val="003366"/>
                </a:solidFill>
                <a:latin typeface="Arial" charset="0"/>
              </a:rPr>
              <a:t>    system("PAUSE");	</a:t>
            </a:r>
          </a:p>
          <a:p>
            <a:pPr>
              <a:spcBef>
                <a:spcPct val="20000"/>
              </a:spcBef>
            </a:pPr>
            <a:r>
              <a:rPr lang="pt-BR" sz="2000" dirty="0">
                <a:solidFill>
                  <a:srgbClr val="003366"/>
                </a:solidFill>
                <a:latin typeface="Arial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0605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2C660B-8A39-48A4-B34F-85F42F374F75}" type="slidenum">
              <a:rPr lang="pt-BR"/>
              <a:pPr>
                <a:defRPr/>
              </a:pPr>
              <a:t>28</a:t>
            </a:fld>
            <a:endParaRPr lang="pt-BR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Operadores de Atribuição</a:t>
            </a:r>
          </a:p>
        </p:txBody>
      </p:sp>
      <p:grpSp>
        <p:nvGrpSpPr>
          <p:cNvPr id="38916" name="Rectangle 3"/>
          <p:cNvGrpSpPr>
            <a:grpSpLocks noRot="1"/>
          </p:cNvGrpSpPr>
          <p:nvPr/>
        </p:nvGrpSpPr>
        <p:grpSpPr bwMode="auto">
          <a:xfrm>
            <a:off x="650016" y="1726746"/>
            <a:ext cx="7772400" cy="3967163"/>
            <a:chOff x="288" y="1083"/>
            <a:chExt cx="5184" cy="1954"/>
          </a:xfrm>
        </p:grpSpPr>
        <p:sp>
          <p:nvSpPr>
            <p:cNvPr id="38917" name="Rectangle 4"/>
            <p:cNvSpPr>
              <a:spLocks noChangeArrowheads="1"/>
            </p:cNvSpPr>
            <p:nvPr/>
          </p:nvSpPr>
          <p:spPr bwMode="auto">
            <a:xfrm>
              <a:off x="2352" y="2759"/>
              <a:ext cx="3120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 sz="2200">
                  <a:solidFill>
                    <a:srgbClr val="003366"/>
                  </a:solidFill>
                  <a:latin typeface="Arial" charset="0"/>
                </a:rPr>
                <a:t>Equivale a x = x % y</a:t>
              </a:r>
            </a:p>
          </p:txBody>
        </p:sp>
        <p:sp>
          <p:nvSpPr>
            <p:cNvPr id="38918" name="Rectangle 5"/>
            <p:cNvSpPr>
              <a:spLocks noChangeArrowheads="1"/>
            </p:cNvSpPr>
            <p:nvPr/>
          </p:nvSpPr>
          <p:spPr bwMode="auto">
            <a:xfrm>
              <a:off x="1344" y="2759"/>
              <a:ext cx="1008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 sz="2200">
                  <a:solidFill>
                    <a:srgbClr val="003366"/>
                  </a:solidFill>
                  <a:latin typeface="Courier New" pitchFamily="49" charset="0"/>
                </a:rPr>
                <a:t>x %= y</a:t>
              </a:r>
            </a:p>
          </p:txBody>
        </p:sp>
        <p:sp>
          <p:nvSpPr>
            <p:cNvPr id="38919" name="Rectangle 6"/>
            <p:cNvSpPr>
              <a:spLocks noChangeArrowheads="1"/>
            </p:cNvSpPr>
            <p:nvPr/>
          </p:nvSpPr>
          <p:spPr bwMode="auto">
            <a:xfrm>
              <a:off x="288" y="2759"/>
              <a:ext cx="1056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 sz="2200">
                  <a:solidFill>
                    <a:srgbClr val="003366"/>
                  </a:solidFill>
                  <a:latin typeface="Courier New" pitchFamily="49" charset="0"/>
                </a:rPr>
                <a:t>%=</a:t>
              </a:r>
            </a:p>
          </p:txBody>
        </p:sp>
        <p:sp>
          <p:nvSpPr>
            <p:cNvPr id="38920" name="Rectangle 7"/>
            <p:cNvSpPr>
              <a:spLocks noChangeArrowheads="1"/>
            </p:cNvSpPr>
            <p:nvPr/>
          </p:nvSpPr>
          <p:spPr bwMode="auto">
            <a:xfrm>
              <a:off x="2352" y="2481"/>
              <a:ext cx="3120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 sz="2200">
                  <a:solidFill>
                    <a:srgbClr val="003366"/>
                  </a:solidFill>
                  <a:latin typeface="Arial" charset="0"/>
                </a:rPr>
                <a:t>Equivale a x = x / y</a:t>
              </a:r>
            </a:p>
          </p:txBody>
        </p:sp>
        <p:sp>
          <p:nvSpPr>
            <p:cNvPr id="38921" name="Rectangle 8"/>
            <p:cNvSpPr>
              <a:spLocks noChangeArrowheads="1"/>
            </p:cNvSpPr>
            <p:nvPr/>
          </p:nvSpPr>
          <p:spPr bwMode="auto">
            <a:xfrm>
              <a:off x="1344" y="2481"/>
              <a:ext cx="1008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 sz="2200">
                  <a:solidFill>
                    <a:srgbClr val="003366"/>
                  </a:solidFill>
                  <a:latin typeface="Courier New" pitchFamily="49" charset="0"/>
                </a:rPr>
                <a:t>x /= y </a:t>
              </a:r>
            </a:p>
          </p:txBody>
        </p:sp>
        <p:sp>
          <p:nvSpPr>
            <p:cNvPr id="38922" name="Rectangle 9"/>
            <p:cNvSpPr>
              <a:spLocks noChangeArrowheads="1"/>
            </p:cNvSpPr>
            <p:nvPr/>
          </p:nvSpPr>
          <p:spPr bwMode="auto">
            <a:xfrm>
              <a:off x="288" y="2481"/>
              <a:ext cx="1056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 sz="2200">
                  <a:solidFill>
                    <a:srgbClr val="003366"/>
                  </a:solidFill>
                  <a:latin typeface="Courier New" pitchFamily="49" charset="0"/>
                </a:rPr>
                <a:t>/=</a:t>
              </a:r>
            </a:p>
          </p:txBody>
        </p:sp>
        <p:sp>
          <p:nvSpPr>
            <p:cNvPr id="38923" name="Rectangle 10"/>
            <p:cNvSpPr>
              <a:spLocks noChangeArrowheads="1"/>
            </p:cNvSpPr>
            <p:nvPr/>
          </p:nvSpPr>
          <p:spPr bwMode="auto">
            <a:xfrm>
              <a:off x="2352" y="2204"/>
              <a:ext cx="3120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 sz="2200">
                  <a:solidFill>
                    <a:srgbClr val="003366"/>
                  </a:solidFill>
                  <a:latin typeface="Arial" charset="0"/>
                </a:rPr>
                <a:t>Equivale a x = x * y</a:t>
              </a:r>
            </a:p>
          </p:txBody>
        </p:sp>
        <p:sp>
          <p:nvSpPr>
            <p:cNvPr id="38924" name="Rectangle 11"/>
            <p:cNvSpPr>
              <a:spLocks noChangeArrowheads="1"/>
            </p:cNvSpPr>
            <p:nvPr/>
          </p:nvSpPr>
          <p:spPr bwMode="auto">
            <a:xfrm>
              <a:off x="1344" y="2204"/>
              <a:ext cx="1008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 sz="2200">
                  <a:solidFill>
                    <a:srgbClr val="003366"/>
                  </a:solidFill>
                  <a:latin typeface="Courier New" pitchFamily="49" charset="0"/>
                </a:rPr>
                <a:t>x *= y </a:t>
              </a:r>
            </a:p>
          </p:txBody>
        </p:sp>
        <p:sp>
          <p:nvSpPr>
            <p:cNvPr id="38925" name="Rectangle 12"/>
            <p:cNvSpPr>
              <a:spLocks noChangeArrowheads="1"/>
            </p:cNvSpPr>
            <p:nvPr/>
          </p:nvSpPr>
          <p:spPr bwMode="auto">
            <a:xfrm>
              <a:off x="288" y="2204"/>
              <a:ext cx="1056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 sz="2200">
                  <a:solidFill>
                    <a:srgbClr val="003366"/>
                  </a:solidFill>
                  <a:latin typeface="Courier New" pitchFamily="49" charset="0"/>
                </a:rPr>
                <a:t>*=</a:t>
              </a:r>
            </a:p>
          </p:txBody>
        </p:sp>
        <p:sp>
          <p:nvSpPr>
            <p:cNvPr id="38926" name="Rectangle 13"/>
            <p:cNvSpPr>
              <a:spLocks noChangeArrowheads="1"/>
            </p:cNvSpPr>
            <p:nvPr/>
          </p:nvSpPr>
          <p:spPr bwMode="auto">
            <a:xfrm>
              <a:off x="2352" y="1926"/>
              <a:ext cx="3120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 sz="2200">
                  <a:solidFill>
                    <a:srgbClr val="003366"/>
                  </a:solidFill>
                  <a:latin typeface="Arial" charset="0"/>
                </a:rPr>
                <a:t>Equivale a x = x – y</a:t>
              </a:r>
            </a:p>
          </p:txBody>
        </p:sp>
        <p:sp>
          <p:nvSpPr>
            <p:cNvPr id="38927" name="Rectangle 14"/>
            <p:cNvSpPr>
              <a:spLocks noChangeArrowheads="1"/>
            </p:cNvSpPr>
            <p:nvPr/>
          </p:nvSpPr>
          <p:spPr bwMode="auto">
            <a:xfrm>
              <a:off x="1344" y="1926"/>
              <a:ext cx="1008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 sz="2200">
                  <a:solidFill>
                    <a:srgbClr val="003366"/>
                  </a:solidFill>
                  <a:latin typeface="Courier New" pitchFamily="49" charset="0"/>
                </a:rPr>
                <a:t>x -= y</a:t>
              </a:r>
            </a:p>
          </p:txBody>
        </p:sp>
        <p:sp>
          <p:nvSpPr>
            <p:cNvPr id="38928" name="Rectangle 15"/>
            <p:cNvSpPr>
              <a:spLocks noChangeArrowheads="1"/>
            </p:cNvSpPr>
            <p:nvPr/>
          </p:nvSpPr>
          <p:spPr bwMode="auto">
            <a:xfrm>
              <a:off x="288" y="1926"/>
              <a:ext cx="1056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 sz="2200">
                  <a:solidFill>
                    <a:srgbClr val="003366"/>
                  </a:solidFill>
                  <a:latin typeface="Courier New" pitchFamily="49" charset="0"/>
                </a:rPr>
                <a:t>-=</a:t>
              </a:r>
            </a:p>
          </p:txBody>
        </p:sp>
        <p:sp>
          <p:nvSpPr>
            <p:cNvPr id="38929" name="Rectangle 16"/>
            <p:cNvSpPr>
              <a:spLocks noChangeArrowheads="1"/>
            </p:cNvSpPr>
            <p:nvPr/>
          </p:nvSpPr>
          <p:spPr bwMode="auto">
            <a:xfrm>
              <a:off x="2352" y="1648"/>
              <a:ext cx="3120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 sz="2200">
                  <a:solidFill>
                    <a:srgbClr val="003366"/>
                  </a:solidFill>
                  <a:latin typeface="Arial" charset="0"/>
                </a:rPr>
                <a:t>Equivale a x = x + y</a:t>
              </a:r>
            </a:p>
          </p:txBody>
        </p:sp>
        <p:sp>
          <p:nvSpPr>
            <p:cNvPr id="38930" name="Rectangle 17"/>
            <p:cNvSpPr>
              <a:spLocks noChangeArrowheads="1"/>
            </p:cNvSpPr>
            <p:nvPr/>
          </p:nvSpPr>
          <p:spPr bwMode="auto">
            <a:xfrm>
              <a:off x="1344" y="1648"/>
              <a:ext cx="1008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 sz="2200">
                  <a:solidFill>
                    <a:srgbClr val="003366"/>
                  </a:solidFill>
                  <a:latin typeface="Courier New" pitchFamily="49" charset="0"/>
                </a:rPr>
                <a:t>x += y </a:t>
              </a:r>
            </a:p>
          </p:txBody>
        </p:sp>
        <p:sp>
          <p:nvSpPr>
            <p:cNvPr id="38931" name="Rectangle 18"/>
            <p:cNvSpPr>
              <a:spLocks noChangeArrowheads="1"/>
            </p:cNvSpPr>
            <p:nvPr/>
          </p:nvSpPr>
          <p:spPr bwMode="auto">
            <a:xfrm>
              <a:off x="288" y="1648"/>
              <a:ext cx="1056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 sz="2200">
                  <a:solidFill>
                    <a:srgbClr val="003366"/>
                  </a:solidFill>
                  <a:latin typeface="Courier New" pitchFamily="49" charset="0"/>
                </a:rPr>
                <a:t>+=</a:t>
              </a:r>
            </a:p>
          </p:txBody>
        </p:sp>
        <p:sp>
          <p:nvSpPr>
            <p:cNvPr id="38932" name="Rectangle 19"/>
            <p:cNvSpPr>
              <a:spLocks noChangeArrowheads="1"/>
            </p:cNvSpPr>
            <p:nvPr/>
          </p:nvSpPr>
          <p:spPr bwMode="auto">
            <a:xfrm>
              <a:off x="2352" y="1370"/>
              <a:ext cx="3120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 sz="2200" b="1">
                  <a:latin typeface="Arial" charset="0"/>
                </a:rPr>
                <a:t>Atribui o valor de y a x</a:t>
              </a:r>
            </a:p>
          </p:txBody>
        </p:sp>
        <p:sp>
          <p:nvSpPr>
            <p:cNvPr id="38933" name="Rectangle 20"/>
            <p:cNvSpPr>
              <a:spLocks noChangeArrowheads="1"/>
            </p:cNvSpPr>
            <p:nvPr/>
          </p:nvSpPr>
          <p:spPr bwMode="auto">
            <a:xfrm>
              <a:off x="1344" y="1370"/>
              <a:ext cx="1008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 sz="2200" b="1">
                  <a:latin typeface="Courier New" pitchFamily="49" charset="0"/>
                </a:rPr>
                <a:t>x = y</a:t>
              </a:r>
            </a:p>
          </p:txBody>
        </p:sp>
        <p:sp>
          <p:nvSpPr>
            <p:cNvPr id="38934" name="Rectangle 21"/>
            <p:cNvSpPr>
              <a:spLocks noChangeArrowheads="1"/>
            </p:cNvSpPr>
            <p:nvPr/>
          </p:nvSpPr>
          <p:spPr bwMode="auto">
            <a:xfrm>
              <a:off x="288" y="1370"/>
              <a:ext cx="1056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 sz="2200" b="1">
                  <a:latin typeface="Courier New" pitchFamily="49" charset="0"/>
                </a:rPr>
                <a:t>=</a:t>
              </a:r>
            </a:p>
          </p:txBody>
        </p:sp>
        <p:sp>
          <p:nvSpPr>
            <p:cNvPr id="38935" name="Rectangle 22"/>
            <p:cNvSpPr>
              <a:spLocks noChangeArrowheads="1"/>
            </p:cNvSpPr>
            <p:nvPr/>
          </p:nvSpPr>
          <p:spPr bwMode="auto">
            <a:xfrm>
              <a:off x="2352" y="1083"/>
              <a:ext cx="3120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 sz="2600">
                  <a:solidFill>
                    <a:srgbClr val="003366"/>
                  </a:solidFill>
                  <a:latin typeface="Arial" charset="0"/>
                </a:rPr>
                <a:t>Comentário</a:t>
              </a:r>
            </a:p>
          </p:txBody>
        </p:sp>
        <p:sp>
          <p:nvSpPr>
            <p:cNvPr id="38936" name="Rectangle 23"/>
            <p:cNvSpPr>
              <a:spLocks noChangeArrowheads="1"/>
            </p:cNvSpPr>
            <p:nvPr/>
          </p:nvSpPr>
          <p:spPr bwMode="auto">
            <a:xfrm>
              <a:off x="1344" y="1083"/>
              <a:ext cx="1008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 sz="2600">
                  <a:solidFill>
                    <a:srgbClr val="003366"/>
                  </a:solidFill>
                  <a:latin typeface="Arial" charset="0"/>
                </a:rPr>
                <a:t>Exemplo</a:t>
              </a:r>
            </a:p>
          </p:txBody>
        </p:sp>
        <p:sp>
          <p:nvSpPr>
            <p:cNvPr id="38937" name="Rectangle 24"/>
            <p:cNvSpPr>
              <a:spLocks noChangeArrowheads="1"/>
            </p:cNvSpPr>
            <p:nvPr/>
          </p:nvSpPr>
          <p:spPr bwMode="auto">
            <a:xfrm>
              <a:off x="288" y="1083"/>
              <a:ext cx="105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 sz="2600">
                  <a:solidFill>
                    <a:srgbClr val="003366"/>
                  </a:solidFill>
                  <a:latin typeface="Arial" charset="0"/>
                </a:rPr>
                <a:t>Operador</a:t>
              </a:r>
            </a:p>
          </p:txBody>
        </p:sp>
        <p:sp>
          <p:nvSpPr>
            <p:cNvPr id="38938" name="Line 25"/>
            <p:cNvSpPr>
              <a:spLocks noChangeShapeType="1"/>
            </p:cNvSpPr>
            <p:nvPr/>
          </p:nvSpPr>
          <p:spPr bwMode="auto">
            <a:xfrm>
              <a:off x="288" y="1083"/>
              <a:ext cx="51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8939" name="Line 26"/>
            <p:cNvSpPr>
              <a:spLocks noChangeShapeType="1"/>
            </p:cNvSpPr>
            <p:nvPr/>
          </p:nvSpPr>
          <p:spPr bwMode="auto">
            <a:xfrm>
              <a:off x="288" y="1370"/>
              <a:ext cx="51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8940" name="Line 27"/>
            <p:cNvSpPr>
              <a:spLocks noChangeShapeType="1"/>
            </p:cNvSpPr>
            <p:nvPr/>
          </p:nvSpPr>
          <p:spPr bwMode="auto">
            <a:xfrm>
              <a:off x="288" y="1648"/>
              <a:ext cx="51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8941" name="Line 28"/>
            <p:cNvSpPr>
              <a:spLocks noChangeShapeType="1"/>
            </p:cNvSpPr>
            <p:nvPr/>
          </p:nvSpPr>
          <p:spPr bwMode="auto">
            <a:xfrm>
              <a:off x="288" y="1926"/>
              <a:ext cx="51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8942" name="Line 29"/>
            <p:cNvSpPr>
              <a:spLocks noChangeShapeType="1"/>
            </p:cNvSpPr>
            <p:nvPr/>
          </p:nvSpPr>
          <p:spPr bwMode="auto">
            <a:xfrm>
              <a:off x="288" y="2204"/>
              <a:ext cx="51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8943" name="Line 30"/>
            <p:cNvSpPr>
              <a:spLocks noChangeShapeType="1"/>
            </p:cNvSpPr>
            <p:nvPr/>
          </p:nvSpPr>
          <p:spPr bwMode="auto">
            <a:xfrm>
              <a:off x="288" y="2481"/>
              <a:ext cx="51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8944" name="Line 31"/>
            <p:cNvSpPr>
              <a:spLocks noChangeShapeType="1"/>
            </p:cNvSpPr>
            <p:nvPr/>
          </p:nvSpPr>
          <p:spPr bwMode="auto">
            <a:xfrm>
              <a:off x="288" y="2759"/>
              <a:ext cx="51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8945" name="Line 32"/>
            <p:cNvSpPr>
              <a:spLocks noChangeShapeType="1"/>
            </p:cNvSpPr>
            <p:nvPr/>
          </p:nvSpPr>
          <p:spPr bwMode="auto">
            <a:xfrm>
              <a:off x="288" y="3037"/>
              <a:ext cx="51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8946" name="Line 33"/>
            <p:cNvSpPr>
              <a:spLocks noChangeShapeType="1"/>
            </p:cNvSpPr>
            <p:nvPr/>
          </p:nvSpPr>
          <p:spPr bwMode="auto">
            <a:xfrm>
              <a:off x="288" y="1083"/>
              <a:ext cx="0" cy="195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8947" name="Line 34"/>
            <p:cNvSpPr>
              <a:spLocks noChangeShapeType="1"/>
            </p:cNvSpPr>
            <p:nvPr/>
          </p:nvSpPr>
          <p:spPr bwMode="auto">
            <a:xfrm>
              <a:off x="1344" y="1083"/>
              <a:ext cx="0" cy="19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8948" name="Line 35"/>
            <p:cNvSpPr>
              <a:spLocks noChangeShapeType="1"/>
            </p:cNvSpPr>
            <p:nvPr/>
          </p:nvSpPr>
          <p:spPr bwMode="auto">
            <a:xfrm>
              <a:off x="2352" y="1083"/>
              <a:ext cx="0" cy="19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8949" name="Line 36"/>
            <p:cNvSpPr>
              <a:spLocks noChangeShapeType="1"/>
            </p:cNvSpPr>
            <p:nvPr/>
          </p:nvSpPr>
          <p:spPr bwMode="auto">
            <a:xfrm>
              <a:off x="5472" y="1083"/>
              <a:ext cx="0" cy="195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135285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F7377D-8FB7-4830-8F03-4E2A102A22E8}" type="slidenum">
              <a:rPr lang="pt-BR"/>
              <a:pPr>
                <a:defRPr/>
              </a:pPr>
              <a:t>29</a:t>
            </a:fld>
            <a:endParaRPr lang="pt-BR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Funções Matemáticas</a:t>
            </a:r>
          </a:p>
        </p:txBody>
      </p:sp>
      <p:grpSp>
        <p:nvGrpSpPr>
          <p:cNvPr id="39940" name="Rectangle 3"/>
          <p:cNvGrpSpPr>
            <a:grpSpLocks noRot="1"/>
          </p:cNvGrpSpPr>
          <p:nvPr/>
        </p:nvGrpSpPr>
        <p:grpSpPr bwMode="auto">
          <a:xfrm>
            <a:off x="381000" y="990600"/>
            <a:ext cx="8458200" cy="4591050"/>
            <a:chOff x="288" y="1083"/>
            <a:chExt cx="5472" cy="2892"/>
          </a:xfrm>
        </p:grpSpPr>
        <p:sp>
          <p:nvSpPr>
            <p:cNvPr id="39942" name="Rectangle 4"/>
            <p:cNvSpPr>
              <a:spLocks noChangeArrowheads="1"/>
            </p:cNvSpPr>
            <p:nvPr/>
          </p:nvSpPr>
          <p:spPr bwMode="auto">
            <a:xfrm>
              <a:off x="2162" y="3734"/>
              <a:ext cx="3598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>
                  <a:solidFill>
                    <a:srgbClr val="003366"/>
                  </a:solidFill>
                  <a:latin typeface="Arial" charset="0"/>
                </a:rPr>
                <a:t>Tangente de x</a:t>
              </a:r>
            </a:p>
          </p:txBody>
        </p:sp>
        <p:sp>
          <p:nvSpPr>
            <p:cNvPr id="39943" name="Rectangle 5"/>
            <p:cNvSpPr>
              <a:spLocks noChangeArrowheads="1"/>
            </p:cNvSpPr>
            <p:nvPr/>
          </p:nvSpPr>
          <p:spPr bwMode="auto">
            <a:xfrm>
              <a:off x="1098" y="3734"/>
              <a:ext cx="1064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>
                  <a:solidFill>
                    <a:srgbClr val="003366"/>
                  </a:solidFill>
                  <a:latin typeface="Courier New" pitchFamily="49" charset="0"/>
                </a:rPr>
                <a:t>tan(x)</a:t>
              </a:r>
            </a:p>
          </p:txBody>
        </p:sp>
        <p:sp>
          <p:nvSpPr>
            <p:cNvPr id="39944" name="Rectangle 6"/>
            <p:cNvSpPr>
              <a:spLocks noChangeArrowheads="1"/>
            </p:cNvSpPr>
            <p:nvPr/>
          </p:nvSpPr>
          <p:spPr bwMode="auto">
            <a:xfrm>
              <a:off x="288" y="3734"/>
              <a:ext cx="810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>
                  <a:solidFill>
                    <a:srgbClr val="003366"/>
                  </a:solidFill>
                  <a:latin typeface="Courier New" pitchFamily="49" charset="0"/>
                </a:rPr>
                <a:t>tan</a:t>
              </a:r>
            </a:p>
          </p:txBody>
        </p:sp>
        <p:sp>
          <p:nvSpPr>
            <p:cNvPr id="39945" name="Rectangle 7"/>
            <p:cNvSpPr>
              <a:spLocks noChangeArrowheads="1"/>
            </p:cNvSpPr>
            <p:nvPr/>
          </p:nvSpPr>
          <p:spPr bwMode="auto">
            <a:xfrm>
              <a:off x="2162" y="3493"/>
              <a:ext cx="3598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>
                  <a:solidFill>
                    <a:srgbClr val="003366"/>
                  </a:solidFill>
                  <a:latin typeface="Arial" charset="0"/>
                </a:rPr>
                <a:t>Raiz quadrada de x</a:t>
              </a:r>
            </a:p>
          </p:txBody>
        </p:sp>
        <p:sp>
          <p:nvSpPr>
            <p:cNvPr id="39946" name="Rectangle 8"/>
            <p:cNvSpPr>
              <a:spLocks noChangeArrowheads="1"/>
            </p:cNvSpPr>
            <p:nvPr/>
          </p:nvSpPr>
          <p:spPr bwMode="auto">
            <a:xfrm>
              <a:off x="1098" y="3493"/>
              <a:ext cx="1064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>
                  <a:solidFill>
                    <a:srgbClr val="003366"/>
                  </a:solidFill>
                  <a:latin typeface="Courier New" pitchFamily="49" charset="0"/>
                </a:rPr>
                <a:t>sqrt(x)</a:t>
              </a:r>
            </a:p>
          </p:txBody>
        </p:sp>
        <p:sp>
          <p:nvSpPr>
            <p:cNvPr id="39947" name="Rectangle 9"/>
            <p:cNvSpPr>
              <a:spLocks noChangeArrowheads="1"/>
            </p:cNvSpPr>
            <p:nvPr/>
          </p:nvSpPr>
          <p:spPr bwMode="auto">
            <a:xfrm>
              <a:off x="288" y="3493"/>
              <a:ext cx="810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>
                  <a:solidFill>
                    <a:srgbClr val="003366"/>
                  </a:solidFill>
                  <a:latin typeface="Courier New" pitchFamily="49" charset="0"/>
                </a:rPr>
                <a:t>sqrt</a:t>
              </a:r>
            </a:p>
          </p:txBody>
        </p:sp>
        <p:sp>
          <p:nvSpPr>
            <p:cNvPr id="39948" name="Rectangle 10"/>
            <p:cNvSpPr>
              <a:spLocks noChangeArrowheads="1"/>
            </p:cNvSpPr>
            <p:nvPr/>
          </p:nvSpPr>
          <p:spPr bwMode="auto">
            <a:xfrm>
              <a:off x="2162" y="3252"/>
              <a:ext cx="3598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>
                  <a:solidFill>
                    <a:srgbClr val="003366"/>
                  </a:solidFill>
                  <a:latin typeface="Arial" charset="0"/>
                </a:rPr>
                <a:t>Seno de x</a:t>
              </a:r>
            </a:p>
          </p:txBody>
        </p:sp>
        <p:sp>
          <p:nvSpPr>
            <p:cNvPr id="39949" name="Rectangle 11"/>
            <p:cNvSpPr>
              <a:spLocks noChangeArrowheads="1"/>
            </p:cNvSpPr>
            <p:nvPr/>
          </p:nvSpPr>
          <p:spPr bwMode="auto">
            <a:xfrm>
              <a:off x="1098" y="3252"/>
              <a:ext cx="1064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>
                  <a:solidFill>
                    <a:srgbClr val="003366"/>
                  </a:solidFill>
                  <a:latin typeface="Courier New" pitchFamily="49" charset="0"/>
                </a:rPr>
                <a:t>sin(x)</a:t>
              </a:r>
            </a:p>
          </p:txBody>
        </p:sp>
        <p:sp>
          <p:nvSpPr>
            <p:cNvPr id="39950" name="Rectangle 12"/>
            <p:cNvSpPr>
              <a:spLocks noChangeArrowheads="1"/>
            </p:cNvSpPr>
            <p:nvPr/>
          </p:nvSpPr>
          <p:spPr bwMode="auto">
            <a:xfrm>
              <a:off x="288" y="3252"/>
              <a:ext cx="810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>
                  <a:solidFill>
                    <a:srgbClr val="003366"/>
                  </a:solidFill>
                  <a:latin typeface="Courier New" pitchFamily="49" charset="0"/>
                </a:rPr>
                <a:t>sin</a:t>
              </a:r>
            </a:p>
          </p:txBody>
        </p:sp>
        <p:sp>
          <p:nvSpPr>
            <p:cNvPr id="39951" name="Rectangle 13"/>
            <p:cNvSpPr>
              <a:spLocks noChangeArrowheads="1"/>
            </p:cNvSpPr>
            <p:nvPr/>
          </p:nvSpPr>
          <p:spPr bwMode="auto">
            <a:xfrm>
              <a:off x="2162" y="3011"/>
              <a:ext cx="3598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>
                  <a:solidFill>
                    <a:srgbClr val="003366"/>
                  </a:solidFill>
                  <a:latin typeface="Arial" charset="0"/>
                </a:rPr>
                <a:t>Calcula x elevado à potência y</a:t>
              </a:r>
            </a:p>
          </p:txBody>
        </p:sp>
        <p:sp>
          <p:nvSpPr>
            <p:cNvPr id="39952" name="Rectangle 14"/>
            <p:cNvSpPr>
              <a:spLocks noChangeArrowheads="1"/>
            </p:cNvSpPr>
            <p:nvPr/>
          </p:nvSpPr>
          <p:spPr bwMode="auto">
            <a:xfrm>
              <a:off x="1098" y="3011"/>
              <a:ext cx="1064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>
                  <a:solidFill>
                    <a:srgbClr val="003366"/>
                  </a:solidFill>
                  <a:latin typeface="Courier New" pitchFamily="49" charset="0"/>
                </a:rPr>
                <a:t>pow(x, y)</a:t>
              </a:r>
            </a:p>
          </p:txBody>
        </p:sp>
        <p:sp>
          <p:nvSpPr>
            <p:cNvPr id="39953" name="Rectangle 15"/>
            <p:cNvSpPr>
              <a:spLocks noChangeArrowheads="1"/>
            </p:cNvSpPr>
            <p:nvPr/>
          </p:nvSpPr>
          <p:spPr bwMode="auto">
            <a:xfrm>
              <a:off x="288" y="3011"/>
              <a:ext cx="810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>
                  <a:solidFill>
                    <a:srgbClr val="003366"/>
                  </a:solidFill>
                  <a:latin typeface="Courier New" pitchFamily="49" charset="0"/>
                </a:rPr>
                <a:t>pow</a:t>
              </a:r>
            </a:p>
          </p:txBody>
        </p:sp>
        <p:sp>
          <p:nvSpPr>
            <p:cNvPr id="39954" name="Rectangle 16"/>
            <p:cNvSpPr>
              <a:spLocks noChangeArrowheads="1"/>
            </p:cNvSpPr>
            <p:nvPr/>
          </p:nvSpPr>
          <p:spPr bwMode="auto">
            <a:xfrm>
              <a:off x="2162" y="2770"/>
              <a:ext cx="3598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>
                  <a:solidFill>
                    <a:srgbClr val="003366"/>
                  </a:solidFill>
                  <a:latin typeface="Arial" charset="0"/>
                </a:rPr>
                <a:t>Logaritmo decimal de x</a:t>
              </a:r>
            </a:p>
          </p:txBody>
        </p:sp>
        <p:sp>
          <p:nvSpPr>
            <p:cNvPr id="39955" name="Rectangle 17"/>
            <p:cNvSpPr>
              <a:spLocks noChangeArrowheads="1"/>
            </p:cNvSpPr>
            <p:nvPr/>
          </p:nvSpPr>
          <p:spPr bwMode="auto">
            <a:xfrm>
              <a:off x="1098" y="2770"/>
              <a:ext cx="1064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>
                  <a:solidFill>
                    <a:srgbClr val="003366"/>
                  </a:solidFill>
                  <a:latin typeface="Courier New" pitchFamily="49" charset="0"/>
                </a:rPr>
                <a:t>log10(x)</a:t>
              </a:r>
            </a:p>
          </p:txBody>
        </p:sp>
        <p:sp>
          <p:nvSpPr>
            <p:cNvPr id="39956" name="Rectangle 18"/>
            <p:cNvSpPr>
              <a:spLocks noChangeArrowheads="1"/>
            </p:cNvSpPr>
            <p:nvPr/>
          </p:nvSpPr>
          <p:spPr bwMode="auto">
            <a:xfrm>
              <a:off x="288" y="2770"/>
              <a:ext cx="810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>
                  <a:solidFill>
                    <a:srgbClr val="003366"/>
                  </a:solidFill>
                  <a:latin typeface="Courier New" pitchFamily="49" charset="0"/>
                </a:rPr>
                <a:t>log10</a:t>
              </a:r>
            </a:p>
          </p:txBody>
        </p:sp>
        <p:sp>
          <p:nvSpPr>
            <p:cNvPr id="39957" name="Rectangle 19"/>
            <p:cNvSpPr>
              <a:spLocks noChangeArrowheads="1"/>
            </p:cNvSpPr>
            <p:nvPr/>
          </p:nvSpPr>
          <p:spPr bwMode="auto">
            <a:xfrm>
              <a:off x="2162" y="2529"/>
              <a:ext cx="3598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>
                  <a:solidFill>
                    <a:srgbClr val="003366"/>
                  </a:solidFill>
                  <a:latin typeface="Arial" charset="0"/>
                </a:rPr>
                <a:t>Logaritmo natural de x</a:t>
              </a:r>
            </a:p>
          </p:txBody>
        </p:sp>
        <p:sp>
          <p:nvSpPr>
            <p:cNvPr id="39958" name="Rectangle 20"/>
            <p:cNvSpPr>
              <a:spLocks noChangeArrowheads="1"/>
            </p:cNvSpPr>
            <p:nvPr/>
          </p:nvSpPr>
          <p:spPr bwMode="auto">
            <a:xfrm>
              <a:off x="1098" y="2529"/>
              <a:ext cx="1064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>
                  <a:solidFill>
                    <a:srgbClr val="003366"/>
                  </a:solidFill>
                  <a:latin typeface="Courier New" pitchFamily="49" charset="0"/>
                </a:rPr>
                <a:t>log(x)</a:t>
              </a:r>
            </a:p>
          </p:txBody>
        </p:sp>
        <p:sp>
          <p:nvSpPr>
            <p:cNvPr id="39959" name="Rectangle 21"/>
            <p:cNvSpPr>
              <a:spLocks noChangeArrowheads="1"/>
            </p:cNvSpPr>
            <p:nvPr/>
          </p:nvSpPr>
          <p:spPr bwMode="auto">
            <a:xfrm>
              <a:off x="288" y="2529"/>
              <a:ext cx="810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>
                  <a:solidFill>
                    <a:srgbClr val="003366"/>
                  </a:solidFill>
                  <a:latin typeface="Courier New" pitchFamily="49" charset="0"/>
                </a:rPr>
                <a:t>log</a:t>
              </a:r>
            </a:p>
          </p:txBody>
        </p:sp>
        <p:sp>
          <p:nvSpPr>
            <p:cNvPr id="39960" name="Rectangle 22"/>
            <p:cNvSpPr>
              <a:spLocks noChangeArrowheads="1"/>
            </p:cNvSpPr>
            <p:nvPr/>
          </p:nvSpPr>
          <p:spPr bwMode="auto">
            <a:xfrm>
              <a:off x="2162" y="2288"/>
              <a:ext cx="3598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>
                  <a:solidFill>
                    <a:srgbClr val="003366"/>
                  </a:solidFill>
                  <a:latin typeface="Arial" charset="0"/>
                </a:rPr>
                <a:t>Arredonda o número real para baixo; floor(3.2) é 3</a:t>
              </a:r>
            </a:p>
          </p:txBody>
        </p:sp>
        <p:sp>
          <p:nvSpPr>
            <p:cNvPr id="39961" name="Rectangle 23"/>
            <p:cNvSpPr>
              <a:spLocks noChangeArrowheads="1"/>
            </p:cNvSpPr>
            <p:nvPr/>
          </p:nvSpPr>
          <p:spPr bwMode="auto">
            <a:xfrm>
              <a:off x="1098" y="2288"/>
              <a:ext cx="1064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>
                  <a:solidFill>
                    <a:srgbClr val="003366"/>
                  </a:solidFill>
                  <a:latin typeface="Courier New" pitchFamily="49" charset="0"/>
                </a:rPr>
                <a:t>floor(x)</a:t>
              </a:r>
            </a:p>
          </p:txBody>
        </p:sp>
        <p:sp>
          <p:nvSpPr>
            <p:cNvPr id="39962" name="Rectangle 24"/>
            <p:cNvSpPr>
              <a:spLocks noChangeArrowheads="1"/>
            </p:cNvSpPr>
            <p:nvPr/>
          </p:nvSpPr>
          <p:spPr bwMode="auto">
            <a:xfrm>
              <a:off x="288" y="2288"/>
              <a:ext cx="810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>
                  <a:solidFill>
                    <a:srgbClr val="003366"/>
                  </a:solidFill>
                  <a:latin typeface="Courier New" pitchFamily="49" charset="0"/>
                </a:rPr>
                <a:t>floor</a:t>
              </a:r>
            </a:p>
          </p:txBody>
        </p:sp>
        <p:sp>
          <p:nvSpPr>
            <p:cNvPr id="39963" name="Rectangle 25"/>
            <p:cNvSpPr>
              <a:spLocks noChangeArrowheads="1"/>
            </p:cNvSpPr>
            <p:nvPr/>
          </p:nvSpPr>
          <p:spPr bwMode="auto">
            <a:xfrm>
              <a:off x="2162" y="2047"/>
              <a:ext cx="3598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>
                  <a:solidFill>
                    <a:srgbClr val="003366"/>
                  </a:solidFill>
                  <a:latin typeface="Arial" charset="0"/>
                </a:rPr>
                <a:t>Valor absoluto de x</a:t>
              </a:r>
            </a:p>
          </p:txBody>
        </p:sp>
        <p:sp>
          <p:nvSpPr>
            <p:cNvPr id="39964" name="Rectangle 26"/>
            <p:cNvSpPr>
              <a:spLocks noChangeArrowheads="1"/>
            </p:cNvSpPr>
            <p:nvPr/>
          </p:nvSpPr>
          <p:spPr bwMode="auto">
            <a:xfrm>
              <a:off x="1098" y="2047"/>
              <a:ext cx="1064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>
                  <a:solidFill>
                    <a:srgbClr val="003366"/>
                  </a:solidFill>
                  <a:latin typeface="Courier New" pitchFamily="49" charset="0"/>
                </a:rPr>
                <a:t>fabs(x)</a:t>
              </a:r>
            </a:p>
          </p:txBody>
        </p:sp>
        <p:sp>
          <p:nvSpPr>
            <p:cNvPr id="39965" name="Rectangle 27"/>
            <p:cNvSpPr>
              <a:spLocks noChangeArrowheads="1"/>
            </p:cNvSpPr>
            <p:nvPr/>
          </p:nvSpPr>
          <p:spPr bwMode="auto">
            <a:xfrm>
              <a:off x="288" y="2047"/>
              <a:ext cx="810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>
                  <a:solidFill>
                    <a:srgbClr val="003366"/>
                  </a:solidFill>
                  <a:latin typeface="Courier New" pitchFamily="49" charset="0"/>
                </a:rPr>
                <a:t>fabs</a:t>
              </a:r>
            </a:p>
          </p:txBody>
        </p:sp>
        <p:sp>
          <p:nvSpPr>
            <p:cNvPr id="39966" name="Rectangle 28"/>
            <p:cNvSpPr>
              <a:spLocks noChangeArrowheads="1"/>
            </p:cNvSpPr>
            <p:nvPr/>
          </p:nvSpPr>
          <p:spPr bwMode="auto">
            <a:xfrm>
              <a:off x="2162" y="1806"/>
              <a:ext cx="3598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 b="1">
                  <a:solidFill>
                    <a:srgbClr val="003366"/>
                  </a:solidFill>
                  <a:latin typeface="Arial" charset="0"/>
                </a:rPr>
                <a:t>e</a:t>
              </a:r>
              <a:r>
                <a:rPr lang="pt-BR">
                  <a:solidFill>
                    <a:srgbClr val="003366"/>
                  </a:solidFill>
                  <a:latin typeface="Arial" charset="0"/>
                </a:rPr>
                <a:t> elevado à potencia x</a:t>
              </a:r>
            </a:p>
          </p:txBody>
        </p:sp>
        <p:sp>
          <p:nvSpPr>
            <p:cNvPr id="39967" name="Rectangle 29"/>
            <p:cNvSpPr>
              <a:spLocks noChangeArrowheads="1"/>
            </p:cNvSpPr>
            <p:nvPr/>
          </p:nvSpPr>
          <p:spPr bwMode="auto">
            <a:xfrm>
              <a:off x="1098" y="1806"/>
              <a:ext cx="1064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>
                  <a:solidFill>
                    <a:srgbClr val="003366"/>
                  </a:solidFill>
                  <a:latin typeface="Courier New" pitchFamily="49" charset="0"/>
                </a:rPr>
                <a:t>exp(x)</a:t>
              </a:r>
            </a:p>
          </p:txBody>
        </p:sp>
        <p:sp>
          <p:nvSpPr>
            <p:cNvPr id="39968" name="Rectangle 30"/>
            <p:cNvSpPr>
              <a:spLocks noChangeArrowheads="1"/>
            </p:cNvSpPr>
            <p:nvPr/>
          </p:nvSpPr>
          <p:spPr bwMode="auto">
            <a:xfrm>
              <a:off x="288" y="1806"/>
              <a:ext cx="810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>
                  <a:solidFill>
                    <a:srgbClr val="003366"/>
                  </a:solidFill>
                  <a:latin typeface="Courier New" pitchFamily="49" charset="0"/>
                </a:rPr>
                <a:t>exp</a:t>
              </a:r>
            </a:p>
          </p:txBody>
        </p:sp>
        <p:sp>
          <p:nvSpPr>
            <p:cNvPr id="39969" name="Rectangle 31"/>
            <p:cNvSpPr>
              <a:spLocks noChangeArrowheads="1"/>
            </p:cNvSpPr>
            <p:nvPr/>
          </p:nvSpPr>
          <p:spPr bwMode="auto">
            <a:xfrm>
              <a:off x="2162" y="1565"/>
              <a:ext cx="3598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>
                  <a:solidFill>
                    <a:srgbClr val="003366"/>
                  </a:solidFill>
                  <a:latin typeface="Arial" charset="0"/>
                </a:rPr>
                <a:t>Cosseno de x (x em radianos)</a:t>
              </a:r>
            </a:p>
          </p:txBody>
        </p:sp>
        <p:sp>
          <p:nvSpPr>
            <p:cNvPr id="39970" name="Rectangle 32"/>
            <p:cNvSpPr>
              <a:spLocks noChangeArrowheads="1"/>
            </p:cNvSpPr>
            <p:nvPr/>
          </p:nvSpPr>
          <p:spPr bwMode="auto">
            <a:xfrm>
              <a:off x="1098" y="1565"/>
              <a:ext cx="1064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>
                  <a:solidFill>
                    <a:srgbClr val="003366"/>
                  </a:solidFill>
                  <a:latin typeface="Courier New" pitchFamily="49" charset="0"/>
                </a:rPr>
                <a:t>cos(x)</a:t>
              </a:r>
            </a:p>
          </p:txBody>
        </p:sp>
        <p:sp>
          <p:nvSpPr>
            <p:cNvPr id="39971" name="Rectangle 33"/>
            <p:cNvSpPr>
              <a:spLocks noChangeArrowheads="1"/>
            </p:cNvSpPr>
            <p:nvPr/>
          </p:nvSpPr>
          <p:spPr bwMode="auto">
            <a:xfrm>
              <a:off x="288" y="1565"/>
              <a:ext cx="810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>
                  <a:solidFill>
                    <a:srgbClr val="003366"/>
                  </a:solidFill>
                  <a:latin typeface="Courier New" pitchFamily="49" charset="0"/>
                </a:rPr>
                <a:t>cos</a:t>
              </a:r>
            </a:p>
          </p:txBody>
        </p:sp>
        <p:sp>
          <p:nvSpPr>
            <p:cNvPr id="39972" name="Rectangle 34"/>
            <p:cNvSpPr>
              <a:spLocks noChangeArrowheads="1"/>
            </p:cNvSpPr>
            <p:nvPr/>
          </p:nvSpPr>
          <p:spPr bwMode="auto">
            <a:xfrm>
              <a:off x="2162" y="1324"/>
              <a:ext cx="3598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>
                  <a:solidFill>
                    <a:srgbClr val="003366"/>
                  </a:solidFill>
                  <a:latin typeface="Arial" charset="0"/>
                </a:rPr>
                <a:t>Arredonda o número real para cima; ceil(3.2) é 4</a:t>
              </a:r>
            </a:p>
          </p:txBody>
        </p:sp>
        <p:sp>
          <p:nvSpPr>
            <p:cNvPr id="39973" name="Rectangle 35"/>
            <p:cNvSpPr>
              <a:spLocks noChangeArrowheads="1"/>
            </p:cNvSpPr>
            <p:nvPr/>
          </p:nvSpPr>
          <p:spPr bwMode="auto">
            <a:xfrm>
              <a:off x="1098" y="1324"/>
              <a:ext cx="1064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>
                  <a:solidFill>
                    <a:srgbClr val="003366"/>
                  </a:solidFill>
                  <a:latin typeface="Courier New" pitchFamily="49" charset="0"/>
                </a:rPr>
                <a:t>ceil(x)</a:t>
              </a:r>
            </a:p>
          </p:txBody>
        </p:sp>
        <p:sp>
          <p:nvSpPr>
            <p:cNvPr id="39974" name="Rectangle 36"/>
            <p:cNvSpPr>
              <a:spLocks noChangeArrowheads="1"/>
            </p:cNvSpPr>
            <p:nvPr/>
          </p:nvSpPr>
          <p:spPr bwMode="auto">
            <a:xfrm>
              <a:off x="288" y="1324"/>
              <a:ext cx="810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>
                  <a:solidFill>
                    <a:srgbClr val="003366"/>
                  </a:solidFill>
                  <a:latin typeface="Courier New" pitchFamily="49" charset="0"/>
                </a:rPr>
                <a:t>ceil</a:t>
              </a:r>
            </a:p>
          </p:txBody>
        </p:sp>
        <p:sp>
          <p:nvSpPr>
            <p:cNvPr id="39975" name="Rectangle 37"/>
            <p:cNvSpPr>
              <a:spLocks noChangeArrowheads="1"/>
            </p:cNvSpPr>
            <p:nvPr/>
          </p:nvSpPr>
          <p:spPr bwMode="auto">
            <a:xfrm>
              <a:off x="2162" y="1083"/>
              <a:ext cx="3598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>
                  <a:solidFill>
                    <a:srgbClr val="003366"/>
                  </a:solidFill>
                  <a:latin typeface="Arial" charset="0"/>
                </a:rPr>
                <a:t>Comentário</a:t>
              </a:r>
            </a:p>
          </p:txBody>
        </p:sp>
        <p:sp>
          <p:nvSpPr>
            <p:cNvPr id="39976" name="Rectangle 38"/>
            <p:cNvSpPr>
              <a:spLocks noChangeArrowheads="1"/>
            </p:cNvSpPr>
            <p:nvPr/>
          </p:nvSpPr>
          <p:spPr bwMode="auto">
            <a:xfrm>
              <a:off x="1098" y="1083"/>
              <a:ext cx="1064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>
                  <a:solidFill>
                    <a:srgbClr val="003366"/>
                  </a:solidFill>
                  <a:latin typeface="Arial" charset="0"/>
                </a:rPr>
                <a:t>Exemplo</a:t>
              </a:r>
            </a:p>
          </p:txBody>
        </p:sp>
        <p:sp>
          <p:nvSpPr>
            <p:cNvPr id="39977" name="Rectangle 39"/>
            <p:cNvSpPr>
              <a:spLocks noChangeArrowheads="1"/>
            </p:cNvSpPr>
            <p:nvPr/>
          </p:nvSpPr>
          <p:spPr bwMode="auto">
            <a:xfrm>
              <a:off x="288" y="1083"/>
              <a:ext cx="810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pt-BR">
                  <a:solidFill>
                    <a:srgbClr val="003366"/>
                  </a:solidFill>
                  <a:latin typeface="Arial" charset="0"/>
                </a:rPr>
                <a:t>Função</a:t>
              </a:r>
            </a:p>
          </p:txBody>
        </p:sp>
        <p:sp>
          <p:nvSpPr>
            <p:cNvPr id="39978" name="Line 40"/>
            <p:cNvSpPr>
              <a:spLocks noChangeShapeType="1"/>
            </p:cNvSpPr>
            <p:nvPr/>
          </p:nvSpPr>
          <p:spPr bwMode="auto">
            <a:xfrm>
              <a:off x="288" y="1083"/>
              <a:ext cx="54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79" name="Line 41"/>
            <p:cNvSpPr>
              <a:spLocks noChangeShapeType="1"/>
            </p:cNvSpPr>
            <p:nvPr/>
          </p:nvSpPr>
          <p:spPr bwMode="auto">
            <a:xfrm>
              <a:off x="288" y="1324"/>
              <a:ext cx="5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80" name="Line 42"/>
            <p:cNvSpPr>
              <a:spLocks noChangeShapeType="1"/>
            </p:cNvSpPr>
            <p:nvPr/>
          </p:nvSpPr>
          <p:spPr bwMode="auto">
            <a:xfrm>
              <a:off x="288" y="1565"/>
              <a:ext cx="5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81" name="Line 43"/>
            <p:cNvSpPr>
              <a:spLocks noChangeShapeType="1"/>
            </p:cNvSpPr>
            <p:nvPr/>
          </p:nvSpPr>
          <p:spPr bwMode="auto">
            <a:xfrm>
              <a:off x="288" y="1806"/>
              <a:ext cx="5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82" name="Line 44"/>
            <p:cNvSpPr>
              <a:spLocks noChangeShapeType="1"/>
            </p:cNvSpPr>
            <p:nvPr/>
          </p:nvSpPr>
          <p:spPr bwMode="auto">
            <a:xfrm>
              <a:off x="288" y="2047"/>
              <a:ext cx="5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83" name="Line 45"/>
            <p:cNvSpPr>
              <a:spLocks noChangeShapeType="1"/>
            </p:cNvSpPr>
            <p:nvPr/>
          </p:nvSpPr>
          <p:spPr bwMode="auto">
            <a:xfrm>
              <a:off x="288" y="2288"/>
              <a:ext cx="5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84" name="Line 46"/>
            <p:cNvSpPr>
              <a:spLocks noChangeShapeType="1"/>
            </p:cNvSpPr>
            <p:nvPr/>
          </p:nvSpPr>
          <p:spPr bwMode="auto">
            <a:xfrm>
              <a:off x="288" y="2529"/>
              <a:ext cx="5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85" name="Line 47"/>
            <p:cNvSpPr>
              <a:spLocks noChangeShapeType="1"/>
            </p:cNvSpPr>
            <p:nvPr/>
          </p:nvSpPr>
          <p:spPr bwMode="auto">
            <a:xfrm>
              <a:off x="288" y="3975"/>
              <a:ext cx="54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86" name="Line 48"/>
            <p:cNvSpPr>
              <a:spLocks noChangeShapeType="1"/>
            </p:cNvSpPr>
            <p:nvPr/>
          </p:nvSpPr>
          <p:spPr bwMode="auto">
            <a:xfrm>
              <a:off x="288" y="1083"/>
              <a:ext cx="0" cy="28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87" name="Line 49"/>
            <p:cNvSpPr>
              <a:spLocks noChangeShapeType="1"/>
            </p:cNvSpPr>
            <p:nvPr/>
          </p:nvSpPr>
          <p:spPr bwMode="auto">
            <a:xfrm>
              <a:off x="1098" y="1083"/>
              <a:ext cx="0" cy="28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88" name="Line 50"/>
            <p:cNvSpPr>
              <a:spLocks noChangeShapeType="1"/>
            </p:cNvSpPr>
            <p:nvPr/>
          </p:nvSpPr>
          <p:spPr bwMode="auto">
            <a:xfrm>
              <a:off x="2162" y="1083"/>
              <a:ext cx="0" cy="28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89" name="Line 51"/>
            <p:cNvSpPr>
              <a:spLocks noChangeShapeType="1"/>
            </p:cNvSpPr>
            <p:nvPr/>
          </p:nvSpPr>
          <p:spPr bwMode="auto">
            <a:xfrm>
              <a:off x="5760" y="1083"/>
              <a:ext cx="0" cy="28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90" name="Line 52"/>
            <p:cNvSpPr>
              <a:spLocks noChangeShapeType="1"/>
            </p:cNvSpPr>
            <p:nvPr/>
          </p:nvSpPr>
          <p:spPr bwMode="auto">
            <a:xfrm>
              <a:off x="288" y="2770"/>
              <a:ext cx="5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91" name="Line 53"/>
            <p:cNvSpPr>
              <a:spLocks noChangeShapeType="1"/>
            </p:cNvSpPr>
            <p:nvPr/>
          </p:nvSpPr>
          <p:spPr bwMode="auto">
            <a:xfrm>
              <a:off x="288" y="3011"/>
              <a:ext cx="5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92" name="Line 54"/>
            <p:cNvSpPr>
              <a:spLocks noChangeShapeType="1"/>
            </p:cNvSpPr>
            <p:nvPr/>
          </p:nvSpPr>
          <p:spPr bwMode="auto">
            <a:xfrm>
              <a:off x="288" y="3252"/>
              <a:ext cx="5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93" name="Line 55"/>
            <p:cNvSpPr>
              <a:spLocks noChangeShapeType="1"/>
            </p:cNvSpPr>
            <p:nvPr/>
          </p:nvSpPr>
          <p:spPr bwMode="auto">
            <a:xfrm>
              <a:off x="288" y="3493"/>
              <a:ext cx="5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94" name="Line 56"/>
            <p:cNvSpPr>
              <a:spLocks noChangeShapeType="1"/>
            </p:cNvSpPr>
            <p:nvPr/>
          </p:nvSpPr>
          <p:spPr bwMode="auto">
            <a:xfrm>
              <a:off x="288" y="3734"/>
              <a:ext cx="5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39941" name="Rectangle 57"/>
          <p:cNvSpPr>
            <a:spLocks noChangeArrowheads="1"/>
          </p:cNvSpPr>
          <p:nvPr/>
        </p:nvSpPr>
        <p:spPr bwMode="auto">
          <a:xfrm>
            <a:off x="2438400" y="5791200"/>
            <a:ext cx="3287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BR" sz="2400">
                <a:solidFill>
                  <a:srgbClr val="CC0000"/>
                </a:solidFill>
                <a:latin typeface="Courier New" pitchFamily="49" charset="0"/>
              </a:rPr>
              <a:t>#include &lt;math.h&gt;</a:t>
            </a:r>
          </a:p>
        </p:txBody>
      </p:sp>
    </p:spTree>
    <p:extLst>
      <p:ext uri="{BB962C8B-B14F-4D97-AF65-F5344CB8AC3E}">
        <p14:creationId xmlns:p14="http://schemas.microsoft.com/office/powerpoint/2010/main" val="345758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622A5AD-8898-494B-9DBC-2D7851DE93EC}" type="slidenum">
              <a:rPr lang="pt-BR"/>
              <a:pPr>
                <a:defRPr/>
              </a:pPr>
              <a:t>3</a:t>
            </a:fld>
            <a:endParaRPr lang="pt-BR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Histórico da Linguagem C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800" dirty="0" smtClean="0"/>
              <a:t>Criada por Denis Ritchie, na década de 1970, para uso em um computador DEC PDP-11 em Unix</a:t>
            </a:r>
          </a:p>
          <a:p>
            <a:endParaRPr lang="pt-BR" sz="2800" dirty="0" smtClean="0">
              <a:sym typeface="Symbol" pitchFamily="18" charset="2"/>
            </a:endParaRPr>
          </a:p>
          <a:p>
            <a:r>
              <a:rPr lang="pt-BR" sz="2800" dirty="0" smtClean="0">
                <a:sym typeface="Symbol" pitchFamily="18" charset="2"/>
              </a:rPr>
              <a:t>O sistema Unix é escrito em C e C++</a:t>
            </a:r>
          </a:p>
          <a:p>
            <a:pPr marL="0" indent="0">
              <a:buNone/>
            </a:pPr>
            <a:endParaRPr lang="pt-BR" sz="2800" dirty="0" smtClean="0">
              <a:sym typeface="Symbol" pitchFamily="18" charset="2"/>
            </a:endParaRPr>
          </a:p>
          <a:p>
            <a:pPr>
              <a:buFontTx/>
              <a:buNone/>
            </a:pPr>
            <a:endParaRPr lang="pt-BR" sz="2800" dirty="0" smtClean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8299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1" indent="-514350" algn="just">
              <a:buFont typeface="+mj-lt"/>
              <a:buAutoNum type="arabicPeriod"/>
            </a:pPr>
            <a:r>
              <a:rPr lang="pt-BR" sz="2200" dirty="0" smtClean="0"/>
              <a:t>Faça um programa em C para somar </a:t>
            </a:r>
            <a:r>
              <a:rPr lang="pt-BR" sz="2200" dirty="0"/>
              <a:t>dois números inteiros e multiplicar o resultados por 3.</a:t>
            </a:r>
          </a:p>
          <a:p>
            <a:pPr marL="514350" lvl="1" indent="-514350" algn="just">
              <a:buAutoNum type="arabicPeriod"/>
            </a:pPr>
            <a:r>
              <a:rPr lang="pt-BR" sz="2200" dirty="0"/>
              <a:t>Faça um programa em C </a:t>
            </a:r>
            <a:r>
              <a:rPr lang="pt-BR" sz="2200" dirty="0" smtClean="0"/>
              <a:t>para calcular </a:t>
            </a:r>
            <a:r>
              <a:rPr lang="pt-BR" sz="2200" dirty="0"/>
              <a:t>a média aritmética de três números inteiros.</a:t>
            </a:r>
          </a:p>
          <a:p>
            <a:pPr marL="514350" lvl="1" indent="-514350" algn="just">
              <a:buFont typeface="Arial" pitchFamily="34" charset="0"/>
              <a:buAutoNum type="arabicPeriod"/>
            </a:pPr>
            <a:r>
              <a:rPr lang="pt-BR" sz="2200" dirty="0" smtClean="0"/>
              <a:t>O </a:t>
            </a:r>
            <a:r>
              <a:rPr lang="pt-BR" sz="2200" dirty="0"/>
              <a:t>sistema de avaliação determinada disciplina é composto por três provas. A primeira prova tem peso 2, a segunda tem peso 3 e a terceira tem peso 5. </a:t>
            </a:r>
            <a:r>
              <a:rPr lang="pt-BR" sz="2200" dirty="0" smtClean="0"/>
              <a:t>Faça </a:t>
            </a:r>
            <a:r>
              <a:rPr lang="pt-BR" sz="2200" dirty="0"/>
              <a:t>um programa em C </a:t>
            </a:r>
            <a:r>
              <a:rPr lang="pt-BR" sz="2200" dirty="0" smtClean="0"/>
              <a:t>para calcular </a:t>
            </a:r>
            <a:r>
              <a:rPr lang="pt-BR" sz="2200" dirty="0"/>
              <a:t>a média final de um aluno nesta disciplina.</a:t>
            </a:r>
          </a:p>
          <a:p>
            <a:pPr marL="514350" lvl="1" indent="-514350" algn="just">
              <a:buFont typeface="Arial" pitchFamily="34" charset="0"/>
              <a:buAutoNum type="arabicPeriod"/>
            </a:pPr>
            <a:r>
              <a:rPr lang="pt-BR" sz="2400" dirty="0"/>
              <a:t>Faça um </a:t>
            </a:r>
            <a:r>
              <a:rPr lang="pt-BR" sz="2400" dirty="0" smtClean="0"/>
              <a:t>programa em C que </a:t>
            </a:r>
            <a:r>
              <a:rPr lang="pt-BR" sz="2400" dirty="0"/>
              <a:t>calcule o salário líquido de um funcionário, considerando que sobre o seu salário bruto, incide um desconto de 10% para previdência. O </a:t>
            </a:r>
            <a:r>
              <a:rPr lang="pt-BR" sz="2400" dirty="0" smtClean="0"/>
              <a:t>programa deve </a:t>
            </a:r>
            <a:r>
              <a:rPr lang="pt-BR" sz="2400" dirty="0"/>
              <a:t>mostrar o nome do funcionário, o seu salário bruto e o seu salário líquido.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187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1" indent="-514350" algn="just">
              <a:lnSpc>
                <a:spcPct val="90000"/>
              </a:lnSpc>
              <a:buFont typeface="+mj-lt"/>
              <a:buAutoNum type="arabicPeriod" startAt="5"/>
            </a:pPr>
            <a:r>
              <a:rPr lang="pt-BR" sz="2500" dirty="0" smtClean="0"/>
              <a:t>Faça um programa em C para determinar </a:t>
            </a:r>
            <a:r>
              <a:rPr lang="pt-BR" sz="2500" dirty="0"/>
              <a:t>a área de um triângulo.</a:t>
            </a:r>
          </a:p>
          <a:p>
            <a:pPr marL="514350" lvl="1" indent="-514350" algn="ctr">
              <a:lnSpc>
                <a:spcPct val="90000"/>
              </a:lnSpc>
              <a:buNone/>
            </a:pPr>
            <a:r>
              <a:rPr lang="pt-BR" sz="2500" dirty="0"/>
              <a:t>Fórmula/Processamento: Área = base x altura /</a:t>
            </a:r>
            <a:r>
              <a:rPr lang="pt-BR" sz="2500" dirty="0" smtClean="0"/>
              <a:t>2</a:t>
            </a:r>
          </a:p>
          <a:p>
            <a:pPr marL="514350" lvl="1" indent="-514350" algn="just">
              <a:lnSpc>
                <a:spcPct val="90000"/>
              </a:lnSpc>
              <a:buFont typeface="+mj-lt"/>
              <a:buAutoNum type="arabicPeriod" startAt="5"/>
            </a:pPr>
            <a:endParaRPr lang="pt-BR" sz="2500" dirty="0" smtClean="0"/>
          </a:p>
          <a:p>
            <a:pPr marL="514350" lvl="1" indent="-514350" algn="just">
              <a:lnSpc>
                <a:spcPct val="90000"/>
              </a:lnSpc>
              <a:buFont typeface="+mj-lt"/>
              <a:buAutoNum type="arabicPeriod" startAt="6"/>
            </a:pPr>
            <a:r>
              <a:rPr lang="pt-BR" sz="2500" dirty="0"/>
              <a:t>Faça um programa em C </a:t>
            </a:r>
            <a:r>
              <a:rPr lang="pt-BR" sz="2500" dirty="0" smtClean="0"/>
              <a:t>para determinar </a:t>
            </a:r>
            <a:r>
              <a:rPr lang="pt-BR" sz="2500" dirty="0"/>
              <a:t>o valor em graus Fahrenheit, de uma dada temperatura expressa em graus Celsius</a:t>
            </a:r>
          </a:p>
          <a:p>
            <a:pPr marL="514350" lvl="1" indent="-514350" algn="ctr">
              <a:lnSpc>
                <a:spcPct val="90000"/>
              </a:lnSpc>
              <a:buNone/>
            </a:pPr>
            <a:r>
              <a:rPr lang="pt-BR" sz="2500" dirty="0"/>
              <a:t>Fórmula/Processo: Fahrenheit = (9/5 *c) +32</a:t>
            </a:r>
          </a:p>
          <a:p>
            <a:pPr marL="514350" lvl="1" indent="-514350" algn="just">
              <a:lnSpc>
                <a:spcPct val="110000"/>
              </a:lnSpc>
              <a:buFont typeface="+mj-lt"/>
              <a:buAutoNum type="arabicPeriod" startAt="7"/>
            </a:pPr>
            <a:r>
              <a:rPr lang="pt-BR" sz="2500" dirty="0"/>
              <a:t>Faça um programa em C </a:t>
            </a:r>
            <a:r>
              <a:rPr lang="pt-BR" sz="2500" dirty="0" smtClean="0"/>
              <a:t>que </a:t>
            </a:r>
            <a:r>
              <a:rPr lang="pt-BR" sz="2500" dirty="0"/>
              <a:t>receba um valor inteiro qualquer e mostre o quociente da divisão desse valor por 3.</a:t>
            </a:r>
          </a:p>
          <a:p>
            <a:pPr marL="514350" lvl="1" indent="-514350" algn="just">
              <a:lnSpc>
                <a:spcPct val="110000"/>
              </a:lnSpc>
              <a:buFont typeface="+mj-lt"/>
              <a:buAutoNum type="arabicPeriod" startAt="7"/>
            </a:pPr>
            <a:r>
              <a:rPr lang="pt-BR" sz="2500" dirty="0"/>
              <a:t>Faça um programa em C </a:t>
            </a:r>
            <a:r>
              <a:rPr lang="pt-BR" sz="2500" dirty="0" smtClean="0"/>
              <a:t>que </a:t>
            </a:r>
            <a:r>
              <a:rPr lang="pt-BR" sz="2500" dirty="0"/>
              <a:t>receba um valor inteiro qualquer e mostre o resto da divisão desse valor por 3.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38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1" indent="-514350" algn="just">
              <a:lnSpc>
                <a:spcPct val="110000"/>
              </a:lnSpc>
              <a:buFont typeface="+mj-lt"/>
              <a:buAutoNum type="arabicPeriod" startAt="9"/>
            </a:pPr>
            <a:r>
              <a:rPr lang="pt-BR" sz="2400" dirty="0"/>
              <a:t>Faça um </a:t>
            </a:r>
            <a:r>
              <a:rPr lang="pt-BR" sz="2400" dirty="0" smtClean="0"/>
              <a:t>programa em C </a:t>
            </a:r>
            <a:r>
              <a:rPr lang="pt-BR" sz="2400" dirty="0"/>
              <a:t>que calcula os gastos com combustível em uma viagem. O programa deve solicitar ao usuário a distância a ser percorrida em Km, o consumo do carro em Km/litro e o preço do litro do combustível. Como resposta o programa deverá informar qual o valor em R$ a ser gasto com combustível na viagem.</a:t>
            </a:r>
          </a:p>
          <a:p>
            <a:pPr marL="514350" lvl="1" indent="-514350" algn="just">
              <a:lnSpc>
                <a:spcPct val="110000"/>
              </a:lnSpc>
              <a:buFont typeface="+mj-lt"/>
              <a:buAutoNum type="arabicPeriod" startAt="9"/>
            </a:pPr>
            <a:r>
              <a:rPr lang="pt-BR" sz="2400" dirty="0"/>
              <a:t>Suponha que um caixa eletrônico disponha apenas de notas de 1, 10 e 50 reais. Considerando que o cliente está querendo fazer um saque de um valor qualquer (considere esse valor inteiro). Faça um </a:t>
            </a:r>
            <a:r>
              <a:rPr lang="pt-BR" sz="2400" dirty="0" smtClean="0"/>
              <a:t>programa em C que </a:t>
            </a:r>
            <a:r>
              <a:rPr lang="pt-BR" sz="2400" dirty="0"/>
              <a:t>mostre o número mínimo de notas que o caixa deve fornecer para o cliente. Mostre também, o valor do saque, e a quantidade de cada nota a ser entregue. </a:t>
            </a:r>
            <a:r>
              <a:rPr lang="pt-BR" sz="2400" dirty="0" err="1"/>
              <a:t>Obs</a:t>
            </a:r>
            <a:r>
              <a:rPr lang="pt-BR" sz="2400" dirty="0"/>
              <a:t>: O caixa não trabalha com moedas.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756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50DDEFD-73D4-4F12-8B42-67814B8F59E3}" type="slidenum">
              <a:rPr lang="pt-BR"/>
              <a:pPr>
                <a:defRPr/>
              </a:pPr>
              <a:t>4</a:t>
            </a:fld>
            <a:endParaRPr lang="pt-BR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Estrutura básica de um programa C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412776"/>
            <a:ext cx="8424936" cy="455597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pt-BR" dirty="0" smtClean="0"/>
              <a:t>diretivas para o </a:t>
            </a:r>
            <a:r>
              <a:rPr lang="pt-BR" dirty="0" err="1" smtClean="0"/>
              <a:t>pré</a:t>
            </a:r>
            <a:r>
              <a:rPr lang="pt-BR" dirty="0" smtClean="0"/>
              <a:t>-processador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dirty="0" smtClean="0"/>
              <a:t>declaração de variáveis globais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dirty="0" err="1" smtClean="0"/>
              <a:t>main</a:t>
            </a:r>
            <a:r>
              <a:rPr lang="pt-BR" dirty="0" smtClean="0"/>
              <a:t> 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dirty="0" smtClean="0"/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dirty="0" smtClean="0"/>
              <a:t>	declaração de variáveis locais da função </a:t>
            </a:r>
            <a:r>
              <a:rPr lang="pt-BR" dirty="0" err="1" smtClean="0"/>
              <a:t>main</a:t>
            </a:r>
            <a:endParaRPr lang="pt-BR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pt-BR" dirty="0" smtClean="0"/>
              <a:t>	comandos da função </a:t>
            </a:r>
            <a:r>
              <a:rPr lang="pt-BR" dirty="0" err="1" smtClean="0"/>
              <a:t>main</a:t>
            </a:r>
            <a:endParaRPr lang="pt-BR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pt-BR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3442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2F7A62-7C1F-4C60-81AD-2A70504DE61C}" type="slidenum">
              <a:rPr lang="pt-BR"/>
              <a:pPr>
                <a:defRPr/>
              </a:pPr>
              <a:t>5</a:t>
            </a:fld>
            <a:endParaRPr lang="pt-BR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188640"/>
            <a:ext cx="9144000" cy="533400"/>
          </a:xfrm>
        </p:spPr>
        <p:txBody>
          <a:bodyPr/>
          <a:lstStyle/>
          <a:p>
            <a:r>
              <a:rPr lang="pt-BR" sz="2600" dirty="0" smtClean="0">
                <a:solidFill>
                  <a:schemeClr val="bg1"/>
                </a:solidFill>
              </a:rPr>
              <a:t>Diretivas para o processador - Bibliotecas	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1800" y="1482080"/>
            <a:ext cx="7340600" cy="173089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400" dirty="0" smtClean="0"/>
              <a:t>Diretiva  </a:t>
            </a:r>
            <a:r>
              <a:rPr lang="pt-BR" sz="2400" dirty="0" smtClean="0">
                <a:latin typeface="Courier New" pitchFamily="49" charset="0"/>
              </a:rPr>
              <a:t>#include</a:t>
            </a:r>
            <a:r>
              <a:rPr lang="pt-BR" sz="2400" dirty="0" smtClean="0"/>
              <a:t>  permite incluir uma biblioteca</a:t>
            </a:r>
          </a:p>
          <a:p>
            <a:pPr>
              <a:lnSpc>
                <a:spcPct val="90000"/>
              </a:lnSpc>
            </a:pPr>
            <a:r>
              <a:rPr lang="pt-BR" sz="2400" dirty="0" smtClean="0"/>
              <a:t>Bibliotecas contêm funções pré-definidas, utilizadas nos programas</a:t>
            </a:r>
          </a:p>
          <a:p>
            <a:pPr>
              <a:lnSpc>
                <a:spcPct val="90000"/>
              </a:lnSpc>
            </a:pPr>
            <a:r>
              <a:rPr lang="pt-BR" sz="2400" dirty="0" smtClean="0"/>
              <a:t>Exemplos</a:t>
            </a:r>
          </a:p>
          <a:p>
            <a:pPr>
              <a:lnSpc>
                <a:spcPct val="90000"/>
              </a:lnSpc>
            </a:pPr>
            <a:endParaRPr lang="pt-BR" sz="2800" dirty="0" smtClean="0"/>
          </a:p>
          <a:p>
            <a:pPr lvl="1">
              <a:lnSpc>
                <a:spcPct val="90000"/>
              </a:lnSpc>
              <a:buFontTx/>
              <a:buNone/>
            </a:pPr>
            <a:endParaRPr lang="pt-BR" sz="1800" dirty="0" smtClean="0">
              <a:latin typeface="Courier New" pitchFamily="49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4068763" y="4894263"/>
            <a:ext cx="410210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pt-BR" sz="2000">
                <a:solidFill>
                  <a:srgbClr val="003366"/>
                </a:solidFill>
                <a:latin typeface="Arial" charset="0"/>
              </a:rPr>
              <a:t>Funções de texto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973138" y="4894263"/>
            <a:ext cx="3095625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pt-BR" sz="2000">
                <a:solidFill>
                  <a:srgbClr val="003366"/>
                </a:solidFill>
                <a:latin typeface="Courier New" pitchFamily="49" charset="0"/>
              </a:rPr>
              <a:t>#include &lt;string.h&gt;</a:t>
            </a:r>
            <a:endParaRPr lang="pt-BR" sz="240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17415" name="Rectangle 9"/>
          <p:cNvSpPr>
            <a:spLocks noChangeArrowheads="1"/>
          </p:cNvSpPr>
          <p:nvPr/>
        </p:nvSpPr>
        <p:spPr bwMode="auto">
          <a:xfrm>
            <a:off x="4068763" y="4351338"/>
            <a:ext cx="410210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pt-BR" sz="2000">
                <a:solidFill>
                  <a:srgbClr val="003366"/>
                </a:solidFill>
                <a:latin typeface="Arial" charset="0"/>
              </a:rPr>
              <a:t>Funções matemáticas</a:t>
            </a:r>
          </a:p>
        </p:txBody>
      </p:sp>
      <p:sp>
        <p:nvSpPr>
          <p:cNvPr id="17416" name="Rectangle 10"/>
          <p:cNvSpPr>
            <a:spLocks noChangeArrowheads="1"/>
          </p:cNvSpPr>
          <p:nvPr/>
        </p:nvSpPr>
        <p:spPr bwMode="auto">
          <a:xfrm>
            <a:off x="973138" y="4351338"/>
            <a:ext cx="3095625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pt-BR" sz="2000">
                <a:solidFill>
                  <a:srgbClr val="003366"/>
                </a:solidFill>
                <a:latin typeface="Courier New" pitchFamily="49" charset="0"/>
              </a:rPr>
              <a:t>#include &lt;math.h&gt;</a:t>
            </a:r>
            <a:endParaRPr lang="pt-BR" sz="240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17417" name="Rectangle 11"/>
          <p:cNvSpPr>
            <a:spLocks noChangeArrowheads="1"/>
          </p:cNvSpPr>
          <p:nvPr/>
        </p:nvSpPr>
        <p:spPr bwMode="auto">
          <a:xfrm>
            <a:off x="4068763" y="3844925"/>
            <a:ext cx="4102100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pt-BR" sz="2000">
                <a:solidFill>
                  <a:srgbClr val="003366"/>
                </a:solidFill>
                <a:latin typeface="Arial" charset="0"/>
              </a:rPr>
              <a:t>Funções padrão</a:t>
            </a:r>
          </a:p>
        </p:txBody>
      </p:sp>
      <p:sp>
        <p:nvSpPr>
          <p:cNvPr id="17418" name="Rectangle 12"/>
          <p:cNvSpPr>
            <a:spLocks noChangeArrowheads="1"/>
          </p:cNvSpPr>
          <p:nvPr/>
        </p:nvSpPr>
        <p:spPr bwMode="auto">
          <a:xfrm>
            <a:off x="973138" y="3844925"/>
            <a:ext cx="3095625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pt-BR" sz="2000" dirty="0">
                <a:solidFill>
                  <a:srgbClr val="003366"/>
                </a:solidFill>
                <a:latin typeface="Courier New" pitchFamily="49" charset="0"/>
              </a:rPr>
              <a:t>#include &lt;</a:t>
            </a:r>
            <a:r>
              <a:rPr lang="pt-BR" sz="2000" dirty="0" err="1">
                <a:solidFill>
                  <a:srgbClr val="003366"/>
                </a:solidFill>
                <a:latin typeface="Courier New" pitchFamily="49" charset="0"/>
              </a:rPr>
              <a:t>stdlib.h</a:t>
            </a:r>
            <a:r>
              <a:rPr lang="pt-BR" sz="2000" dirty="0">
                <a:solidFill>
                  <a:srgbClr val="003366"/>
                </a:solidFill>
                <a:latin typeface="Courier New" pitchFamily="49" charset="0"/>
              </a:rPr>
              <a:t>&gt;</a:t>
            </a:r>
            <a:endParaRPr lang="pt-BR" sz="2400" dirty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17419" name="Rectangle 13"/>
          <p:cNvSpPr>
            <a:spLocks noChangeArrowheads="1"/>
          </p:cNvSpPr>
          <p:nvPr/>
        </p:nvSpPr>
        <p:spPr bwMode="auto">
          <a:xfrm>
            <a:off x="4068763" y="3338513"/>
            <a:ext cx="410210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pt-BR" sz="2000">
                <a:solidFill>
                  <a:srgbClr val="003366"/>
                </a:solidFill>
                <a:latin typeface="Arial" charset="0"/>
              </a:rPr>
              <a:t>Funções de entrada e saída</a:t>
            </a:r>
          </a:p>
        </p:txBody>
      </p:sp>
      <p:sp>
        <p:nvSpPr>
          <p:cNvPr id="17420" name="Rectangle 14"/>
          <p:cNvSpPr>
            <a:spLocks noChangeArrowheads="1"/>
          </p:cNvSpPr>
          <p:nvPr/>
        </p:nvSpPr>
        <p:spPr bwMode="auto">
          <a:xfrm>
            <a:off x="973138" y="3338513"/>
            <a:ext cx="3095625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pt-BR" sz="2000" dirty="0">
                <a:solidFill>
                  <a:srgbClr val="003366"/>
                </a:solidFill>
                <a:latin typeface="Courier New" pitchFamily="49" charset="0"/>
              </a:rPr>
              <a:t>#include &lt;</a:t>
            </a:r>
            <a:r>
              <a:rPr lang="pt-BR" sz="2000" dirty="0" err="1">
                <a:solidFill>
                  <a:srgbClr val="003366"/>
                </a:solidFill>
                <a:latin typeface="Courier New" pitchFamily="49" charset="0"/>
              </a:rPr>
              <a:t>stdio.h</a:t>
            </a:r>
            <a:r>
              <a:rPr lang="pt-BR" sz="2000" dirty="0">
                <a:solidFill>
                  <a:srgbClr val="003366"/>
                </a:solidFill>
                <a:latin typeface="Courier New" pitchFamily="49" charset="0"/>
              </a:rPr>
              <a:t>&gt;</a:t>
            </a:r>
            <a:endParaRPr lang="pt-BR" sz="2400" dirty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17421" name="Line 15"/>
          <p:cNvSpPr>
            <a:spLocks noChangeShapeType="1"/>
          </p:cNvSpPr>
          <p:nvPr/>
        </p:nvSpPr>
        <p:spPr bwMode="auto">
          <a:xfrm>
            <a:off x="973138" y="3212976"/>
            <a:ext cx="71977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422" name="Line 16"/>
          <p:cNvSpPr>
            <a:spLocks noChangeShapeType="1"/>
          </p:cNvSpPr>
          <p:nvPr/>
        </p:nvSpPr>
        <p:spPr bwMode="auto">
          <a:xfrm>
            <a:off x="973138" y="3844925"/>
            <a:ext cx="7197725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423" name="Line 17"/>
          <p:cNvSpPr>
            <a:spLocks noChangeShapeType="1"/>
          </p:cNvSpPr>
          <p:nvPr/>
        </p:nvSpPr>
        <p:spPr bwMode="auto">
          <a:xfrm>
            <a:off x="973138" y="4351338"/>
            <a:ext cx="7197725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17424" name="Group 24"/>
          <p:cNvGrpSpPr>
            <a:grpSpLocks/>
          </p:cNvGrpSpPr>
          <p:nvPr/>
        </p:nvGrpSpPr>
        <p:grpSpPr bwMode="auto">
          <a:xfrm>
            <a:off x="973138" y="3338513"/>
            <a:ext cx="7197725" cy="2035175"/>
            <a:chOff x="613" y="2103"/>
            <a:chExt cx="4534" cy="1596"/>
          </a:xfrm>
        </p:grpSpPr>
        <p:sp>
          <p:nvSpPr>
            <p:cNvPr id="17427" name="Line 19"/>
            <p:cNvSpPr>
              <a:spLocks noChangeShapeType="1"/>
            </p:cNvSpPr>
            <p:nvPr/>
          </p:nvSpPr>
          <p:spPr bwMode="auto">
            <a:xfrm>
              <a:off x="613" y="2103"/>
              <a:ext cx="0" cy="159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2563" y="2103"/>
              <a:ext cx="0" cy="15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29" name="Line 21"/>
            <p:cNvSpPr>
              <a:spLocks noChangeShapeType="1"/>
            </p:cNvSpPr>
            <p:nvPr/>
          </p:nvSpPr>
          <p:spPr bwMode="auto">
            <a:xfrm>
              <a:off x="5147" y="2103"/>
              <a:ext cx="0" cy="159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7425" name="Line 22"/>
          <p:cNvSpPr>
            <a:spLocks noChangeShapeType="1"/>
          </p:cNvSpPr>
          <p:nvPr/>
        </p:nvSpPr>
        <p:spPr bwMode="auto">
          <a:xfrm>
            <a:off x="973138" y="4857750"/>
            <a:ext cx="7197725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426" name="Line 23"/>
          <p:cNvSpPr>
            <a:spLocks noChangeShapeType="1"/>
          </p:cNvSpPr>
          <p:nvPr/>
        </p:nvSpPr>
        <p:spPr bwMode="auto">
          <a:xfrm>
            <a:off x="973138" y="5365750"/>
            <a:ext cx="7197725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772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Ambiente de desenvolvimento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 err="1" smtClean="0"/>
              <a:t>Code</a:t>
            </a:r>
            <a:r>
              <a:rPr lang="pt-BR" b="1" dirty="0" smtClean="0"/>
              <a:t> </a:t>
            </a:r>
            <a:r>
              <a:rPr lang="pt-BR" b="1" dirty="0" err="1" smtClean="0"/>
              <a:t>Blocks</a:t>
            </a:r>
            <a:r>
              <a:rPr lang="pt-BR" b="1" dirty="0" smtClean="0"/>
              <a:t> </a:t>
            </a:r>
            <a:r>
              <a:rPr lang="pt-BR" b="1" dirty="0" smtClean="0">
                <a:sym typeface="Wingdings" pitchFamily="2" charset="2"/>
              </a:rPr>
              <a:t> </a:t>
            </a:r>
            <a:r>
              <a:rPr lang="pt-BR" dirty="0"/>
              <a:t>é um ambiente de desenvolvimento de programas em C e C++ (editor, compilador, bibliotecas...)</a:t>
            </a:r>
          </a:p>
          <a:p>
            <a:pPr marL="0" indent="0">
              <a:buNone/>
            </a:pPr>
            <a:endParaRPr lang="pt-BR" b="1" dirty="0" smtClean="0"/>
          </a:p>
          <a:p>
            <a:endParaRPr lang="pt-BR" dirty="0"/>
          </a:p>
          <a:p>
            <a:r>
              <a:rPr lang="pt-BR" dirty="0" smtClean="0"/>
              <a:t>Tutorial para download e instalação </a:t>
            </a:r>
            <a:r>
              <a:rPr lang="pt-BR" dirty="0">
                <a:sym typeface="Wingdings" pitchFamily="2" charset="2"/>
              </a:rPr>
              <a:t> </a:t>
            </a:r>
            <a:r>
              <a:rPr lang="pt-BR" dirty="0">
                <a:sym typeface="Wingdings" pitchFamily="2" charset="2"/>
                <a:hlinkClick r:id="rId2"/>
              </a:rPr>
              <a:t>http://aulasdec.wordpress.com/configurando-o-codeblocks-no-windows/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60325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9EE924-86CE-4BA9-9C48-417D544D82B0}" type="slidenum">
              <a:rPr lang="pt-BR"/>
              <a:pPr>
                <a:defRPr/>
              </a:pPr>
              <a:t>7</a:t>
            </a:fld>
            <a:endParaRPr lang="pt-BR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260648"/>
            <a:ext cx="9144000" cy="533400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Usando o </a:t>
            </a:r>
            <a:r>
              <a:rPr lang="pt-BR" dirty="0" err="1" smtClean="0">
                <a:solidFill>
                  <a:schemeClr val="bg1"/>
                </a:solidFill>
              </a:rPr>
              <a:t>code</a:t>
            </a:r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pt-BR" dirty="0" err="1" smtClean="0">
                <a:solidFill>
                  <a:schemeClr val="bg1"/>
                </a:solidFill>
              </a:rPr>
              <a:t>blocks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89174"/>
            <a:ext cx="8305800" cy="25479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800" dirty="0" smtClean="0"/>
              <a:t>Inicie o </a:t>
            </a:r>
            <a:r>
              <a:rPr lang="pt-BR" sz="2800" dirty="0" err="1" smtClean="0"/>
              <a:t>code</a:t>
            </a:r>
            <a:r>
              <a:rPr lang="pt-BR" sz="2800" dirty="0" smtClean="0"/>
              <a:t> </a:t>
            </a:r>
            <a:r>
              <a:rPr lang="pt-BR" sz="2800" dirty="0" err="1" smtClean="0"/>
              <a:t>blocks</a:t>
            </a:r>
            <a:r>
              <a:rPr lang="pt-BR" sz="2800" dirty="0" smtClean="0"/>
              <a:t> pelo ícone ou pelo menu</a:t>
            </a:r>
          </a:p>
          <a:p>
            <a:pPr marL="0" indent="0">
              <a:lnSpc>
                <a:spcPct val="90000"/>
              </a:lnSpc>
              <a:buNone/>
            </a:pPr>
            <a:endParaRPr lang="pt-BR" sz="2800" dirty="0" smtClean="0"/>
          </a:p>
          <a:p>
            <a:pPr>
              <a:lnSpc>
                <a:spcPct val="90000"/>
              </a:lnSpc>
            </a:pPr>
            <a:r>
              <a:rPr lang="pt-BR" sz="2800" dirty="0" smtClean="0"/>
              <a:t>Crie um novo arquivo (branco), com o comando</a:t>
            </a:r>
            <a:r>
              <a:rPr lang="pt-BR" sz="2800" i="1" dirty="0" smtClean="0"/>
              <a:t> file, new, </a:t>
            </a:r>
            <a:r>
              <a:rPr lang="pt-BR" sz="2800" i="1" dirty="0" err="1" smtClean="0"/>
              <a:t>empty</a:t>
            </a:r>
            <a:r>
              <a:rPr lang="pt-BR" sz="2800" i="1" dirty="0" smtClean="0"/>
              <a:t> file</a:t>
            </a:r>
          </a:p>
          <a:p>
            <a:pPr>
              <a:lnSpc>
                <a:spcPct val="90000"/>
              </a:lnSpc>
            </a:pPr>
            <a:endParaRPr lang="pt-BR" sz="2800" i="1" dirty="0" smtClean="0"/>
          </a:p>
          <a:p>
            <a:pPr>
              <a:lnSpc>
                <a:spcPct val="90000"/>
              </a:lnSpc>
            </a:pP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311769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601D2B-652A-48D3-8559-F35922C3378D}" type="slidenum">
              <a:rPr lang="pt-BR"/>
              <a:pPr>
                <a:defRPr/>
              </a:pPr>
              <a:t>8</a:t>
            </a:fld>
            <a:endParaRPr lang="pt-BR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Usando o </a:t>
            </a:r>
            <a:r>
              <a:rPr lang="pt-BR" dirty="0" err="1"/>
              <a:t>code</a:t>
            </a:r>
            <a:r>
              <a:rPr lang="pt-BR" dirty="0"/>
              <a:t> </a:t>
            </a:r>
            <a:r>
              <a:rPr lang="pt-BR" dirty="0" err="1" smtClean="0"/>
              <a:t>blocks</a:t>
            </a:r>
            <a:r>
              <a:rPr lang="pt-BR" dirty="0" smtClean="0"/>
              <a:t> (2)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lvl="3">
              <a:lnSpc>
                <a:spcPct val="90000"/>
              </a:lnSpc>
              <a:buFontTx/>
              <a:buNone/>
            </a:pPr>
            <a:endParaRPr lang="pt-BR" sz="1800" dirty="0" smtClean="0">
              <a:latin typeface="Courier New" pitchFamily="49" charset="0"/>
            </a:endParaRPr>
          </a:p>
          <a:p>
            <a:pPr lvl="3">
              <a:lnSpc>
                <a:spcPct val="90000"/>
              </a:lnSpc>
              <a:buFontTx/>
              <a:buNone/>
            </a:pPr>
            <a:r>
              <a:rPr lang="pt-BR" sz="1800" dirty="0" smtClean="0">
                <a:latin typeface="Courier New" pitchFamily="49" charset="0"/>
              </a:rPr>
              <a:t>Digite o código abaixo</a:t>
            </a:r>
          </a:p>
          <a:p>
            <a:pPr lvl="3">
              <a:lnSpc>
                <a:spcPct val="90000"/>
              </a:lnSpc>
              <a:buFontTx/>
              <a:buNone/>
            </a:pPr>
            <a:endParaRPr lang="pt-BR" sz="1800" dirty="0">
              <a:latin typeface="Courier New" pitchFamily="49" charset="0"/>
            </a:endParaRPr>
          </a:p>
          <a:p>
            <a:pPr lvl="3">
              <a:lnSpc>
                <a:spcPct val="90000"/>
              </a:lnSpc>
              <a:buFontTx/>
              <a:buNone/>
            </a:pPr>
            <a:endParaRPr lang="pt-BR" sz="1800" b="1" dirty="0" smtClean="0">
              <a:latin typeface="Courier New" pitchFamily="49" charset="0"/>
            </a:endParaRPr>
          </a:p>
          <a:p>
            <a:pPr lvl="3">
              <a:lnSpc>
                <a:spcPct val="90000"/>
              </a:lnSpc>
              <a:buFontTx/>
              <a:buNone/>
            </a:pPr>
            <a:r>
              <a:rPr lang="pt-BR" sz="1800" b="1" dirty="0" smtClean="0">
                <a:latin typeface="Courier New" pitchFamily="49" charset="0"/>
              </a:rPr>
              <a:t>#include &lt;</a:t>
            </a:r>
            <a:r>
              <a:rPr lang="pt-BR" sz="1800" b="1" dirty="0" err="1" smtClean="0">
                <a:latin typeface="Courier New" pitchFamily="49" charset="0"/>
              </a:rPr>
              <a:t>stdio.h</a:t>
            </a:r>
            <a:r>
              <a:rPr lang="pt-BR" sz="1800" b="1" dirty="0" smtClean="0">
                <a:latin typeface="Courier New" pitchFamily="49" charset="0"/>
              </a:rPr>
              <a:t>&gt;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pt-BR" sz="1800" b="1" dirty="0" smtClean="0">
                <a:latin typeface="Courier New" pitchFamily="49" charset="0"/>
              </a:rPr>
              <a:t>#include &lt;</a:t>
            </a:r>
            <a:r>
              <a:rPr lang="pt-BR" sz="1800" b="1" dirty="0" err="1" smtClean="0">
                <a:latin typeface="Courier New" pitchFamily="49" charset="0"/>
              </a:rPr>
              <a:t>stdlib.h</a:t>
            </a:r>
            <a:r>
              <a:rPr lang="pt-BR" sz="1800" b="1" dirty="0" smtClean="0">
                <a:latin typeface="Courier New" pitchFamily="49" charset="0"/>
              </a:rPr>
              <a:t>&gt;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pt-BR" sz="1800" b="1" dirty="0" err="1">
                <a:latin typeface="Courier New" pitchFamily="49" charset="0"/>
              </a:rPr>
              <a:t>i</a:t>
            </a:r>
            <a:r>
              <a:rPr lang="pt-BR" sz="1800" b="1" dirty="0" err="1" smtClean="0">
                <a:latin typeface="Courier New" pitchFamily="49" charset="0"/>
              </a:rPr>
              <a:t>nt</a:t>
            </a:r>
            <a:r>
              <a:rPr lang="pt-BR" sz="1800" b="1" dirty="0" smtClean="0">
                <a:latin typeface="Courier New" pitchFamily="49" charset="0"/>
              </a:rPr>
              <a:t> </a:t>
            </a:r>
            <a:r>
              <a:rPr lang="pt-BR" sz="1800" b="1" dirty="0" err="1" smtClean="0">
                <a:latin typeface="Courier New" pitchFamily="49" charset="0"/>
              </a:rPr>
              <a:t>main</a:t>
            </a:r>
            <a:r>
              <a:rPr lang="pt-BR" sz="1800" b="1" dirty="0" smtClean="0">
                <a:latin typeface="Courier New" pitchFamily="49" charset="0"/>
              </a:rPr>
              <a:t>()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pt-BR" sz="1800" b="1" dirty="0" smtClean="0">
                <a:latin typeface="Courier New" pitchFamily="49" charset="0"/>
              </a:rPr>
              <a:t>{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pt-BR" sz="1800" b="1" dirty="0" smtClean="0">
                <a:latin typeface="Courier New" pitchFamily="49" charset="0"/>
              </a:rPr>
              <a:t>  </a:t>
            </a:r>
            <a:r>
              <a:rPr lang="pt-BR" sz="1800" b="1" dirty="0" err="1" smtClean="0">
                <a:latin typeface="Courier New" pitchFamily="49" charset="0"/>
              </a:rPr>
              <a:t>printf</a:t>
            </a:r>
            <a:r>
              <a:rPr lang="pt-BR" sz="1800" b="1" dirty="0" smtClean="0">
                <a:latin typeface="Courier New" pitchFamily="49" charset="0"/>
              </a:rPr>
              <a:t> (“Meu primeiro programa em C!");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pt-BR" sz="1800" b="1" dirty="0" smtClean="0">
                <a:latin typeface="Courier New" pitchFamily="49" charset="0"/>
              </a:rPr>
              <a:t>  system("PAUSE");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pt-BR" sz="1800" b="1" dirty="0" smtClean="0">
                <a:latin typeface="Courier New" pitchFamily="49" charset="0"/>
              </a:rPr>
              <a:t>  </a:t>
            </a:r>
            <a:r>
              <a:rPr lang="pt-BR" sz="1800" b="1" dirty="0" err="1" smtClean="0">
                <a:latin typeface="Courier New" pitchFamily="49" charset="0"/>
              </a:rPr>
              <a:t>return</a:t>
            </a:r>
            <a:r>
              <a:rPr lang="pt-BR" sz="1800" b="1" dirty="0" smtClean="0">
                <a:latin typeface="Courier New" pitchFamily="49" charset="0"/>
              </a:rPr>
              <a:t> 0;	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pt-BR" sz="1800" b="1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2274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C3FAD7E-5A7C-4A0C-8337-F791A5C1BB5E}" type="slidenum">
              <a:rPr lang="pt-BR"/>
              <a:pPr>
                <a:defRPr/>
              </a:pPr>
              <a:t>9</a:t>
            </a:fld>
            <a:endParaRPr lang="pt-BR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Usando o </a:t>
            </a:r>
            <a:r>
              <a:rPr lang="pt-BR" dirty="0" err="1"/>
              <a:t>code</a:t>
            </a:r>
            <a:r>
              <a:rPr lang="pt-BR" dirty="0"/>
              <a:t> </a:t>
            </a:r>
            <a:r>
              <a:rPr lang="pt-BR" dirty="0" err="1" smtClean="0"/>
              <a:t>blocks</a:t>
            </a:r>
            <a:r>
              <a:rPr lang="pt-BR" dirty="0" smtClean="0"/>
              <a:t> (3)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pt-BR" sz="2800" dirty="0" smtClean="0"/>
              <a:t>Salve o programa com o nome </a:t>
            </a:r>
            <a:r>
              <a:rPr lang="pt-BR" sz="2800" b="1" dirty="0" err="1" smtClean="0"/>
              <a:t>exemplo.c</a:t>
            </a:r>
            <a:r>
              <a:rPr lang="pt-BR" sz="2800" b="1" dirty="0" smtClean="0"/>
              <a:t> </a:t>
            </a:r>
            <a:r>
              <a:rPr lang="pt-BR" sz="2800" dirty="0" smtClean="0"/>
              <a:t>em um diretório com o seu nome</a:t>
            </a:r>
            <a:r>
              <a:rPr lang="pt-BR" sz="2800" b="1" dirty="0" smtClean="0"/>
              <a:t> </a:t>
            </a:r>
            <a:endParaRPr lang="pt-BR" sz="2800" dirty="0" smtClean="0"/>
          </a:p>
          <a:p>
            <a:pPr algn="just"/>
            <a:r>
              <a:rPr lang="pt-BR" sz="2800" dirty="0" smtClean="0"/>
              <a:t>Compile e execute o programa pressionando a tecla </a:t>
            </a:r>
            <a:r>
              <a:rPr lang="pt-BR" sz="2800" b="1" dirty="0" smtClean="0"/>
              <a:t>F9</a:t>
            </a:r>
          </a:p>
          <a:p>
            <a:pPr algn="just"/>
            <a:r>
              <a:rPr lang="pt-BR" sz="2800" dirty="0" smtClean="0"/>
              <a:t>Se houver algum erro de sintaxe, aparece uma ou mais mensagens no rodapé da janela. Neste caso, corrija o programa e repita.</a:t>
            </a:r>
          </a:p>
        </p:txBody>
      </p:sp>
    </p:spTree>
    <p:extLst>
      <p:ext uri="{BB962C8B-B14F-4D97-AF65-F5344CB8AC3E}">
        <p14:creationId xmlns:p14="http://schemas.microsoft.com/office/powerpoint/2010/main" val="358939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7900</TotalTime>
  <Words>1779</Words>
  <Application>Microsoft Office PowerPoint</Application>
  <PresentationFormat>Apresentação na tela (4:3)</PresentationFormat>
  <Paragraphs>469</Paragraphs>
  <Slides>32</Slides>
  <Notes>26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3" baseType="lpstr">
      <vt:lpstr>Office Theme</vt:lpstr>
      <vt:lpstr> Introdução a Linguagem C</vt:lpstr>
      <vt:lpstr>Agenda</vt:lpstr>
      <vt:lpstr>Histórico da Linguagem C</vt:lpstr>
      <vt:lpstr>Estrutura básica de um programa C</vt:lpstr>
      <vt:lpstr>Diretivas para o processador - Bibliotecas </vt:lpstr>
      <vt:lpstr>Ambiente de desenvolvimento</vt:lpstr>
      <vt:lpstr>Usando o code blocks</vt:lpstr>
      <vt:lpstr>Usando o code blocks (2)</vt:lpstr>
      <vt:lpstr>Usando o code blocks (3)</vt:lpstr>
      <vt:lpstr>Usando o code blocks (4)</vt:lpstr>
      <vt:lpstr>Processo de compilação</vt:lpstr>
      <vt:lpstr>Recomendações</vt:lpstr>
      <vt:lpstr>Exemplo 1</vt:lpstr>
      <vt:lpstr>Declarações</vt:lpstr>
      <vt:lpstr>Apresentação do PowerPoint</vt:lpstr>
      <vt:lpstr>Comando de atribuição</vt:lpstr>
      <vt:lpstr>Entrada e Saída de Dados</vt:lpstr>
      <vt:lpstr>Entrada de Dados</vt:lpstr>
      <vt:lpstr>Entrada de Dados (Exemplo 2)</vt:lpstr>
      <vt:lpstr>Operadores Matemáticos</vt:lpstr>
      <vt:lpstr>Importante</vt:lpstr>
      <vt:lpstr>Entrada de Dados (exemplo 3)</vt:lpstr>
      <vt:lpstr>Saída de Dados</vt:lpstr>
      <vt:lpstr>Saída de Dados (Exemplo 4)</vt:lpstr>
      <vt:lpstr>Saída de Dados (Exemplo 5)</vt:lpstr>
      <vt:lpstr>Saída de Dados (Exemplo 6)</vt:lpstr>
      <vt:lpstr>Entrada e Saída</vt:lpstr>
      <vt:lpstr>Operadores de Atribuição</vt:lpstr>
      <vt:lpstr>Funções Matemáticas</vt:lpstr>
      <vt:lpstr>Exercícios</vt:lpstr>
      <vt:lpstr>Exercícios</vt:lpstr>
      <vt:lpstr>Exercícios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VilsonJunior</dc:creator>
  <cp:lastModifiedBy>Juliano Lucas Gonçalves</cp:lastModifiedBy>
  <cp:revision>677</cp:revision>
  <dcterms:created xsi:type="dcterms:W3CDTF">2011-03-10T23:04:22Z</dcterms:created>
  <dcterms:modified xsi:type="dcterms:W3CDTF">2014-03-20T00:13:50Z</dcterms:modified>
</cp:coreProperties>
</file>