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38"/>
  </p:notesMasterIdLst>
  <p:sldIdLst>
    <p:sldId id="361" r:id="rId2"/>
    <p:sldId id="425" r:id="rId3"/>
    <p:sldId id="426" r:id="rId4"/>
    <p:sldId id="427" r:id="rId5"/>
    <p:sldId id="428" r:id="rId6"/>
    <p:sldId id="429" r:id="rId7"/>
    <p:sldId id="430" r:id="rId8"/>
    <p:sldId id="431" r:id="rId9"/>
    <p:sldId id="432" r:id="rId10"/>
    <p:sldId id="433" r:id="rId11"/>
    <p:sldId id="434" r:id="rId12"/>
    <p:sldId id="435" r:id="rId13"/>
    <p:sldId id="436" r:id="rId14"/>
    <p:sldId id="437" r:id="rId15"/>
    <p:sldId id="438" r:id="rId16"/>
    <p:sldId id="439" r:id="rId17"/>
    <p:sldId id="440" r:id="rId18"/>
    <p:sldId id="441" r:id="rId19"/>
    <p:sldId id="442" r:id="rId20"/>
    <p:sldId id="443" r:id="rId21"/>
    <p:sldId id="444" r:id="rId22"/>
    <p:sldId id="445" r:id="rId23"/>
    <p:sldId id="446" r:id="rId24"/>
    <p:sldId id="447" r:id="rId25"/>
    <p:sldId id="448" r:id="rId26"/>
    <p:sldId id="449" r:id="rId27"/>
    <p:sldId id="452" r:id="rId28"/>
    <p:sldId id="453" r:id="rId29"/>
    <p:sldId id="454" r:id="rId30"/>
    <p:sldId id="450" r:id="rId31"/>
    <p:sldId id="455" r:id="rId32"/>
    <p:sldId id="456" r:id="rId33"/>
    <p:sldId id="457" r:id="rId34"/>
    <p:sldId id="458" r:id="rId35"/>
    <p:sldId id="459" r:id="rId36"/>
    <p:sldId id="460" r:id="rId3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CC9900"/>
    <a:srgbClr val="3333CC"/>
    <a:srgbClr val="3399FF"/>
    <a:srgbClr val="99CC00"/>
    <a:srgbClr val="006600"/>
    <a:srgbClr val="CC33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740" y="-252"/>
      </p:cViewPr>
      <p:guideLst>
        <p:guide orient="horz" pos="2958"/>
        <p:guide pos="2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2A25A-61E7-4FE2-AA48-BF10D54A4F21}" type="datetimeFigureOut">
              <a:rPr lang="pt-BR" smtClean="0"/>
              <a:pPr/>
              <a:t>16/09/2013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18B16E-E021-4B98-B281-80AA3A41EAB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Técnica de supressão </a:t>
            </a:r>
            <a:r>
              <a:rPr lang="pt-BR" dirty="0" err="1" smtClean="0"/>
              <a:t>patentiada</a:t>
            </a:r>
            <a:r>
              <a:rPr lang="pt-BR" dirty="0" smtClean="0"/>
              <a:t> por uma empresa, por isso houve um grande estímulo aos</a:t>
            </a:r>
            <a:r>
              <a:rPr lang="pt-BR" baseline="0" dirty="0" smtClean="0"/>
              <a:t> concorrentes para eliminar a coluna supressora e desenvolver sistemas alternativos para a cromatografia de íons.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18B16E-E021-4B98-B281-80AA3A41EAB2}" type="slidenum">
              <a:rPr lang="pt-BR" smtClean="0"/>
              <a:pPr/>
              <a:t>31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Técnica de supressão </a:t>
            </a:r>
            <a:r>
              <a:rPr lang="pt-BR" dirty="0" err="1" smtClean="0"/>
              <a:t>patentiada</a:t>
            </a:r>
            <a:r>
              <a:rPr lang="pt-BR" dirty="0" smtClean="0"/>
              <a:t> por uma empresa, por isso houve um grande estímulo aos</a:t>
            </a:r>
            <a:r>
              <a:rPr lang="pt-BR" baseline="0" dirty="0" smtClean="0"/>
              <a:t> concorrentes para eliminar a coluna supressora e desenvolver sistemas alternativos para </a:t>
            </a:r>
            <a:r>
              <a:rPr lang="pt-BR" baseline="0" smtClean="0"/>
              <a:t>a cromatografia de íons.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18B16E-E021-4B98-B281-80AA3A41EAB2}" type="slidenum">
              <a:rPr lang="pt-BR" smtClean="0"/>
              <a:pPr/>
              <a:t>32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Técnica de supressão </a:t>
            </a:r>
            <a:r>
              <a:rPr lang="pt-BR" dirty="0" err="1" smtClean="0"/>
              <a:t>patentiada</a:t>
            </a:r>
            <a:r>
              <a:rPr lang="pt-BR" dirty="0" smtClean="0"/>
              <a:t> por uma empresa, por isso houve um grande estímulo aos</a:t>
            </a:r>
            <a:r>
              <a:rPr lang="pt-BR" baseline="0" dirty="0" smtClean="0"/>
              <a:t> concorrentes para eliminar a coluna supressora e desenvolver sistemas alternativos para </a:t>
            </a:r>
            <a:r>
              <a:rPr lang="pt-BR" baseline="0" smtClean="0"/>
              <a:t>a cromatografia de íons.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18B16E-E021-4B98-B281-80AA3A41EAB2}" type="slidenum">
              <a:rPr lang="pt-BR" smtClean="0"/>
              <a:pPr/>
              <a:t>33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18B16E-E021-4B98-B281-80AA3A41EAB2}" type="slidenum">
              <a:rPr lang="pt-BR" smtClean="0"/>
              <a:pPr/>
              <a:t>34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18B16E-E021-4B98-B281-80AA3A41EAB2}" type="slidenum">
              <a:rPr lang="pt-BR" smtClean="0"/>
              <a:pPr/>
              <a:t>35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18B16E-E021-4B98-B281-80AA3A41EAB2}" type="slidenum">
              <a:rPr lang="pt-BR" smtClean="0"/>
              <a:pPr/>
              <a:t>36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D0425-F77F-44AF-AB5B-424740A62B5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7DAE1-7CF1-4B51-A20A-80D555DFFA5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E30A-6EB0-4BE0-9AD1-F33C4D887B2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C3D85-1C09-44FA-90EB-52C63F16DCF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2336-32FA-4952-9F17-48EEF37B141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0E452-9D0F-4E3B-9A67-79CE450A060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C27-382D-459D-AA36-52C72AC4D71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EA0A8-2A30-4790-B3A1-11CF92EBC48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AF3F-6DA6-4F69-BFCF-F9C2BFD0B27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BE35A-AB42-4952-B7C4-56FBE48142D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A8CD-3F9F-4120-B3D5-A6363C4879A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rgbClr val="E6E6E6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E9640-6783-4238-9C1D-1717AF4A094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Relationship Id="rId4" Type="http://schemas.openxmlformats.org/officeDocument/2006/relationships/slide" Target="slide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73075"/>
            <a:ext cx="3606800" cy="787400"/>
          </a:xfrm>
        </p:spPr>
        <p:txBody>
          <a:bodyPr>
            <a:normAutofit fontScale="90000"/>
          </a:bodyPr>
          <a:lstStyle/>
          <a:p>
            <a:pPr algn="l"/>
            <a:r>
              <a:rPr lang="pt-BR" sz="2000" b="1" dirty="0">
                <a:solidFill>
                  <a:srgbClr val="C00000"/>
                </a:solidFill>
                <a:latin typeface="Comic Sans MS" pitchFamily="66" charset="0"/>
              </a:rPr>
              <a:t>ESCOPO DA CROMATOGRAFIA A LÍQUIDO</a:t>
            </a:r>
            <a:endParaRPr lang="en-US" sz="2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2883" name="Text Box 3"/>
          <p:cNvSpPr txBox="1">
            <a:spLocks noChangeArrowheads="1"/>
          </p:cNvSpPr>
          <p:nvPr/>
        </p:nvSpPr>
        <p:spPr bwMode="auto">
          <a:xfrm>
            <a:off x="901700" y="6583363"/>
            <a:ext cx="2984500" cy="2746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pt-BR" sz="1200">
                <a:latin typeface="Comic Sans MS" pitchFamily="66" charset="0"/>
              </a:rPr>
              <a:t>Figura 28-1 Skoog p642 vp</a:t>
            </a:r>
            <a:endParaRPr lang="en-US" sz="1200">
              <a:latin typeface="Comic Sans MS" pitchFamily="66" charset="0"/>
            </a:endParaRPr>
          </a:p>
        </p:txBody>
      </p:sp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0" y="1689100"/>
            <a:ext cx="3619500" cy="451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>
                <a:latin typeface="Comic Sans MS" pitchFamily="66" charset="0"/>
              </a:rPr>
              <a:t>espécies MM&gt;10</a:t>
            </a:r>
            <a:r>
              <a:rPr lang="pt-BR" sz="2000" baseline="30000">
                <a:latin typeface="Comic Sans MS" pitchFamily="66" charset="0"/>
              </a:rPr>
              <a:t>4</a:t>
            </a:r>
            <a:r>
              <a:rPr lang="pt-BR" sz="2000">
                <a:latin typeface="Comic Sans MS" pitchFamily="66" charset="0"/>
              </a:rPr>
              <a:t>: cromatografia por exclusão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>
                <a:latin typeface="Comic Sans MS" pitchFamily="66" charset="0"/>
              </a:rPr>
              <a:t>espécies iônicas de baixa MM: cromatografia por troca iônica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>
                <a:latin typeface="Comic Sans MS" pitchFamily="66" charset="0"/>
              </a:rPr>
              <a:t>espécies pequenas e polares, mas não-iônicas: métodos de partição     (série homóloga)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>
                <a:latin typeface="Comic Sans MS" pitchFamily="66" charset="0"/>
              </a:rPr>
              <a:t>espécies não-polares: cromatografia por adsorção (isômeros estruturais, hidrocarbonetos alifáticos)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122887" name="Oval 7"/>
          <p:cNvSpPr>
            <a:spLocks noChangeArrowheads="1"/>
          </p:cNvSpPr>
          <p:nvPr/>
        </p:nvSpPr>
        <p:spPr bwMode="auto">
          <a:xfrm>
            <a:off x="5549900" y="2222500"/>
            <a:ext cx="2070100" cy="2070100"/>
          </a:xfrm>
          <a:prstGeom prst="ellipse">
            <a:avLst/>
          </a:prstGeom>
          <a:solidFill>
            <a:srgbClr val="FF6600"/>
          </a:solidFill>
          <a:ln w="28575" cap="sq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2888" name="Oval 8"/>
          <p:cNvSpPr>
            <a:spLocks noChangeArrowheads="1"/>
          </p:cNvSpPr>
          <p:nvPr/>
        </p:nvSpPr>
        <p:spPr bwMode="auto">
          <a:xfrm>
            <a:off x="6565900" y="2232025"/>
            <a:ext cx="2070100" cy="2070100"/>
          </a:xfrm>
          <a:prstGeom prst="ellipse">
            <a:avLst/>
          </a:prstGeom>
          <a:solidFill>
            <a:srgbClr val="CC9900"/>
          </a:solidFill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2889" name="Oval 9"/>
          <p:cNvSpPr>
            <a:spLocks noChangeArrowheads="1"/>
          </p:cNvSpPr>
          <p:nvPr/>
        </p:nvSpPr>
        <p:spPr bwMode="auto">
          <a:xfrm>
            <a:off x="4495800" y="2235200"/>
            <a:ext cx="2070100" cy="2070100"/>
          </a:xfrm>
          <a:prstGeom prst="ellipse">
            <a:avLst/>
          </a:prstGeom>
          <a:solidFill>
            <a:srgbClr val="CC0000"/>
          </a:solidFill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2890" name="Oval 10"/>
          <p:cNvSpPr>
            <a:spLocks noChangeArrowheads="1"/>
          </p:cNvSpPr>
          <p:nvPr/>
        </p:nvSpPr>
        <p:spPr bwMode="auto">
          <a:xfrm>
            <a:off x="5549900" y="2222500"/>
            <a:ext cx="2070100" cy="2070100"/>
          </a:xfrm>
          <a:prstGeom prst="ellips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2891" name="Text Box 11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600950" y="2425700"/>
            <a:ext cx="1384300" cy="654050"/>
          </a:xfrm>
          <a:prstGeom prst="rect">
            <a:avLst/>
          </a:prstGeom>
          <a:solidFill>
            <a:srgbClr val="CC99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latin typeface="Comic Sans MS" pitchFamily="66" charset="0"/>
              </a:rPr>
              <a:t>TROCA IÔNICA</a:t>
            </a:r>
            <a:endParaRPr lang="en-US" sz="1800" b="1">
              <a:latin typeface="Comic Sans MS" pitchFamily="66" charset="0"/>
            </a:endParaRPr>
          </a:p>
        </p:txBody>
      </p:sp>
      <p:sp>
        <p:nvSpPr>
          <p:cNvPr id="122892" name="Text Box 1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797550" y="2425700"/>
            <a:ext cx="1562100" cy="379413"/>
          </a:xfrm>
          <a:prstGeom prst="rect">
            <a:avLst/>
          </a:prstGeom>
          <a:solidFill>
            <a:srgbClr val="FF66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latin typeface="Comic Sans MS" pitchFamily="66" charset="0"/>
              </a:rPr>
              <a:t>PARTIÇÃO</a:t>
            </a:r>
            <a:endParaRPr lang="en-US" sz="1800" b="1">
              <a:latin typeface="Comic Sans MS" pitchFamily="66" charset="0"/>
            </a:endParaRPr>
          </a:p>
        </p:txBody>
      </p:sp>
      <p:sp>
        <p:nvSpPr>
          <p:cNvPr id="122893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956050" y="2425700"/>
            <a:ext cx="1625600" cy="379413"/>
          </a:xfrm>
          <a:prstGeom prst="rect">
            <a:avLst/>
          </a:prstGeom>
          <a:solidFill>
            <a:srgbClr val="CC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latin typeface="Comic Sans MS" pitchFamily="66" charset="0"/>
              </a:rPr>
              <a:t>ADSORÇÃO</a:t>
            </a:r>
            <a:endParaRPr lang="en-US" sz="1800" b="1">
              <a:latin typeface="Comic Sans MS" pitchFamily="66" charset="0"/>
            </a:endParaRPr>
          </a:p>
        </p:txBody>
      </p:sp>
      <p:sp>
        <p:nvSpPr>
          <p:cNvPr id="122894" name="Text Box 14"/>
          <p:cNvSpPr txBox="1">
            <a:spLocks noChangeArrowheads="1"/>
          </p:cNvSpPr>
          <p:nvPr/>
        </p:nvSpPr>
        <p:spPr bwMode="auto">
          <a:xfrm>
            <a:off x="6400800" y="2984500"/>
            <a:ext cx="1409700" cy="5302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sz="1800">
                <a:latin typeface="Comic Sans MS" pitchFamily="66" charset="0"/>
              </a:rPr>
              <a:t>fase normal</a:t>
            </a:r>
            <a:endParaRPr lang="en-US" sz="1800">
              <a:latin typeface="Comic Sans MS" pitchFamily="66" charset="0"/>
            </a:endParaRPr>
          </a:p>
        </p:txBody>
      </p:sp>
      <p:sp>
        <p:nvSpPr>
          <p:cNvPr id="122895" name="Text Box 15"/>
          <p:cNvSpPr txBox="1">
            <a:spLocks noChangeArrowheads="1"/>
          </p:cNvSpPr>
          <p:nvPr/>
        </p:nvSpPr>
        <p:spPr bwMode="auto">
          <a:xfrm>
            <a:off x="5359400" y="2882900"/>
            <a:ext cx="1409700" cy="5302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sz="1800">
                <a:latin typeface="Comic Sans MS" pitchFamily="66" charset="0"/>
              </a:rPr>
              <a:t>fase reversa</a:t>
            </a:r>
            <a:endParaRPr lang="en-US" sz="1800">
              <a:latin typeface="Comic Sans MS" pitchFamily="66" charset="0"/>
            </a:endParaRPr>
          </a:p>
        </p:txBody>
      </p:sp>
      <p:sp>
        <p:nvSpPr>
          <p:cNvPr id="122896" name="Oval 16"/>
          <p:cNvSpPr>
            <a:spLocks noChangeArrowheads="1"/>
          </p:cNvSpPr>
          <p:nvPr/>
        </p:nvSpPr>
        <p:spPr bwMode="auto">
          <a:xfrm>
            <a:off x="4521200" y="3473450"/>
            <a:ext cx="2057400" cy="2987675"/>
          </a:xfrm>
          <a:prstGeom prst="ellipse">
            <a:avLst/>
          </a:prstGeom>
          <a:solidFill>
            <a:srgbClr val="99CC00"/>
          </a:solidFill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2897" name="Oval 17"/>
          <p:cNvSpPr>
            <a:spLocks noChangeArrowheads="1"/>
          </p:cNvSpPr>
          <p:nvPr/>
        </p:nvSpPr>
        <p:spPr bwMode="auto">
          <a:xfrm>
            <a:off x="6578600" y="3476625"/>
            <a:ext cx="2057400" cy="2987675"/>
          </a:xfrm>
          <a:prstGeom prst="ellipse">
            <a:avLst/>
          </a:prstGeom>
          <a:solidFill>
            <a:srgbClr val="006600"/>
          </a:solidFill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2898" name="Text Box 18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5822950" y="4889500"/>
            <a:ext cx="1498600" cy="379413"/>
          </a:xfrm>
          <a:prstGeom prst="rect">
            <a:avLst/>
          </a:prstGeom>
          <a:solidFill>
            <a:srgbClr val="6699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latin typeface="Comic Sans MS" pitchFamily="66" charset="0"/>
              </a:rPr>
              <a:t>EXCLUSÃO</a:t>
            </a:r>
            <a:endParaRPr lang="en-US" sz="1800" b="1">
              <a:latin typeface="Comic Sans MS" pitchFamily="66" charset="0"/>
            </a:endParaRPr>
          </a:p>
        </p:txBody>
      </p:sp>
      <p:sp>
        <p:nvSpPr>
          <p:cNvPr id="122899" name="Text Box 19"/>
          <p:cNvSpPr txBox="1">
            <a:spLocks noChangeArrowheads="1"/>
          </p:cNvSpPr>
          <p:nvPr/>
        </p:nvSpPr>
        <p:spPr bwMode="auto">
          <a:xfrm>
            <a:off x="6985000" y="5473700"/>
            <a:ext cx="1409700" cy="5302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sz="1800">
                <a:latin typeface="Comic Sans MS" pitchFamily="66" charset="0"/>
              </a:rPr>
              <a:t>filtração em gel</a:t>
            </a:r>
            <a:endParaRPr lang="en-US" sz="1800">
              <a:latin typeface="Comic Sans MS" pitchFamily="66" charset="0"/>
            </a:endParaRPr>
          </a:p>
        </p:txBody>
      </p:sp>
      <p:sp>
        <p:nvSpPr>
          <p:cNvPr id="122900" name="Text Box 20"/>
          <p:cNvSpPr txBox="1">
            <a:spLocks noChangeArrowheads="1"/>
          </p:cNvSpPr>
          <p:nvPr/>
        </p:nvSpPr>
        <p:spPr bwMode="auto">
          <a:xfrm>
            <a:off x="4787900" y="4264025"/>
            <a:ext cx="1409700" cy="5302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pt-BR" sz="1800">
                <a:latin typeface="Comic Sans MS" pitchFamily="66" charset="0"/>
              </a:rPr>
              <a:t>permeação em gel</a:t>
            </a:r>
            <a:endParaRPr lang="en-US" sz="1800">
              <a:latin typeface="Comic Sans MS" pitchFamily="66" charset="0"/>
            </a:endParaRPr>
          </a:p>
        </p:txBody>
      </p:sp>
      <p:grpSp>
        <p:nvGrpSpPr>
          <p:cNvPr id="122901" name="Group 21"/>
          <p:cNvGrpSpPr>
            <a:grpSpLocks/>
          </p:cNvGrpSpPr>
          <p:nvPr/>
        </p:nvGrpSpPr>
        <p:grpSpPr bwMode="auto">
          <a:xfrm>
            <a:off x="4505325" y="908050"/>
            <a:ext cx="4133850" cy="1250950"/>
            <a:chOff x="1582" y="460"/>
            <a:chExt cx="2604" cy="788"/>
          </a:xfrm>
        </p:grpSpPr>
        <p:grpSp>
          <p:nvGrpSpPr>
            <p:cNvPr id="122902" name="Group 22"/>
            <p:cNvGrpSpPr>
              <a:grpSpLocks/>
            </p:cNvGrpSpPr>
            <p:nvPr/>
          </p:nvGrpSpPr>
          <p:grpSpPr bwMode="auto">
            <a:xfrm>
              <a:off x="2308" y="1064"/>
              <a:ext cx="1156" cy="184"/>
              <a:chOff x="2308" y="1064"/>
              <a:chExt cx="1156" cy="184"/>
            </a:xfrm>
          </p:grpSpPr>
          <p:sp>
            <p:nvSpPr>
              <p:cNvPr id="122903" name="Line 23"/>
              <p:cNvSpPr>
                <a:spLocks noChangeShapeType="1"/>
              </p:cNvSpPr>
              <p:nvPr/>
            </p:nvSpPr>
            <p:spPr bwMode="auto">
              <a:xfrm flipV="1">
                <a:off x="2308" y="1158"/>
                <a:ext cx="1152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med"/>
                <a:tailEnd type="none" w="sm" len="med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2904" name="Line 24"/>
              <p:cNvSpPr>
                <a:spLocks noChangeShapeType="1"/>
              </p:cNvSpPr>
              <p:nvPr/>
            </p:nvSpPr>
            <p:spPr bwMode="auto">
              <a:xfrm>
                <a:off x="2308" y="1064"/>
                <a:ext cx="0" cy="18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2905" name="Line 25"/>
              <p:cNvSpPr>
                <a:spLocks noChangeShapeType="1"/>
              </p:cNvSpPr>
              <p:nvPr/>
            </p:nvSpPr>
            <p:spPr bwMode="auto">
              <a:xfrm>
                <a:off x="3464" y="1064"/>
                <a:ext cx="0" cy="18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122906" name="Group 26"/>
            <p:cNvGrpSpPr>
              <a:grpSpLocks/>
            </p:cNvGrpSpPr>
            <p:nvPr/>
          </p:nvGrpSpPr>
          <p:grpSpPr bwMode="auto">
            <a:xfrm>
              <a:off x="3172" y="836"/>
              <a:ext cx="1012" cy="184"/>
              <a:chOff x="2308" y="1064"/>
              <a:chExt cx="1156" cy="184"/>
            </a:xfrm>
          </p:grpSpPr>
          <p:sp>
            <p:nvSpPr>
              <p:cNvPr id="122907" name="Line 27"/>
              <p:cNvSpPr>
                <a:spLocks noChangeShapeType="1"/>
              </p:cNvSpPr>
              <p:nvPr/>
            </p:nvSpPr>
            <p:spPr bwMode="auto">
              <a:xfrm flipV="1">
                <a:off x="2308" y="1158"/>
                <a:ext cx="1152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med"/>
                <a:tailEnd type="none" w="sm" len="med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2908" name="Line 28"/>
              <p:cNvSpPr>
                <a:spLocks noChangeShapeType="1"/>
              </p:cNvSpPr>
              <p:nvPr/>
            </p:nvSpPr>
            <p:spPr bwMode="auto">
              <a:xfrm>
                <a:off x="2308" y="1064"/>
                <a:ext cx="0" cy="18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2909" name="Line 29"/>
              <p:cNvSpPr>
                <a:spLocks noChangeShapeType="1"/>
              </p:cNvSpPr>
              <p:nvPr/>
            </p:nvSpPr>
            <p:spPr bwMode="auto">
              <a:xfrm>
                <a:off x="3464" y="1064"/>
                <a:ext cx="0" cy="18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122910" name="Group 30"/>
            <p:cNvGrpSpPr>
              <a:grpSpLocks/>
            </p:cNvGrpSpPr>
            <p:nvPr/>
          </p:nvGrpSpPr>
          <p:grpSpPr bwMode="auto">
            <a:xfrm>
              <a:off x="1582" y="838"/>
              <a:ext cx="1012" cy="184"/>
              <a:chOff x="2308" y="1064"/>
              <a:chExt cx="1156" cy="184"/>
            </a:xfrm>
          </p:grpSpPr>
          <p:sp>
            <p:nvSpPr>
              <p:cNvPr id="122911" name="Line 31"/>
              <p:cNvSpPr>
                <a:spLocks noChangeShapeType="1"/>
              </p:cNvSpPr>
              <p:nvPr/>
            </p:nvSpPr>
            <p:spPr bwMode="auto">
              <a:xfrm flipV="1">
                <a:off x="2308" y="1158"/>
                <a:ext cx="1152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med"/>
                <a:tailEnd type="none" w="sm" len="med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2912" name="Line 32"/>
              <p:cNvSpPr>
                <a:spLocks noChangeShapeType="1"/>
              </p:cNvSpPr>
              <p:nvPr/>
            </p:nvSpPr>
            <p:spPr bwMode="auto">
              <a:xfrm>
                <a:off x="2308" y="1064"/>
                <a:ext cx="0" cy="18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2913" name="Line 33"/>
              <p:cNvSpPr>
                <a:spLocks noChangeShapeType="1"/>
              </p:cNvSpPr>
              <p:nvPr/>
            </p:nvSpPr>
            <p:spPr bwMode="auto">
              <a:xfrm>
                <a:off x="3464" y="1064"/>
                <a:ext cx="0" cy="18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122914" name="Group 34"/>
            <p:cNvGrpSpPr>
              <a:grpSpLocks/>
            </p:cNvGrpSpPr>
            <p:nvPr/>
          </p:nvGrpSpPr>
          <p:grpSpPr bwMode="auto">
            <a:xfrm>
              <a:off x="1582" y="548"/>
              <a:ext cx="2604" cy="184"/>
              <a:chOff x="2308" y="1064"/>
              <a:chExt cx="1156" cy="184"/>
            </a:xfrm>
          </p:grpSpPr>
          <p:sp>
            <p:nvSpPr>
              <p:cNvPr id="122915" name="Line 35"/>
              <p:cNvSpPr>
                <a:spLocks noChangeShapeType="1"/>
              </p:cNvSpPr>
              <p:nvPr/>
            </p:nvSpPr>
            <p:spPr bwMode="auto">
              <a:xfrm flipV="1">
                <a:off x="2308" y="1158"/>
                <a:ext cx="1152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med"/>
                <a:tailEnd type="none" w="sm" len="med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2916" name="Line 36"/>
              <p:cNvSpPr>
                <a:spLocks noChangeShapeType="1"/>
              </p:cNvSpPr>
              <p:nvPr/>
            </p:nvSpPr>
            <p:spPr bwMode="auto">
              <a:xfrm>
                <a:off x="2308" y="1064"/>
                <a:ext cx="0" cy="18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2917" name="Line 37"/>
              <p:cNvSpPr>
                <a:spLocks noChangeShapeType="1"/>
              </p:cNvSpPr>
              <p:nvPr/>
            </p:nvSpPr>
            <p:spPr bwMode="auto">
              <a:xfrm>
                <a:off x="3464" y="1064"/>
                <a:ext cx="0" cy="18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122918" name="Line 38"/>
            <p:cNvSpPr>
              <a:spLocks noChangeShapeType="1"/>
            </p:cNvSpPr>
            <p:nvPr/>
          </p:nvSpPr>
          <p:spPr bwMode="auto">
            <a:xfrm>
              <a:off x="2880" y="600"/>
              <a:ext cx="0" cy="9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22919" name="Text Box 39"/>
            <p:cNvSpPr txBox="1">
              <a:spLocks noChangeArrowheads="1"/>
            </p:cNvSpPr>
            <p:nvPr/>
          </p:nvSpPr>
          <p:spPr bwMode="auto">
            <a:xfrm>
              <a:off x="1606" y="460"/>
              <a:ext cx="2544" cy="19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  <a:spcBef>
                  <a:spcPct val="10000"/>
                </a:spcBef>
              </a:pPr>
              <a:r>
                <a:rPr lang="pt-BR" sz="1800" dirty="0">
                  <a:latin typeface="Comic Sans MS" pitchFamily="66" charset="0"/>
                </a:rPr>
                <a:t>insolúvel em água      solúvel em água</a:t>
              </a:r>
              <a:endParaRPr lang="en-US" sz="1800" dirty="0">
                <a:latin typeface="Comic Sans MS" pitchFamily="66" charset="0"/>
              </a:endParaRPr>
            </a:p>
          </p:txBody>
        </p:sp>
        <p:sp>
          <p:nvSpPr>
            <p:cNvPr id="122920" name="Text Box 40"/>
            <p:cNvSpPr txBox="1">
              <a:spLocks noChangeArrowheads="1"/>
            </p:cNvSpPr>
            <p:nvPr/>
          </p:nvSpPr>
          <p:spPr bwMode="auto">
            <a:xfrm>
              <a:off x="1588" y="752"/>
              <a:ext cx="2544" cy="19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  <a:spcBef>
                  <a:spcPct val="10000"/>
                </a:spcBef>
              </a:pPr>
              <a:r>
                <a:rPr lang="pt-BR" sz="1800">
                  <a:latin typeface="Comic Sans MS" pitchFamily="66" charset="0"/>
                </a:rPr>
                <a:t>não-polar                         iônico                         </a:t>
              </a:r>
              <a:endParaRPr lang="en-US" sz="1800">
                <a:latin typeface="Comic Sans MS" pitchFamily="66" charset="0"/>
              </a:endParaRPr>
            </a:p>
          </p:txBody>
        </p:sp>
        <p:sp>
          <p:nvSpPr>
            <p:cNvPr id="122921" name="Text Box 41"/>
            <p:cNvSpPr txBox="1">
              <a:spLocks noChangeArrowheads="1"/>
            </p:cNvSpPr>
            <p:nvPr/>
          </p:nvSpPr>
          <p:spPr bwMode="auto">
            <a:xfrm>
              <a:off x="2284" y="998"/>
              <a:ext cx="1224" cy="19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  <a:spcBef>
                  <a:spcPct val="10000"/>
                </a:spcBef>
              </a:pPr>
              <a:r>
                <a:rPr lang="pt-BR" sz="1800">
                  <a:latin typeface="Comic Sans MS" pitchFamily="66" charset="0"/>
                </a:rPr>
                <a:t>polar não-iônico                         </a:t>
              </a:r>
              <a:endParaRPr lang="en-US" sz="1800">
                <a:latin typeface="Comic Sans MS" pitchFamily="66" charset="0"/>
              </a:endParaRPr>
            </a:p>
          </p:txBody>
        </p:sp>
      </p:grpSp>
      <p:sp>
        <p:nvSpPr>
          <p:cNvPr id="122922" name="AutoShape 42"/>
          <p:cNvSpPr>
            <a:spLocks noChangeArrowheads="1"/>
          </p:cNvSpPr>
          <p:nvPr/>
        </p:nvSpPr>
        <p:spPr bwMode="auto">
          <a:xfrm>
            <a:off x="4508500" y="558800"/>
            <a:ext cx="4178300" cy="165100"/>
          </a:xfrm>
          <a:prstGeom prst="rightArrow">
            <a:avLst>
              <a:gd name="adj1" fmla="val 50000"/>
              <a:gd name="adj2" fmla="val 632692"/>
            </a:avLst>
          </a:prstGeom>
          <a:gradFill rotWithShape="0">
            <a:gsLst>
              <a:gs pos="0">
                <a:srgbClr val="CC0000"/>
              </a:gs>
              <a:gs pos="100000">
                <a:srgbClr val="CC9900"/>
              </a:gs>
            </a:gsLst>
            <a:lin ang="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2923" name="Text Box 43"/>
          <p:cNvSpPr txBox="1">
            <a:spLocks noChangeArrowheads="1"/>
          </p:cNvSpPr>
          <p:nvPr/>
        </p:nvSpPr>
        <p:spPr bwMode="auto">
          <a:xfrm>
            <a:off x="4953000" y="228600"/>
            <a:ext cx="33147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latin typeface="Comic Sans MS" pitchFamily="66" charset="0"/>
              </a:rPr>
              <a:t>POLARIDADE DO SOLUTO</a:t>
            </a:r>
            <a:endParaRPr lang="en-US" sz="1800" b="1">
              <a:latin typeface="Comic Sans MS" pitchFamily="66" charset="0"/>
            </a:endParaRPr>
          </a:p>
        </p:txBody>
      </p:sp>
      <p:grpSp>
        <p:nvGrpSpPr>
          <p:cNvPr id="122924" name="Group 44"/>
          <p:cNvGrpSpPr>
            <a:grpSpLocks/>
          </p:cNvGrpSpPr>
          <p:nvPr/>
        </p:nvGrpSpPr>
        <p:grpSpPr bwMode="auto">
          <a:xfrm>
            <a:off x="3238500" y="1816100"/>
            <a:ext cx="990600" cy="4813300"/>
            <a:chOff x="1936" y="1160"/>
            <a:chExt cx="624" cy="3032"/>
          </a:xfrm>
        </p:grpSpPr>
        <p:grpSp>
          <p:nvGrpSpPr>
            <p:cNvPr id="122925" name="Group 45"/>
            <p:cNvGrpSpPr>
              <a:grpSpLocks/>
            </p:cNvGrpSpPr>
            <p:nvPr/>
          </p:nvGrpSpPr>
          <p:grpSpPr bwMode="auto">
            <a:xfrm>
              <a:off x="2136" y="1416"/>
              <a:ext cx="192" cy="2686"/>
              <a:chOff x="1128" y="1112"/>
              <a:chExt cx="192" cy="2686"/>
            </a:xfrm>
          </p:grpSpPr>
          <p:sp>
            <p:nvSpPr>
              <p:cNvPr id="122926" name="Line 46"/>
              <p:cNvSpPr>
                <a:spLocks noChangeShapeType="1"/>
              </p:cNvSpPr>
              <p:nvPr/>
            </p:nvSpPr>
            <p:spPr bwMode="auto">
              <a:xfrm>
                <a:off x="1128" y="1112"/>
                <a:ext cx="0" cy="2686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2927" name="Line 47"/>
              <p:cNvSpPr>
                <a:spLocks noChangeShapeType="1"/>
              </p:cNvSpPr>
              <p:nvPr/>
            </p:nvSpPr>
            <p:spPr bwMode="auto">
              <a:xfrm>
                <a:off x="1128" y="1296"/>
                <a:ext cx="17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2928" name="Line 48"/>
              <p:cNvSpPr>
                <a:spLocks noChangeShapeType="1"/>
              </p:cNvSpPr>
              <p:nvPr/>
            </p:nvSpPr>
            <p:spPr bwMode="auto">
              <a:xfrm>
                <a:off x="1128" y="1886"/>
                <a:ext cx="17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2929" name="Line 49"/>
              <p:cNvSpPr>
                <a:spLocks noChangeShapeType="1"/>
              </p:cNvSpPr>
              <p:nvPr/>
            </p:nvSpPr>
            <p:spPr bwMode="auto">
              <a:xfrm>
                <a:off x="1136" y="2448"/>
                <a:ext cx="17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2930" name="Line 50"/>
              <p:cNvSpPr>
                <a:spLocks noChangeShapeType="1"/>
              </p:cNvSpPr>
              <p:nvPr/>
            </p:nvSpPr>
            <p:spPr bwMode="auto">
              <a:xfrm>
                <a:off x="1144" y="3022"/>
                <a:ext cx="17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2931" name="Line 51"/>
              <p:cNvSpPr>
                <a:spLocks noChangeShapeType="1"/>
              </p:cNvSpPr>
              <p:nvPr/>
            </p:nvSpPr>
            <p:spPr bwMode="auto">
              <a:xfrm>
                <a:off x="1128" y="3604"/>
                <a:ext cx="17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122932" name="Text Box 52"/>
            <p:cNvSpPr txBox="1">
              <a:spLocks noChangeArrowheads="1"/>
            </p:cNvSpPr>
            <p:nvPr/>
          </p:nvSpPr>
          <p:spPr bwMode="auto">
            <a:xfrm>
              <a:off x="2080" y="1160"/>
              <a:ext cx="480" cy="284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250000"/>
                </a:lnSpc>
                <a:spcBef>
                  <a:spcPct val="50000"/>
                </a:spcBef>
              </a:pPr>
              <a:r>
                <a:rPr lang="pt-BR" sz="2000" b="1">
                  <a:latin typeface="Comic Sans MS" pitchFamily="66" charset="0"/>
                </a:rPr>
                <a:t>10</a:t>
              </a:r>
              <a:r>
                <a:rPr lang="pt-BR" sz="2000" b="1" baseline="30000">
                  <a:latin typeface="Comic Sans MS" pitchFamily="66" charset="0"/>
                </a:rPr>
                <a:t>2</a:t>
              </a:r>
            </a:p>
            <a:p>
              <a:pPr>
                <a:lnSpc>
                  <a:spcPct val="250000"/>
                </a:lnSpc>
                <a:spcBef>
                  <a:spcPct val="50000"/>
                </a:spcBef>
              </a:pPr>
              <a:r>
                <a:rPr lang="pt-BR" sz="2000" b="1">
                  <a:latin typeface="Comic Sans MS" pitchFamily="66" charset="0"/>
                </a:rPr>
                <a:t>10</a:t>
              </a:r>
              <a:r>
                <a:rPr lang="pt-BR" sz="2000" b="1" baseline="30000">
                  <a:latin typeface="Comic Sans MS" pitchFamily="66" charset="0"/>
                </a:rPr>
                <a:t>3</a:t>
              </a:r>
            </a:p>
            <a:p>
              <a:pPr>
                <a:lnSpc>
                  <a:spcPct val="250000"/>
                </a:lnSpc>
                <a:spcBef>
                  <a:spcPct val="50000"/>
                </a:spcBef>
              </a:pPr>
              <a:r>
                <a:rPr lang="pt-BR" sz="2000" b="1">
                  <a:latin typeface="Comic Sans MS" pitchFamily="66" charset="0"/>
                </a:rPr>
                <a:t>10</a:t>
              </a:r>
              <a:r>
                <a:rPr lang="pt-BR" sz="2000" b="1" baseline="30000">
                  <a:latin typeface="Comic Sans MS" pitchFamily="66" charset="0"/>
                </a:rPr>
                <a:t>4</a:t>
              </a:r>
            </a:p>
            <a:p>
              <a:pPr>
                <a:lnSpc>
                  <a:spcPct val="250000"/>
                </a:lnSpc>
                <a:spcBef>
                  <a:spcPct val="50000"/>
                </a:spcBef>
              </a:pPr>
              <a:r>
                <a:rPr lang="pt-BR" sz="2000" b="1">
                  <a:latin typeface="Comic Sans MS" pitchFamily="66" charset="0"/>
                </a:rPr>
                <a:t>10</a:t>
              </a:r>
              <a:r>
                <a:rPr lang="pt-BR" sz="2000" b="1" baseline="30000">
                  <a:latin typeface="Comic Sans MS" pitchFamily="66" charset="0"/>
                </a:rPr>
                <a:t>5</a:t>
              </a:r>
            </a:p>
            <a:p>
              <a:pPr>
                <a:lnSpc>
                  <a:spcPct val="250000"/>
                </a:lnSpc>
                <a:spcBef>
                  <a:spcPct val="50000"/>
                </a:spcBef>
              </a:pPr>
              <a:r>
                <a:rPr lang="pt-BR" sz="2000" b="1">
                  <a:latin typeface="Comic Sans MS" pitchFamily="66" charset="0"/>
                </a:rPr>
                <a:t>10</a:t>
              </a:r>
              <a:r>
                <a:rPr lang="pt-BR" sz="2000" b="1" baseline="30000">
                  <a:latin typeface="Comic Sans MS" pitchFamily="66" charset="0"/>
                </a:rPr>
                <a:t>6</a:t>
              </a:r>
              <a:endParaRPr lang="en-US" sz="2000" b="1" baseline="30000">
                <a:latin typeface="Comic Sans MS" pitchFamily="66" charset="0"/>
              </a:endParaRPr>
            </a:p>
          </p:txBody>
        </p:sp>
        <p:sp>
          <p:nvSpPr>
            <p:cNvPr id="122933" name="Text Box 53"/>
            <p:cNvSpPr txBox="1">
              <a:spLocks noChangeArrowheads="1"/>
            </p:cNvSpPr>
            <p:nvPr/>
          </p:nvSpPr>
          <p:spPr bwMode="auto">
            <a:xfrm rot="-5400000">
              <a:off x="960" y="2624"/>
              <a:ext cx="2184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>
                  <a:latin typeface="Comic Sans MS" pitchFamily="66" charset="0"/>
                </a:rPr>
                <a:t>massa molecular</a:t>
              </a:r>
              <a:endParaRPr lang="en-US" sz="1800">
                <a:latin typeface="Comic Sans MS" pitchFamily="66" charset="0"/>
              </a:endParaRPr>
            </a:p>
          </p:txBody>
        </p:sp>
        <p:sp>
          <p:nvSpPr>
            <p:cNvPr id="122934" name="AutoShape 54"/>
            <p:cNvSpPr>
              <a:spLocks noChangeArrowheads="1"/>
            </p:cNvSpPr>
            <p:nvPr/>
          </p:nvSpPr>
          <p:spPr bwMode="auto">
            <a:xfrm rot="5400000">
              <a:off x="740" y="2732"/>
              <a:ext cx="2800" cy="120"/>
            </a:xfrm>
            <a:prstGeom prst="rightArrow">
              <a:avLst>
                <a:gd name="adj1" fmla="val 50000"/>
                <a:gd name="adj2" fmla="val 583333"/>
              </a:avLst>
            </a:prstGeom>
            <a:gradFill rotWithShape="0">
              <a:gsLst>
                <a:gs pos="0">
                  <a:srgbClr val="99CC00"/>
                </a:gs>
                <a:gs pos="100000">
                  <a:srgbClr val="006600"/>
                </a:gs>
              </a:gsLst>
              <a:lin ang="54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22935" name="AutoShape 5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255000" y="6553200"/>
            <a:ext cx="660400" cy="152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333333"/>
              </a:gs>
            </a:gsLst>
            <a:lin ang="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2936" name="Text Box 56"/>
          <p:cNvSpPr txBox="1">
            <a:spLocks noChangeArrowheads="1"/>
          </p:cNvSpPr>
          <p:nvPr/>
        </p:nvSpPr>
        <p:spPr bwMode="auto">
          <a:xfrm>
            <a:off x="7683500" y="6248400"/>
            <a:ext cx="14859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800">
                <a:solidFill>
                  <a:srgbClr val="000000"/>
                </a:solidFill>
                <a:latin typeface="Comic Sans MS" pitchFamily="66" charset="0"/>
              </a:rPr>
              <a:t>aplicações</a:t>
            </a:r>
            <a:endParaRPr lang="en-US" sz="1800">
              <a:solidFill>
                <a:srgbClr val="0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Freeform 2"/>
          <p:cNvSpPr>
            <a:spLocks/>
          </p:cNvSpPr>
          <p:nvPr/>
        </p:nvSpPr>
        <p:spPr bwMode="auto">
          <a:xfrm>
            <a:off x="703263" y="2838450"/>
            <a:ext cx="7996237" cy="1720850"/>
          </a:xfrm>
          <a:custGeom>
            <a:avLst/>
            <a:gdLst/>
            <a:ahLst/>
            <a:cxnLst>
              <a:cxn ang="0">
                <a:pos x="525" y="1052"/>
              </a:cxn>
              <a:cxn ang="0">
                <a:pos x="1285" y="1044"/>
              </a:cxn>
              <a:cxn ang="0">
                <a:pos x="1461" y="812"/>
              </a:cxn>
              <a:cxn ang="0">
                <a:pos x="1573" y="356"/>
              </a:cxn>
              <a:cxn ang="0">
                <a:pos x="1621" y="220"/>
              </a:cxn>
              <a:cxn ang="0">
                <a:pos x="1693" y="220"/>
              </a:cxn>
              <a:cxn ang="0">
                <a:pos x="1741" y="356"/>
              </a:cxn>
              <a:cxn ang="0">
                <a:pos x="1901" y="804"/>
              </a:cxn>
              <a:cxn ang="0">
                <a:pos x="1997" y="1020"/>
              </a:cxn>
              <a:cxn ang="0">
                <a:pos x="2277" y="1068"/>
              </a:cxn>
              <a:cxn ang="0">
                <a:pos x="2661" y="1076"/>
              </a:cxn>
              <a:cxn ang="0">
                <a:pos x="2941" y="1028"/>
              </a:cxn>
              <a:cxn ang="0">
                <a:pos x="3069" y="844"/>
              </a:cxn>
              <a:cxn ang="0">
                <a:pos x="3157" y="428"/>
              </a:cxn>
              <a:cxn ang="0">
                <a:pos x="3253" y="84"/>
              </a:cxn>
              <a:cxn ang="0">
                <a:pos x="3397" y="12"/>
              </a:cxn>
              <a:cxn ang="0">
                <a:pos x="3517" y="156"/>
              </a:cxn>
              <a:cxn ang="0">
                <a:pos x="3637" y="436"/>
              </a:cxn>
              <a:cxn ang="0">
                <a:pos x="3797" y="756"/>
              </a:cxn>
              <a:cxn ang="0">
                <a:pos x="3997" y="988"/>
              </a:cxn>
              <a:cxn ang="0">
                <a:pos x="4205" y="1068"/>
              </a:cxn>
              <a:cxn ang="0">
                <a:pos x="4445" y="1076"/>
              </a:cxn>
              <a:cxn ang="0">
                <a:pos x="653" y="1068"/>
              </a:cxn>
            </a:cxnLst>
            <a:rect l="0" t="0" r="r" b="b"/>
            <a:pathLst>
              <a:path w="5037" h="1084">
                <a:moveTo>
                  <a:pt x="525" y="1052"/>
                </a:moveTo>
                <a:cubicBezTo>
                  <a:pt x="0" y="1049"/>
                  <a:pt x="1129" y="1084"/>
                  <a:pt x="1285" y="1044"/>
                </a:cubicBezTo>
                <a:cubicBezTo>
                  <a:pt x="1441" y="1004"/>
                  <a:pt x="1413" y="927"/>
                  <a:pt x="1461" y="812"/>
                </a:cubicBezTo>
                <a:cubicBezTo>
                  <a:pt x="1509" y="697"/>
                  <a:pt x="1546" y="455"/>
                  <a:pt x="1573" y="356"/>
                </a:cubicBezTo>
                <a:cubicBezTo>
                  <a:pt x="1600" y="257"/>
                  <a:pt x="1601" y="243"/>
                  <a:pt x="1621" y="220"/>
                </a:cubicBezTo>
                <a:cubicBezTo>
                  <a:pt x="1641" y="197"/>
                  <a:pt x="1673" y="197"/>
                  <a:pt x="1693" y="220"/>
                </a:cubicBezTo>
                <a:cubicBezTo>
                  <a:pt x="1713" y="243"/>
                  <a:pt x="1706" y="259"/>
                  <a:pt x="1741" y="356"/>
                </a:cubicBezTo>
                <a:cubicBezTo>
                  <a:pt x="1776" y="453"/>
                  <a:pt x="1858" y="693"/>
                  <a:pt x="1901" y="804"/>
                </a:cubicBezTo>
                <a:cubicBezTo>
                  <a:pt x="1944" y="915"/>
                  <a:pt x="1934" y="976"/>
                  <a:pt x="1997" y="1020"/>
                </a:cubicBezTo>
                <a:cubicBezTo>
                  <a:pt x="2060" y="1064"/>
                  <a:pt x="2166" y="1059"/>
                  <a:pt x="2277" y="1068"/>
                </a:cubicBezTo>
                <a:cubicBezTo>
                  <a:pt x="2388" y="1077"/>
                  <a:pt x="2550" y="1083"/>
                  <a:pt x="2661" y="1076"/>
                </a:cubicBezTo>
                <a:cubicBezTo>
                  <a:pt x="2772" y="1069"/>
                  <a:pt x="2873" y="1067"/>
                  <a:pt x="2941" y="1028"/>
                </a:cubicBezTo>
                <a:cubicBezTo>
                  <a:pt x="3009" y="989"/>
                  <a:pt x="3033" y="944"/>
                  <a:pt x="3069" y="844"/>
                </a:cubicBezTo>
                <a:cubicBezTo>
                  <a:pt x="3105" y="744"/>
                  <a:pt x="3126" y="555"/>
                  <a:pt x="3157" y="428"/>
                </a:cubicBezTo>
                <a:cubicBezTo>
                  <a:pt x="3188" y="301"/>
                  <a:pt x="3213" y="153"/>
                  <a:pt x="3253" y="84"/>
                </a:cubicBezTo>
                <a:cubicBezTo>
                  <a:pt x="3293" y="15"/>
                  <a:pt x="3353" y="0"/>
                  <a:pt x="3397" y="12"/>
                </a:cubicBezTo>
                <a:cubicBezTo>
                  <a:pt x="3441" y="24"/>
                  <a:pt x="3477" y="85"/>
                  <a:pt x="3517" y="156"/>
                </a:cubicBezTo>
                <a:cubicBezTo>
                  <a:pt x="3557" y="227"/>
                  <a:pt x="3590" y="336"/>
                  <a:pt x="3637" y="436"/>
                </a:cubicBezTo>
                <a:cubicBezTo>
                  <a:pt x="3684" y="536"/>
                  <a:pt x="3737" y="664"/>
                  <a:pt x="3797" y="756"/>
                </a:cubicBezTo>
                <a:cubicBezTo>
                  <a:pt x="3857" y="848"/>
                  <a:pt x="3929" y="936"/>
                  <a:pt x="3997" y="988"/>
                </a:cubicBezTo>
                <a:cubicBezTo>
                  <a:pt x="4065" y="1040"/>
                  <a:pt x="4130" y="1053"/>
                  <a:pt x="4205" y="1068"/>
                </a:cubicBezTo>
                <a:cubicBezTo>
                  <a:pt x="4280" y="1083"/>
                  <a:pt x="5037" y="1076"/>
                  <a:pt x="4445" y="1076"/>
                </a:cubicBezTo>
                <a:cubicBezTo>
                  <a:pt x="3853" y="1076"/>
                  <a:pt x="1443" y="1070"/>
                  <a:pt x="653" y="1068"/>
                </a:cubicBezTo>
              </a:path>
            </a:pathLst>
          </a:custGeom>
          <a:solidFill>
            <a:schemeClr val="tx2"/>
          </a:solidFill>
          <a:ln w="28575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508000"/>
            <a:ext cx="8458200" cy="1244600"/>
          </a:xfrm>
        </p:spPr>
        <p:txBody>
          <a:bodyPr/>
          <a:lstStyle/>
          <a:p>
            <a:r>
              <a:rPr lang="pt-BR" sz="2400" b="1">
                <a:latin typeface="Comic Sans MS" pitchFamily="66" charset="0"/>
              </a:rPr>
              <a:t>PERFIL DE ELUIÇÃO</a:t>
            </a:r>
            <a:endParaRPr lang="en-US" sz="2400" b="1">
              <a:latin typeface="Comic Sans MS" pitchFamily="66" charset="0"/>
            </a:endParaRPr>
          </a:p>
        </p:txBody>
      </p:sp>
      <p:sp>
        <p:nvSpPr>
          <p:cNvPr id="207876" name="Text Box 4"/>
          <p:cNvSpPr txBox="1">
            <a:spLocks noChangeArrowheads="1"/>
          </p:cNvSpPr>
          <p:nvPr/>
        </p:nvSpPr>
        <p:spPr bwMode="auto">
          <a:xfrm>
            <a:off x="596900" y="6650038"/>
            <a:ext cx="3683000" cy="1825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defTabSz="1892300">
              <a:spcBef>
                <a:spcPct val="50000"/>
              </a:spcBef>
              <a:tabLst>
                <a:tab pos="457200" algn="l"/>
              </a:tabLst>
            </a:pPr>
            <a:r>
              <a:rPr lang="pt-BR" sz="1200">
                <a:latin typeface="Comic Sans MS" pitchFamily="66" charset="0"/>
              </a:rPr>
              <a:t>Figura V-2 Collins p75</a:t>
            </a:r>
          </a:p>
        </p:txBody>
      </p:sp>
      <p:sp>
        <p:nvSpPr>
          <p:cNvPr id="207877" name="Rectangle 5"/>
          <p:cNvSpPr>
            <a:spLocks noChangeArrowheads="1"/>
          </p:cNvSpPr>
          <p:nvPr/>
        </p:nvSpPr>
        <p:spPr bwMode="auto">
          <a:xfrm>
            <a:off x="1320800" y="1968500"/>
            <a:ext cx="7061200" cy="3013075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07878" name="Group 6"/>
          <p:cNvGrpSpPr>
            <a:grpSpLocks/>
          </p:cNvGrpSpPr>
          <p:nvPr/>
        </p:nvGrpSpPr>
        <p:grpSpPr bwMode="auto">
          <a:xfrm>
            <a:off x="1196975" y="5514975"/>
            <a:ext cx="571500" cy="520700"/>
            <a:chOff x="1696" y="2800"/>
            <a:chExt cx="360" cy="328"/>
          </a:xfrm>
        </p:grpSpPr>
        <p:sp>
          <p:nvSpPr>
            <p:cNvPr id="207879" name="Oval 7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7880" name="Text Box 8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7881" name="Group 9"/>
          <p:cNvGrpSpPr>
            <a:grpSpLocks/>
          </p:cNvGrpSpPr>
          <p:nvPr/>
        </p:nvGrpSpPr>
        <p:grpSpPr bwMode="auto">
          <a:xfrm>
            <a:off x="7597775" y="5502275"/>
            <a:ext cx="571500" cy="520700"/>
            <a:chOff x="1696" y="2800"/>
            <a:chExt cx="360" cy="328"/>
          </a:xfrm>
        </p:grpSpPr>
        <p:sp>
          <p:nvSpPr>
            <p:cNvPr id="207882" name="Oval 10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7883" name="Text Box 11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7884" name="Group 12"/>
          <p:cNvGrpSpPr>
            <a:grpSpLocks/>
          </p:cNvGrpSpPr>
          <p:nvPr/>
        </p:nvGrpSpPr>
        <p:grpSpPr bwMode="auto">
          <a:xfrm>
            <a:off x="4670425" y="5514975"/>
            <a:ext cx="635000" cy="520700"/>
            <a:chOff x="2452" y="1226"/>
            <a:chExt cx="400" cy="328"/>
          </a:xfrm>
        </p:grpSpPr>
        <p:sp>
          <p:nvSpPr>
            <p:cNvPr id="207885" name="Oval 13"/>
            <p:cNvSpPr>
              <a:spLocks noChangeArrowheads="1"/>
            </p:cNvSpPr>
            <p:nvPr/>
          </p:nvSpPr>
          <p:spPr bwMode="auto">
            <a:xfrm>
              <a:off x="2468" y="1226"/>
              <a:ext cx="328" cy="328"/>
            </a:xfrm>
            <a:prstGeom prst="ellipse">
              <a:avLst/>
            </a:prstGeom>
            <a:solidFill>
              <a:srgbClr val="666699"/>
            </a:solidFill>
            <a:ln w="28575" cap="sq">
              <a:solidFill>
                <a:srgbClr val="6666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7886" name="Text Box 14"/>
            <p:cNvSpPr txBox="1">
              <a:spLocks noChangeArrowheads="1"/>
            </p:cNvSpPr>
            <p:nvPr/>
          </p:nvSpPr>
          <p:spPr bwMode="auto">
            <a:xfrm>
              <a:off x="2452" y="1250"/>
              <a:ext cx="40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 dirty="0">
                  <a:latin typeface="Comic Sans MS" pitchFamily="66" charset="0"/>
                </a:rPr>
                <a:t>W</a:t>
              </a:r>
              <a:r>
                <a:rPr lang="pt-BR" b="1" baseline="30000" dirty="0">
                  <a:latin typeface="Comic Sans MS" pitchFamily="66" charset="0"/>
                </a:rPr>
                <a:t>+</a:t>
              </a:r>
              <a:endParaRPr lang="en-US" b="1" baseline="30000" dirty="0">
                <a:latin typeface="Comic Sans MS" pitchFamily="66" charset="0"/>
              </a:endParaRPr>
            </a:p>
          </p:txBody>
        </p:sp>
      </p:grpSp>
      <p:grpSp>
        <p:nvGrpSpPr>
          <p:cNvPr id="207887" name="Group 15"/>
          <p:cNvGrpSpPr>
            <a:grpSpLocks/>
          </p:cNvGrpSpPr>
          <p:nvPr/>
        </p:nvGrpSpPr>
        <p:grpSpPr bwMode="auto">
          <a:xfrm>
            <a:off x="2073275" y="5502275"/>
            <a:ext cx="571500" cy="520700"/>
            <a:chOff x="2684" y="2284"/>
            <a:chExt cx="360" cy="328"/>
          </a:xfrm>
        </p:grpSpPr>
        <p:sp>
          <p:nvSpPr>
            <p:cNvPr id="207888" name="Oval 16"/>
            <p:cNvSpPr>
              <a:spLocks noChangeArrowheads="1"/>
            </p:cNvSpPr>
            <p:nvPr/>
          </p:nvSpPr>
          <p:spPr bwMode="auto">
            <a:xfrm>
              <a:off x="2684" y="2284"/>
              <a:ext cx="328" cy="328"/>
            </a:xfrm>
            <a:prstGeom prst="ellipse">
              <a:avLst/>
            </a:prstGeom>
            <a:solidFill>
              <a:srgbClr val="99CC00"/>
            </a:solidFill>
            <a:ln w="28575" cap="sq">
              <a:solidFill>
                <a:srgbClr val="99CC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7889" name="Text Box 17"/>
            <p:cNvSpPr txBox="1">
              <a:spLocks noChangeArrowheads="1"/>
            </p:cNvSpPr>
            <p:nvPr/>
          </p:nvSpPr>
          <p:spPr bwMode="auto">
            <a:xfrm>
              <a:off x="2700" y="2308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Z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sp>
        <p:nvSpPr>
          <p:cNvPr id="207890" name="Text Box 18"/>
          <p:cNvSpPr txBox="1">
            <a:spLocks noChangeArrowheads="1"/>
          </p:cNvSpPr>
          <p:nvPr/>
        </p:nvSpPr>
        <p:spPr bwMode="auto">
          <a:xfrm>
            <a:off x="5727700" y="2263775"/>
            <a:ext cx="8001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pt-BR" sz="3200" b="1" baseline="30000">
                <a:solidFill>
                  <a:schemeClr val="tx2"/>
                </a:solidFill>
                <a:latin typeface="Comic Sans MS" pitchFamily="66" charset="0"/>
              </a:rPr>
              <a:t>2+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7891" name="Text Box 19"/>
          <p:cNvSpPr txBox="1">
            <a:spLocks noChangeArrowheads="1"/>
          </p:cNvSpPr>
          <p:nvPr/>
        </p:nvSpPr>
        <p:spPr bwMode="auto">
          <a:xfrm>
            <a:off x="3086100" y="2395538"/>
            <a:ext cx="685800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3366"/>
                </a:solidFill>
                <a:latin typeface="Comic Sans MS" pitchFamily="66" charset="0"/>
              </a:rPr>
              <a:t>B</a:t>
            </a:r>
            <a:r>
              <a:rPr lang="pt-BR" sz="3200" b="1" baseline="30000">
                <a:solidFill>
                  <a:srgbClr val="003366"/>
                </a:solidFill>
                <a:latin typeface="Comic Sans MS" pitchFamily="66" charset="0"/>
              </a:rPr>
              <a:t>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7892" name="AutoShape 20"/>
          <p:cNvSpPr>
            <a:spLocks noChangeArrowheads="1"/>
          </p:cNvSpPr>
          <p:nvPr/>
        </p:nvSpPr>
        <p:spPr bwMode="auto">
          <a:xfrm>
            <a:off x="1435100" y="4572000"/>
            <a:ext cx="88900" cy="927100"/>
          </a:xfrm>
          <a:prstGeom prst="upArrow">
            <a:avLst>
              <a:gd name="adj1" fmla="val 50000"/>
              <a:gd name="adj2" fmla="val 260714"/>
            </a:avLst>
          </a:prstGeom>
          <a:solidFill>
            <a:srgbClr val="A5002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07893" name="AutoShape 21"/>
          <p:cNvSpPr>
            <a:spLocks noChangeArrowheads="1"/>
          </p:cNvSpPr>
          <p:nvPr/>
        </p:nvSpPr>
        <p:spPr bwMode="auto">
          <a:xfrm>
            <a:off x="7810500" y="4572000"/>
            <a:ext cx="88900" cy="927100"/>
          </a:xfrm>
          <a:prstGeom prst="upArrow">
            <a:avLst>
              <a:gd name="adj1" fmla="val 50000"/>
              <a:gd name="adj2" fmla="val 260714"/>
            </a:avLst>
          </a:prstGeom>
          <a:solidFill>
            <a:srgbClr val="A5002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07894" name="AutoShape 22"/>
          <p:cNvSpPr>
            <a:spLocks noChangeArrowheads="1"/>
          </p:cNvSpPr>
          <p:nvPr/>
        </p:nvSpPr>
        <p:spPr bwMode="auto">
          <a:xfrm>
            <a:off x="2298700" y="4559300"/>
            <a:ext cx="88900" cy="927100"/>
          </a:xfrm>
          <a:prstGeom prst="upArrow">
            <a:avLst>
              <a:gd name="adj1" fmla="val 50000"/>
              <a:gd name="adj2" fmla="val 260714"/>
            </a:avLst>
          </a:prstGeom>
          <a:solidFill>
            <a:srgbClr val="99CC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07895" name="AutoShape 23"/>
          <p:cNvSpPr>
            <a:spLocks noChangeArrowheads="1"/>
          </p:cNvSpPr>
          <p:nvPr/>
        </p:nvSpPr>
        <p:spPr bwMode="auto">
          <a:xfrm>
            <a:off x="4914900" y="4597400"/>
            <a:ext cx="88900" cy="927100"/>
          </a:xfrm>
          <a:prstGeom prst="upArrow">
            <a:avLst>
              <a:gd name="adj1" fmla="val 50000"/>
              <a:gd name="adj2" fmla="val 260714"/>
            </a:avLst>
          </a:prstGeom>
          <a:solidFill>
            <a:srgbClr val="6666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07896" name="Freeform 24"/>
          <p:cNvSpPr>
            <a:spLocks/>
          </p:cNvSpPr>
          <p:nvPr/>
        </p:nvSpPr>
        <p:spPr bwMode="auto">
          <a:xfrm>
            <a:off x="1536700" y="2963863"/>
            <a:ext cx="7462838" cy="1612900"/>
          </a:xfrm>
          <a:custGeom>
            <a:avLst/>
            <a:gdLst/>
            <a:ahLst/>
            <a:cxnLst>
              <a:cxn ang="0">
                <a:pos x="0" y="997"/>
              </a:cxn>
              <a:cxn ang="0">
                <a:pos x="688" y="973"/>
              </a:cxn>
              <a:cxn ang="0">
                <a:pos x="872" y="741"/>
              </a:cxn>
              <a:cxn ang="0">
                <a:pos x="992" y="325"/>
              </a:cxn>
              <a:cxn ang="0">
                <a:pos x="1080" y="45"/>
              </a:cxn>
              <a:cxn ang="0">
                <a:pos x="1216" y="53"/>
              </a:cxn>
              <a:cxn ang="0">
                <a:pos x="1296" y="301"/>
              </a:cxn>
              <a:cxn ang="0">
                <a:pos x="1424" y="757"/>
              </a:cxn>
              <a:cxn ang="0">
                <a:pos x="1584" y="965"/>
              </a:cxn>
              <a:cxn ang="0">
                <a:pos x="1744" y="997"/>
              </a:cxn>
              <a:cxn ang="0">
                <a:pos x="2072" y="989"/>
              </a:cxn>
              <a:cxn ang="0">
                <a:pos x="2432" y="997"/>
              </a:cxn>
              <a:cxn ang="0">
                <a:pos x="2568" y="997"/>
              </a:cxn>
              <a:cxn ang="0">
                <a:pos x="2680" y="997"/>
              </a:cxn>
              <a:cxn ang="0">
                <a:pos x="2792" y="997"/>
              </a:cxn>
              <a:cxn ang="0">
                <a:pos x="3080" y="997"/>
              </a:cxn>
              <a:cxn ang="0">
                <a:pos x="3272" y="997"/>
              </a:cxn>
              <a:cxn ang="0">
                <a:pos x="3376" y="997"/>
              </a:cxn>
              <a:cxn ang="0">
                <a:pos x="3472" y="997"/>
              </a:cxn>
              <a:cxn ang="0">
                <a:pos x="3544" y="997"/>
              </a:cxn>
              <a:cxn ang="0">
                <a:pos x="3720" y="989"/>
              </a:cxn>
              <a:cxn ang="0">
                <a:pos x="4096" y="997"/>
              </a:cxn>
              <a:cxn ang="0">
                <a:pos x="88" y="989"/>
              </a:cxn>
            </a:cxnLst>
            <a:rect l="0" t="0" r="r" b="b"/>
            <a:pathLst>
              <a:path w="4701" h="1016">
                <a:moveTo>
                  <a:pt x="0" y="997"/>
                </a:moveTo>
                <a:cubicBezTo>
                  <a:pt x="115" y="993"/>
                  <a:pt x="543" y="1016"/>
                  <a:pt x="688" y="973"/>
                </a:cubicBezTo>
                <a:cubicBezTo>
                  <a:pt x="833" y="930"/>
                  <a:pt x="821" y="849"/>
                  <a:pt x="872" y="741"/>
                </a:cubicBezTo>
                <a:cubicBezTo>
                  <a:pt x="923" y="633"/>
                  <a:pt x="957" y="441"/>
                  <a:pt x="992" y="325"/>
                </a:cubicBezTo>
                <a:cubicBezTo>
                  <a:pt x="1027" y="209"/>
                  <a:pt x="1043" y="90"/>
                  <a:pt x="1080" y="45"/>
                </a:cubicBezTo>
                <a:cubicBezTo>
                  <a:pt x="1117" y="0"/>
                  <a:pt x="1180" y="10"/>
                  <a:pt x="1216" y="53"/>
                </a:cubicBezTo>
                <a:cubicBezTo>
                  <a:pt x="1252" y="96"/>
                  <a:pt x="1261" y="184"/>
                  <a:pt x="1296" y="301"/>
                </a:cubicBezTo>
                <a:cubicBezTo>
                  <a:pt x="1331" y="418"/>
                  <a:pt x="1376" y="646"/>
                  <a:pt x="1424" y="757"/>
                </a:cubicBezTo>
                <a:cubicBezTo>
                  <a:pt x="1472" y="868"/>
                  <a:pt x="1531" y="925"/>
                  <a:pt x="1584" y="965"/>
                </a:cubicBezTo>
                <a:cubicBezTo>
                  <a:pt x="1637" y="1005"/>
                  <a:pt x="1663" y="993"/>
                  <a:pt x="1744" y="997"/>
                </a:cubicBezTo>
                <a:cubicBezTo>
                  <a:pt x="1825" y="1001"/>
                  <a:pt x="1957" y="989"/>
                  <a:pt x="2072" y="989"/>
                </a:cubicBezTo>
                <a:cubicBezTo>
                  <a:pt x="2187" y="989"/>
                  <a:pt x="2349" y="996"/>
                  <a:pt x="2432" y="997"/>
                </a:cubicBezTo>
                <a:cubicBezTo>
                  <a:pt x="2515" y="998"/>
                  <a:pt x="2527" y="997"/>
                  <a:pt x="2568" y="997"/>
                </a:cubicBezTo>
                <a:cubicBezTo>
                  <a:pt x="2609" y="997"/>
                  <a:pt x="2643" y="997"/>
                  <a:pt x="2680" y="997"/>
                </a:cubicBezTo>
                <a:cubicBezTo>
                  <a:pt x="2717" y="997"/>
                  <a:pt x="2725" y="997"/>
                  <a:pt x="2792" y="997"/>
                </a:cubicBezTo>
                <a:cubicBezTo>
                  <a:pt x="2859" y="997"/>
                  <a:pt x="3000" y="997"/>
                  <a:pt x="3080" y="997"/>
                </a:cubicBezTo>
                <a:cubicBezTo>
                  <a:pt x="3160" y="997"/>
                  <a:pt x="3223" y="997"/>
                  <a:pt x="3272" y="997"/>
                </a:cubicBezTo>
                <a:cubicBezTo>
                  <a:pt x="3321" y="997"/>
                  <a:pt x="3343" y="997"/>
                  <a:pt x="3376" y="997"/>
                </a:cubicBezTo>
                <a:cubicBezTo>
                  <a:pt x="3409" y="997"/>
                  <a:pt x="3444" y="997"/>
                  <a:pt x="3472" y="997"/>
                </a:cubicBezTo>
                <a:cubicBezTo>
                  <a:pt x="3500" y="997"/>
                  <a:pt x="3503" y="998"/>
                  <a:pt x="3544" y="997"/>
                </a:cubicBezTo>
                <a:cubicBezTo>
                  <a:pt x="3585" y="996"/>
                  <a:pt x="3628" y="989"/>
                  <a:pt x="3720" y="989"/>
                </a:cubicBezTo>
                <a:cubicBezTo>
                  <a:pt x="3812" y="989"/>
                  <a:pt x="4701" y="997"/>
                  <a:pt x="4096" y="997"/>
                </a:cubicBezTo>
                <a:cubicBezTo>
                  <a:pt x="3491" y="997"/>
                  <a:pt x="923" y="991"/>
                  <a:pt x="88" y="989"/>
                </a:cubicBezTo>
              </a:path>
            </a:pathLst>
          </a:custGeom>
          <a:solidFill>
            <a:srgbClr val="003366"/>
          </a:solidFill>
          <a:ln w="28575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07897" name="Text Box 25"/>
          <p:cNvSpPr txBox="1">
            <a:spLocks noChangeArrowheads="1"/>
          </p:cNvSpPr>
          <p:nvPr/>
        </p:nvSpPr>
        <p:spPr bwMode="auto">
          <a:xfrm>
            <a:off x="4025900" y="6073775"/>
            <a:ext cx="444500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000">
                <a:latin typeface="Comic Sans MS" pitchFamily="66" charset="0"/>
              </a:rPr>
              <a:t>volume do efluente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207898" name="Text Box 26"/>
          <p:cNvSpPr txBox="1">
            <a:spLocks noChangeArrowheads="1"/>
          </p:cNvSpPr>
          <p:nvPr/>
        </p:nvSpPr>
        <p:spPr bwMode="auto">
          <a:xfrm rot="-5400000">
            <a:off x="-431799" y="2921000"/>
            <a:ext cx="2743200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000">
                <a:latin typeface="Comic Sans MS" pitchFamily="66" charset="0"/>
              </a:rPr>
              <a:t>medida relativa das substâncias</a:t>
            </a:r>
            <a:endParaRPr lang="en-US" sz="200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0"/>
            <a:ext cx="8458200" cy="1244600"/>
          </a:xfrm>
        </p:spPr>
        <p:txBody>
          <a:bodyPr/>
          <a:lstStyle/>
          <a:p>
            <a:r>
              <a:rPr lang="pt-BR" sz="2400" b="1" dirty="0">
                <a:solidFill>
                  <a:srgbClr val="C00000"/>
                </a:solidFill>
                <a:latin typeface="Comic Sans MS" pitchFamily="66" charset="0"/>
              </a:rPr>
              <a:t>CROMATOGRAFIA POR TROCA IÔNICA</a:t>
            </a:r>
            <a:endParaRPr lang="en-US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08899" name="Text Box 3"/>
          <p:cNvSpPr txBox="1">
            <a:spLocks noChangeArrowheads="1"/>
          </p:cNvSpPr>
          <p:nvPr/>
        </p:nvSpPr>
        <p:spPr bwMode="auto">
          <a:xfrm>
            <a:off x="660400" y="1692275"/>
            <a:ext cx="8343900" cy="517064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 b="1" dirty="0">
                <a:solidFill>
                  <a:srgbClr val="C00000"/>
                </a:solidFill>
                <a:latin typeface="Comic Sans MS" pitchFamily="66" charset="0"/>
              </a:rPr>
              <a:t>FASES MÓVEIS MAIS COMUNS: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soluções aquosas que podem estar tamponadas ou conter quantidades moderadas de um solvente miscível com água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força e seletividade são moduladas pelo tipo e concentração dos aditivos (sal e solvente)</a:t>
            </a:r>
          </a:p>
          <a:p>
            <a:pPr algn="l">
              <a:spcBef>
                <a:spcPct val="50000"/>
              </a:spcBef>
            </a:pPr>
            <a:endParaRPr lang="pt-BR" sz="2000" dirty="0">
              <a:latin typeface="Comic Sans MS" pitchFamily="66" charset="0"/>
            </a:endParaRPr>
          </a:p>
          <a:p>
            <a:pPr algn="l">
              <a:spcBef>
                <a:spcPct val="50000"/>
              </a:spcBef>
            </a:pPr>
            <a:r>
              <a:rPr lang="pt-BR" sz="2000" b="1" dirty="0">
                <a:solidFill>
                  <a:srgbClr val="C00000"/>
                </a:solidFill>
                <a:latin typeface="Comic Sans MS" pitchFamily="66" charset="0"/>
              </a:rPr>
              <a:t>FASES ESTACIONÁRIAS MAIS COMUNS: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resinas de poliestireno entrecruzada com </a:t>
            </a:r>
            <a:r>
              <a:rPr lang="pt-BR" sz="2000" dirty="0" err="1">
                <a:latin typeface="Comic Sans MS" pitchFamily="66" charset="0"/>
              </a:rPr>
              <a:t>divinilbenzeno</a:t>
            </a:r>
            <a:r>
              <a:rPr lang="pt-BR" sz="2000" dirty="0">
                <a:latin typeface="Comic Sans MS" pitchFamily="66" charset="0"/>
              </a:rPr>
              <a:t>, na qual são ligados grupos iônicos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pelicular: leito polimérico ou vítreo esférico não poroso é recoberto com resina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micropartículas porosas de sílica recobertas com filme do trocador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endParaRPr lang="pt-BR" sz="2000" b="1" baseline="30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596900" y="533400"/>
            <a:ext cx="8458200" cy="1244600"/>
          </a:xfrm>
        </p:spPr>
        <p:txBody>
          <a:bodyPr/>
          <a:lstStyle/>
          <a:p>
            <a:r>
              <a:rPr lang="pt-BR" sz="2400" b="1" dirty="0">
                <a:solidFill>
                  <a:srgbClr val="C00000"/>
                </a:solidFill>
                <a:latin typeface="Comic Sans MS" pitchFamily="66" charset="0"/>
              </a:rPr>
              <a:t>GRUPOS TROCADORES</a:t>
            </a:r>
            <a:endParaRPr lang="en-US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09923" name="Text Box 3"/>
          <p:cNvSpPr txBox="1">
            <a:spLocks noChangeArrowheads="1"/>
          </p:cNvSpPr>
          <p:nvPr/>
        </p:nvSpPr>
        <p:spPr bwMode="auto">
          <a:xfrm>
            <a:off x="584200" y="1603375"/>
            <a:ext cx="8343900" cy="22193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o tipo de grupos ligados à matriz classifica os trocadores iônicos de fortes, médios e fracos.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grupos forte são aqueles ionizados em grande faixa de pH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grupos médios e fracos: grau de ionização é influenciado pelo pH, e a capacidade de troca varia com o pH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endParaRPr lang="pt-BR" sz="2000" baseline="30000" dirty="0">
              <a:latin typeface="Comic Sans MS" pitchFamily="66" charset="0"/>
            </a:endParaRPr>
          </a:p>
        </p:txBody>
      </p:sp>
      <p:sp>
        <p:nvSpPr>
          <p:cNvPr id="209924" name="Text Box 4"/>
          <p:cNvSpPr txBox="1">
            <a:spLocks noChangeArrowheads="1"/>
          </p:cNvSpPr>
          <p:nvPr/>
        </p:nvSpPr>
        <p:spPr bwMode="auto">
          <a:xfrm>
            <a:off x="1543050" y="6583363"/>
            <a:ext cx="2057400" cy="2746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200">
                <a:latin typeface="Comic Sans MS" pitchFamily="66" charset="0"/>
              </a:rPr>
              <a:t>Figura V-8 e 9 Collins p82</a:t>
            </a:r>
            <a:endParaRPr lang="en-US" sz="1200">
              <a:latin typeface="Comic Sans MS" pitchFamily="66" charset="0"/>
            </a:endParaRPr>
          </a:p>
        </p:txBody>
      </p:sp>
      <p:grpSp>
        <p:nvGrpSpPr>
          <p:cNvPr id="209925" name="Group 5"/>
          <p:cNvGrpSpPr>
            <a:grpSpLocks/>
          </p:cNvGrpSpPr>
          <p:nvPr/>
        </p:nvGrpSpPr>
        <p:grpSpPr bwMode="auto">
          <a:xfrm>
            <a:off x="708025" y="3746500"/>
            <a:ext cx="4302125" cy="3130550"/>
            <a:chOff x="446" y="2360"/>
            <a:chExt cx="2710" cy="1972"/>
          </a:xfrm>
        </p:grpSpPr>
        <p:sp>
          <p:nvSpPr>
            <p:cNvPr id="209926" name="Rectangle 6"/>
            <p:cNvSpPr>
              <a:spLocks noChangeArrowheads="1"/>
            </p:cNvSpPr>
            <p:nvPr/>
          </p:nvSpPr>
          <p:spPr bwMode="auto">
            <a:xfrm>
              <a:off x="784" y="2360"/>
              <a:ext cx="2152" cy="1648"/>
            </a:xfrm>
            <a:prstGeom prst="rect">
              <a:avLst/>
            </a:prstGeom>
            <a:solidFill>
              <a:schemeClr val="accent1"/>
            </a:solidFill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9927" name="Text Box 7"/>
            <p:cNvSpPr txBox="1">
              <a:spLocks noChangeArrowheads="1"/>
            </p:cNvSpPr>
            <p:nvPr/>
          </p:nvSpPr>
          <p:spPr bwMode="auto">
            <a:xfrm rot="-5400000">
              <a:off x="-134" y="2958"/>
              <a:ext cx="1448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Comic Sans MS" pitchFamily="66" charset="0"/>
                </a:rPr>
                <a:t>capacidade</a:t>
              </a:r>
              <a:endParaRPr lang="en-US">
                <a:latin typeface="Comic Sans MS" pitchFamily="66" charset="0"/>
              </a:endParaRPr>
            </a:p>
          </p:txBody>
        </p:sp>
        <p:sp>
          <p:nvSpPr>
            <p:cNvPr id="209928" name="Text Box 8"/>
            <p:cNvSpPr txBox="1">
              <a:spLocks noChangeArrowheads="1"/>
            </p:cNvSpPr>
            <p:nvPr/>
          </p:nvSpPr>
          <p:spPr bwMode="auto">
            <a:xfrm>
              <a:off x="2516" y="4044"/>
              <a:ext cx="64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Comic Sans MS" pitchFamily="66" charset="0"/>
                </a:rPr>
                <a:t>pH</a:t>
              </a:r>
              <a:endParaRPr lang="en-US">
                <a:latin typeface="Comic Sans MS" pitchFamily="66" charset="0"/>
              </a:endParaRPr>
            </a:p>
          </p:txBody>
        </p:sp>
        <p:grpSp>
          <p:nvGrpSpPr>
            <p:cNvPr id="209929" name="Group 9"/>
            <p:cNvGrpSpPr>
              <a:grpSpLocks/>
            </p:cNvGrpSpPr>
            <p:nvPr/>
          </p:nvGrpSpPr>
          <p:grpSpPr bwMode="auto">
            <a:xfrm>
              <a:off x="792" y="3740"/>
              <a:ext cx="2164" cy="328"/>
              <a:chOff x="792" y="3740"/>
              <a:chExt cx="2164" cy="328"/>
            </a:xfrm>
          </p:grpSpPr>
          <p:sp>
            <p:nvSpPr>
              <p:cNvPr id="209930" name="Text Box 10"/>
              <p:cNvSpPr txBox="1">
                <a:spLocks noChangeArrowheads="1"/>
              </p:cNvSpPr>
              <p:nvPr/>
            </p:nvSpPr>
            <p:spPr bwMode="auto">
              <a:xfrm>
                <a:off x="792" y="3740"/>
                <a:ext cx="2164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2000">
                    <a:latin typeface="Comic Sans MS" pitchFamily="66" charset="0"/>
                  </a:rPr>
                  <a:t>2                  8                 14</a:t>
                </a:r>
                <a:endParaRPr lang="en-US" sz="2000">
                  <a:latin typeface="Comic Sans MS" pitchFamily="66" charset="0"/>
                </a:endParaRPr>
              </a:p>
            </p:txBody>
          </p:sp>
          <p:sp>
            <p:nvSpPr>
              <p:cNvPr id="209931" name="Line 11"/>
              <p:cNvSpPr>
                <a:spLocks noChangeShapeType="1"/>
              </p:cNvSpPr>
              <p:nvPr/>
            </p:nvSpPr>
            <p:spPr bwMode="auto">
              <a:xfrm flipH="1">
                <a:off x="920" y="3952"/>
                <a:ext cx="0" cy="11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09932" name="Line 12"/>
              <p:cNvSpPr>
                <a:spLocks noChangeShapeType="1"/>
              </p:cNvSpPr>
              <p:nvPr/>
            </p:nvSpPr>
            <p:spPr bwMode="auto">
              <a:xfrm flipH="1">
                <a:off x="2816" y="3958"/>
                <a:ext cx="0" cy="11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09933" name="Line 13"/>
              <p:cNvSpPr>
                <a:spLocks noChangeShapeType="1"/>
              </p:cNvSpPr>
              <p:nvPr/>
            </p:nvSpPr>
            <p:spPr bwMode="auto">
              <a:xfrm flipH="1">
                <a:off x="1862" y="3958"/>
                <a:ext cx="0" cy="11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</p:grpSp>
      <p:grpSp>
        <p:nvGrpSpPr>
          <p:cNvPr id="209934" name="Group 14"/>
          <p:cNvGrpSpPr>
            <a:grpSpLocks/>
          </p:cNvGrpSpPr>
          <p:nvPr/>
        </p:nvGrpSpPr>
        <p:grpSpPr bwMode="auto">
          <a:xfrm>
            <a:off x="4641850" y="3727450"/>
            <a:ext cx="4302125" cy="3130550"/>
            <a:chOff x="446" y="2360"/>
            <a:chExt cx="2710" cy="1972"/>
          </a:xfrm>
        </p:grpSpPr>
        <p:sp>
          <p:nvSpPr>
            <p:cNvPr id="209935" name="Rectangle 15"/>
            <p:cNvSpPr>
              <a:spLocks noChangeArrowheads="1"/>
            </p:cNvSpPr>
            <p:nvPr/>
          </p:nvSpPr>
          <p:spPr bwMode="auto">
            <a:xfrm>
              <a:off x="784" y="2360"/>
              <a:ext cx="2152" cy="1648"/>
            </a:xfrm>
            <a:prstGeom prst="rect">
              <a:avLst/>
            </a:prstGeom>
            <a:solidFill>
              <a:schemeClr val="accent1"/>
            </a:solidFill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9936" name="Text Box 16"/>
            <p:cNvSpPr txBox="1">
              <a:spLocks noChangeArrowheads="1"/>
            </p:cNvSpPr>
            <p:nvPr/>
          </p:nvSpPr>
          <p:spPr bwMode="auto">
            <a:xfrm rot="-5400000">
              <a:off x="-134" y="2958"/>
              <a:ext cx="1448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Comic Sans MS" pitchFamily="66" charset="0"/>
                </a:rPr>
                <a:t>capacidade</a:t>
              </a:r>
              <a:endParaRPr lang="en-US">
                <a:latin typeface="Comic Sans MS" pitchFamily="66" charset="0"/>
              </a:endParaRPr>
            </a:p>
          </p:txBody>
        </p:sp>
        <p:sp>
          <p:nvSpPr>
            <p:cNvPr id="209937" name="Text Box 17"/>
            <p:cNvSpPr txBox="1">
              <a:spLocks noChangeArrowheads="1"/>
            </p:cNvSpPr>
            <p:nvPr/>
          </p:nvSpPr>
          <p:spPr bwMode="auto">
            <a:xfrm>
              <a:off x="2516" y="4044"/>
              <a:ext cx="64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Comic Sans MS" pitchFamily="66" charset="0"/>
                </a:rPr>
                <a:t>pH</a:t>
              </a:r>
              <a:endParaRPr lang="en-US">
                <a:latin typeface="Comic Sans MS" pitchFamily="66" charset="0"/>
              </a:endParaRPr>
            </a:p>
          </p:txBody>
        </p:sp>
        <p:grpSp>
          <p:nvGrpSpPr>
            <p:cNvPr id="209938" name="Group 18"/>
            <p:cNvGrpSpPr>
              <a:grpSpLocks/>
            </p:cNvGrpSpPr>
            <p:nvPr/>
          </p:nvGrpSpPr>
          <p:grpSpPr bwMode="auto">
            <a:xfrm>
              <a:off x="792" y="3740"/>
              <a:ext cx="2164" cy="328"/>
              <a:chOff x="792" y="3740"/>
              <a:chExt cx="2164" cy="328"/>
            </a:xfrm>
          </p:grpSpPr>
          <p:sp>
            <p:nvSpPr>
              <p:cNvPr id="209939" name="Text Box 19"/>
              <p:cNvSpPr txBox="1">
                <a:spLocks noChangeArrowheads="1"/>
              </p:cNvSpPr>
              <p:nvPr/>
            </p:nvSpPr>
            <p:spPr bwMode="auto">
              <a:xfrm>
                <a:off x="792" y="3740"/>
                <a:ext cx="2164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2000">
                    <a:latin typeface="Comic Sans MS" pitchFamily="66" charset="0"/>
                  </a:rPr>
                  <a:t>2                  8                 14</a:t>
                </a:r>
                <a:endParaRPr lang="en-US" sz="2000">
                  <a:latin typeface="Comic Sans MS" pitchFamily="66" charset="0"/>
                </a:endParaRPr>
              </a:p>
            </p:txBody>
          </p:sp>
          <p:sp>
            <p:nvSpPr>
              <p:cNvPr id="209940" name="Line 20"/>
              <p:cNvSpPr>
                <a:spLocks noChangeShapeType="1"/>
              </p:cNvSpPr>
              <p:nvPr/>
            </p:nvSpPr>
            <p:spPr bwMode="auto">
              <a:xfrm flipH="1">
                <a:off x="920" y="3952"/>
                <a:ext cx="0" cy="11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09941" name="Line 21"/>
              <p:cNvSpPr>
                <a:spLocks noChangeShapeType="1"/>
              </p:cNvSpPr>
              <p:nvPr/>
            </p:nvSpPr>
            <p:spPr bwMode="auto">
              <a:xfrm flipH="1">
                <a:off x="2816" y="3958"/>
                <a:ext cx="0" cy="11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09942" name="Line 22"/>
              <p:cNvSpPr>
                <a:spLocks noChangeShapeType="1"/>
              </p:cNvSpPr>
              <p:nvPr/>
            </p:nvSpPr>
            <p:spPr bwMode="auto">
              <a:xfrm flipH="1">
                <a:off x="1862" y="3958"/>
                <a:ext cx="0" cy="11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209943" name="Freeform 23"/>
          <p:cNvSpPr>
            <a:spLocks/>
          </p:cNvSpPr>
          <p:nvPr/>
        </p:nvSpPr>
        <p:spPr bwMode="auto">
          <a:xfrm>
            <a:off x="1476375" y="4397375"/>
            <a:ext cx="2509838" cy="898525"/>
          </a:xfrm>
          <a:custGeom>
            <a:avLst/>
            <a:gdLst/>
            <a:ahLst/>
            <a:cxnLst>
              <a:cxn ang="0">
                <a:pos x="0" y="566"/>
              </a:cxn>
              <a:cxn ang="0">
                <a:pos x="132" y="302"/>
              </a:cxn>
              <a:cxn ang="0">
                <a:pos x="384" y="74"/>
              </a:cxn>
              <a:cxn ang="0">
                <a:pos x="768" y="8"/>
              </a:cxn>
              <a:cxn ang="0">
                <a:pos x="1452" y="26"/>
              </a:cxn>
              <a:cxn ang="0">
                <a:pos x="1542" y="32"/>
              </a:cxn>
            </a:cxnLst>
            <a:rect l="0" t="0" r="r" b="b"/>
            <a:pathLst>
              <a:path w="1581" h="566">
                <a:moveTo>
                  <a:pt x="0" y="566"/>
                </a:moveTo>
                <a:cubicBezTo>
                  <a:pt x="34" y="475"/>
                  <a:pt x="68" y="384"/>
                  <a:pt x="132" y="302"/>
                </a:cubicBezTo>
                <a:cubicBezTo>
                  <a:pt x="196" y="220"/>
                  <a:pt x="278" y="123"/>
                  <a:pt x="384" y="74"/>
                </a:cubicBezTo>
                <a:cubicBezTo>
                  <a:pt x="490" y="25"/>
                  <a:pt x="590" y="16"/>
                  <a:pt x="768" y="8"/>
                </a:cubicBezTo>
                <a:cubicBezTo>
                  <a:pt x="946" y="0"/>
                  <a:pt x="1323" y="22"/>
                  <a:pt x="1452" y="26"/>
                </a:cubicBezTo>
                <a:cubicBezTo>
                  <a:pt x="1581" y="30"/>
                  <a:pt x="1561" y="31"/>
                  <a:pt x="1542" y="32"/>
                </a:cubicBezTo>
              </a:path>
            </a:pathLst>
          </a:custGeom>
          <a:noFill/>
          <a:ln w="28575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09944" name="Freeform 24"/>
          <p:cNvSpPr>
            <a:spLocks/>
          </p:cNvSpPr>
          <p:nvPr/>
        </p:nvSpPr>
        <p:spPr bwMode="auto">
          <a:xfrm>
            <a:off x="1885950" y="4302125"/>
            <a:ext cx="2038350" cy="993775"/>
          </a:xfrm>
          <a:custGeom>
            <a:avLst/>
            <a:gdLst/>
            <a:ahLst/>
            <a:cxnLst>
              <a:cxn ang="0">
                <a:pos x="0" y="14"/>
              </a:cxn>
              <a:cxn ang="0">
                <a:pos x="666" y="14"/>
              </a:cxn>
              <a:cxn ang="0">
                <a:pos x="1038" y="50"/>
              </a:cxn>
              <a:cxn ang="0">
                <a:pos x="1194" y="314"/>
              </a:cxn>
              <a:cxn ang="0">
                <a:pos x="1284" y="626"/>
              </a:cxn>
            </a:cxnLst>
            <a:rect l="0" t="0" r="r" b="b"/>
            <a:pathLst>
              <a:path w="1284" h="626">
                <a:moveTo>
                  <a:pt x="0" y="14"/>
                </a:moveTo>
                <a:cubicBezTo>
                  <a:pt x="111" y="13"/>
                  <a:pt x="493" y="8"/>
                  <a:pt x="666" y="14"/>
                </a:cubicBezTo>
                <a:cubicBezTo>
                  <a:pt x="839" y="20"/>
                  <a:pt x="950" y="0"/>
                  <a:pt x="1038" y="50"/>
                </a:cubicBezTo>
                <a:cubicBezTo>
                  <a:pt x="1126" y="100"/>
                  <a:pt x="1153" y="218"/>
                  <a:pt x="1194" y="314"/>
                </a:cubicBezTo>
                <a:cubicBezTo>
                  <a:pt x="1235" y="410"/>
                  <a:pt x="1265" y="561"/>
                  <a:pt x="1284" y="626"/>
                </a:cubicBezTo>
              </a:path>
            </a:pathLst>
          </a:custGeom>
          <a:noFill/>
          <a:ln w="28575" cap="flat" cmpd="sng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09945" name="Text Box 25"/>
          <p:cNvSpPr txBox="1">
            <a:spLocks noChangeArrowheads="1"/>
          </p:cNvSpPr>
          <p:nvPr/>
        </p:nvSpPr>
        <p:spPr bwMode="auto">
          <a:xfrm>
            <a:off x="3133725" y="3905250"/>
            <a:ext cx="1304925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chemeClr val="tx2"/>
                </a:solidFill>
                <a:latin typeface="Comic Sans MS" pitchFamily="66" charset="0"/>
              </a:rPr>
              <a:t>básicos</a:t>
            </a:r>
            <a:endParaRPr lang="en-US" sz="1800" b="1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9946" name="Text Box 26"/>
          <p:cNvSpPr txBox="1">
            <a:spLocks noChangeArrowheads="1"/>
          </p:cNvSpPr>
          <p:nvPr/>
        </p:nvSpPr>
        <p:spPr bwMode="auto">
          <a:xfrm>
            <a:off x="1428750" y="4772025"/>
            <a:ext cx="1304925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latin typeface="Comic Sans MS" pitchFamily="66" charset="0"/>
              </a:rPr>
              <a:t>ácidos</a:t>
            </a:r>
            <a:endParaRPr lang="en-US" sz="1800" b="1">
              <a:latin typeface="Comic Sans MS" pitchFamily="66" charset="0"/>
            </a:endParaRPr>
          </a:p>
        </p:txBody>
      </p:sp>
      <p:sp>
        <p:nvSpPr>
          <p:cNvPr id="209947" name="Text Box 27"/>
          <p:cNvSpPr txBox="1">
            <a:spLocks noChangeArrowheads="1"/>
          </p:cNvSpPr>
          <p:nvPr/>
        </p:nvSpPr>
        <p:spPr bwMode="auto">
          <a:xfrm>
            <a:off x="1228725" y="3714750"/>
            <a:ext cx="1743075" cy="581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1600" b="1">
                <a:latin typeface="Comic Sans MS" pitchFamily="66" charset="0"/>
              </a:rPr>
              <a:t>TROCADORES FORTES</a:t>
            </a:r>
            <a:endParaRPr lang="en-US" sz="1600" b="1">
              <a:latin typeface="Comic Sans MS" pitchFamily="66" charset="0"/>
            </a:endParaRPr>
          </a:p>
        </p:txBody>
      </p:sp>
      <p:sp>
        <p:nvSpPr>
          <p:cNvPr id="209948" name="Text Box 28"/>
          <p:cNvSpPr txBox="1">
            <a:spLocks noChangeArrowheads="1"/>
          </p:cNvSpPr>
          <p:nvPr/>
        </p:nvSpPr>
        <p:spPr bwMode="auto">
          <a:xfrm>
            <a:off x="5162550" y="3695700"/>
            <a:ext cx="1743075" cy="581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1600" b="1">
                <a:latin typeface="Comic Sans MS" pitchFamily="66" charset="0"/>
              </a:rPr>
              <a:t>TROCADORES FRACOS</a:t>
            </a:r>
            <a:endParaRPr lang="en-US" sz="1600" b="1">
              <a:latin typeface="Comic Sans MS" pitchFamily="66" charset="0"/>
            </a:endParaRPr>
          </a:p>
        </p:txBody>
      </p:sp>
      <p:sp>
        <p:nvSpPr>
          <p:cNvPr id="209949" name="Freeform 29"/>
          <p:cNvSpPr>
            <a:spLocks/>
          </p:cNvSpPr>
          <p:nvPr/>
        </p:nvSpPr>
        <p:spPr bwMode="auto">
          <a:xfrm>
            <a:off x="5562600" y="4256088"/>
            <a:ext cx="2352675" cy="1793875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378" y="61"/>
              </a:cxn>
              <a:cxn ang="0">
                <a:pos x="588" y="379"/>
              </a:cxn>
              <a:cxn ang="0">
                <a:pos x="780" y="769"/>
              </a:cxn>
              <a:cxn ang="0">
                <a:pos x="1014" y="1051"/>
              </a:cxn>
              <a:cxn ang="0">
                <a:pos x="1284" y="1117"/>
              </a:cxn>
              <a:cxn ang="0">
                <a:pos x="1482" y="1129"/>
              </a:cxn>
            </a:cxnLst>
            <a:rect l="0" t="0" r="r" b="b"/>
            <a:pathLst>
              <a:path w="1482" h="1130">
                <a:moveTo>
                  <a:pt x="0" y="13"/>
                </a:moveTo>
                <a:cubicBezTo>
                  <a:pt x="63" y="21"/>
                  <a:pt x="280" y="0"/>
                  <a:pt x="378" y="61"/>
                </a:cubicBezTo>
                <a:cubicBezTo>
                  <a:pt x="476" y="122"/>
                  <a:pt x="521" y="261"/>
                  <a:pt x="588" y="379"/>
                </a:cubicBezTo>
                <a:cubicBezTo>
                  <a:pt x="655" y="497"/>
                  <a:pt x="709" y="657"/>
                  <a:pt x="780" y="769"/>
                </a:cubicBezTo>
                <a:cubicBezTo>
                  <a:pt x="851" y="881"/>
                  <a:pt x="930" y="993"/>
                  <a:pt x="1014" y="1051"/>
                </a:cubicBezTo>
                <a:cubicBezTo>
                  <a:pt x="1098" y="1109"/>
                  <a:pt x="1206" y="1104"/>
                  <a:pt x="1284" y="1117"/>
                </a:cubicBezTo>
                <a:cubicBezTo>
                  <a:pt x="1362" y="1130"/>
                  <a:pt x="1441" y="1127"/>
                  <a:pt x="1482" y="1129"/>
                </a:cubicBezTo>
              </a:path>
            </a:pathLst>
          </a:custGeom>
          <a:noFill/>
          <a:ln w="28575" cap="flat" cmpd="sng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09950" name="Freeform 30"/>
          <p:cNvSpPr>
            <a:spLocks/>
          </p:cNvSpPr>
          <p:nvPr/>
        </p:nvSpPr>
        <p:spPr bwMode="auto">
          <a:xfrm>
            <a:off x="5781675" y="4244975"/>
            <a:ext cx="2143125" cy="1814513"/>
          </a:xfrm>
          <a:custGeom>
            <a:avLst/>
            <a:gdLst/>
            <a:ahLst/>
            <a:cxnLst>
              <a:cxn ang="0">
                <a:pos x="0" y="1120"/>
              </a:cxn>
              <a:cxn ang="0">
                <a:pos x="378" y="1072"/>
              </a:cxn>
              <a:cxn ang="0">
                <a:pos x="576" y="694"/>
              </a:cxn>
              <a:cxn ang="0">
                <a:pos x="756" y="164"/>
              </a:cxn>
              <a:cxn ang="0">
                <a:pos x="936" y="26"/>
              </a:cxn>
              <a:cxn ang="0">
                <a:pos x="1140" y="8"/>
              </a:cxn>
              <a:cxn ang="0">
                <a:pos x="1350" y="8"/>
              </a:cxn>
            </a:cxnLst>
            <a:rect l="0" t="0" r="r" b="b"/>
            <a:pathLst>
              <a:path w="1350" h="1143">
                <a:moveTo>
                  <a:pt x="0" y="1120"/>
                </a:moveTo>
                <a:cubicBezTo>
                  <a:pt x="63" y="1112"/>
                  <a:pt x="282" y="1143"/>
                  <a:pt x="378" y="1072"/>
                </a:cubicBezTo>
                <a:cubicBezTo>
                  <a:pt x="474" y="1001"/>
                  <a:pt x="513" y="845"/>
                  <a:pt x="576" y="694"/>
                </a:cubicBezTo>
                <a:cubicBezTo>
                  <a:pt x="639" y="543"/>
                  <a:pt x="696" y="275"/>
                  <a:pt x="756" y="164"/>
                </a:cubicBezTo>
                <a:cubicBezTo>
                  <a:pt x="816" y="53"/>
                  <a:pt x="872" y="52"/>
                  <a:pt x="936" y="26"/>
                </a:cubicBezTo>
                <a:cubicBezTo>
                  <a:pt x="1000" y="0"/>
                  <a:pt x="1071" y="11"/>
                  <a:pt x="1140" y="8"/>
                </a:cubicBezTo>
                <a:cubicBezTo>
                  <a:pt x="1209" y="5"/>
                  <a:pt x="1306" y="8"/>
                  <a:pt x="1350" y="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09951" name="Text Box 31"/>
          <p:cNvSpPr txBox="1">
            <a:spLocks noChangeArrowheads="1"/>
          </p:cNvSpPr>
          <p:nvPr/>
        </p:nvSpPr>
        <p:spPr bwMode="auto">
          <a:xfrm>
            <a:off x="6781800" y="5400675"/>
            <a:ext cx="1304925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chemeClr val="tx2"/>
                </a:solidFill>
                <a:latin typeface="Comic Sans MS" pitchFamily="66" charset="0"/>
              </a:rPr>
              <a:t>básicos</a:t>
            </a:r>
            <a:endParaRPr lang="en-US" sz="1800" b="1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9952" name="Text Box 32"/>
          <p:cNvSpPr txBox="1">
            <a:spLocks noChangeArrowheads="1"/>
          </p:cNvSpPr>
          <p:nvPr/>
        </p:nvSpPr>
        <p:spPr bwMode="auto">
          <a:xfrm>
            <a:off x="6867525" y="4400550"/>
            <a:ext cx="1304925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latin typeface="Comic Sans MS" pitchFamily="66" charset="0"/>
              </a:rPr>
              <a:t>ácidos</a:t>
            </a:r>
            <a:endParaRPr lang="en-US" sz="1800" b="1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>
          <a:xfrm>
            <a:off x="596900" y="533400"/>
            <a:ext cx="8458200" cy="1244600"/>
          </a:xfrm>
        </p:spPr>
        <p:txBody>
          <a:bodyPr/>
          <a:lstStyle/>
          <a:p>
            <a:r>
              <a:rPr lang="pt-BR" sz="2400" b="1" dirty="0">
                <a:solidFill>
                  <a:srgbClr val="C00000"/>
                </a:solidFill>
                <a:latin typeface="Comic Sans MS" pitchFamily="66" charset="0"/>
              </a:rPr>
              <a:t>CAPACIDADE DE TROCA</a:t>
            </a:r>
            <a:endParaRPr lang="en-US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10947" name="Text Box 3"/>
          <p:cNvSpPr txBox="1">
            <a:spLocks noChangeArrowheads="1"/>
          </p:cNvSpPr>
          <p:nvPr/>
        </p:nvSpPr>
        <p:spPr bwMode="auto">
          <a:xfrm>
            <a:off x="660400" y="1692275"/>
            <a:ext cx="8343900" cy="486287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medida da quantidade de troca de íons que pode ocorrer entre a matriz e os íons presentes na fase móvel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b="1" dirty="0">
                <a:solidFill>
                  <a:srgbClr val="C00000"/>
                </a:solidFill>
                <a:latin typeface="Comic Sans MS" pitchFamily="66" charset="0"/>
              </a:rPr>
              <a:t>capacidade total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é a quantidade de grupos carregados, ou potencialmente carregados, que podem ser trocados por grama de peso seco do trocador; a capacidade total é expressa em </a:t>
            </a:r>
            <a:r>
              <a:rPr lang="pt-BR" sz="2000" dirty="0" err="1">
                <a:latin typeface="Comic Sans MS" pitchFamily="66" charset="0"/>
              </a:rPr>
              <a:t>meq</a:t>
            </a:r>
            <a:r>
              <a:rPr lang="pt-BR" sz="2000" dirty="0">
                <a:latin typeface="Comic Sans MS" pitchFamily="66" charset="0"/>
              </a:rPr>
              <a:t>/g ou </a:t>
            </a:r>
            <a:r>
              <a:rPr lang="pt-BR" sz="2000" dirty="0" err="1">
                <a:latin typeface="Comic Sans MS" pitchFamily="66" charset="0"/>
              </a:rPr>
              <a:t>meq</a:t>
            </a:r>
            <a:r>
              <a:rPr lang="pt-BR" sz="2000" dirty="0">
                <a:latin typeface="Comic Sans MS" pitchFamily="66" charset="0"/>
              </a:rPr>
              <a:t>/100 mL de suspensão de resina, sendo determinado por titulação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b="1" dirty="0">
                <a:solidFill>
                  <a:srgbClr val="C00000"/>
                </a:solidFill>
                <a:latin typeface="Comic Sans MS" pitchFamily="66" charset="0"/>
              </a:rPr>
              <a:t>capacidade disponível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é a capacidade real do trocador sob determinadas condições; ela é dependente de vários fatores como a força iônica, pH, e temperatura do </a:t>
            </a:r>
            <a:r>
              <a:rPr lang="pt-BR" sz="2000" dirty="0" err="1">
                <a:latin typeface="Comic Sans MS" pitchFamily="66" charset="0"/>
              </a:rPr>
              <a:t>eluente</a:t>
            </a:r>
            <a:endParaRPr lang="pt-BR" sz="2000" dirty="0">
              <a:latin typeface="Comic Sans MS" pitchFamily="66" charset="0"/>
            </a:endParaRP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amostra: a </a:t>
            </a:r>
            <a:r>
              <a:rPr lang="pt-BR" sz="2000" b="1" dirty="0">
                <a:solidFill>
                  <a:srgbClr val="C00000"/>
                </a:solidFill>
                <a:latin typeface="Comic Sans MS" pitchFamily="66" charset="0"/>
              </a:rPr>
              <a:t>quantidade de amostra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que pode ser aplicada em um trocador iônico depende de sua capacidade de troca; não deve exceder 1-5% da capacidade total do trocador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endParaRPr lang="pt-BR" sz="2000" baseline="30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Text Box 2"/>
          <p:cNvSpPr txBox="1">
            <a:spLocks noChangeArrowheads="1"/>
          </p:cNvSpPr>
          <p:nvPr/>
        </p:nvSpPr>
        <p:spPr bwMode="auto">
          <a:xfrm>
            <a:off x="749300" y="1616075"/>
            <a:ext cx="8293100" cy="3444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 dirty="0">
                <a:latin typeface="Comic Sans MS" pitchFamily="66" charset="0"/>
              </a:rPr>
              <a:t>Considere a reação de troca do </a:t>
            </a:r>
            <a:r>
              <a:rPr lang="pt-BR" sz="2000" dirty="0" err="1">
                <a:latin typeface="Comic Sans MS" pitchFamily="66" charset="0"/>
              </a:rPr>
              <a:t>cation</a:t>
            </a:r>
            <a:r>
              <a:rPr lang="pt-BR" sz="2000" dirty="0">
                <a:latin typeface="Comic Sans MS" pitchFamily="66" charset="0"/>
              </a:rPr>
              <a:t> B</a:t>
            </a:r>
            <a:r>
              <a:rPr lang="pt-BR" sz="2000" baseline="30000" dirty="0">
                <a:latin typeface="Comic Sans MS" pitchFamily="66" charset="0"/>
              </a:rPr>
              <a:t>+</a:t>
            </a:r>
            <a:r>
              <a:rPr lang="pt-BR" sz="2000" dirty="0">
                <a:latin typeface="Comic Sans MS" pitchFamily="66" charset="0"/>
              </a:rPr>
              <a:t> na resina sulfônica:</a:t>
            </a:r>
          </a:p>
          <a:p>
            <a:pPr algn="l">
              <a:spcBef>
                <a:spcPct val="50000"/>
              </a:spcBef>
            </a:pPr>
            <a:endParaRPr lang="pt-BR" sz="2000" dirty="0">
              <a:latin typeface="Comic Sans MS" pitchFamily="66" charset="0"/>
            </a:endParaRPr>
          </a:p>
          <a:p>
            <a:pPr algn="l">
              <a:spcBef>
                <a:spcPct val="50000"/>
              </a:spcBef>
            </a:pPr>
            <a:endParaRPr lang="pt-BR" sz="2000" dirty="0">
              <a:latin typeface="Comic Sans MS" pitchFamily="66" charset="0"/>
            </a:endParaRP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a </a:t>
            </a:r>
            <a:r>
              <a:rPr lang="pt-BR" sz="2000" dirty="0" err="1">
                <a:latin typeface="Comic Sans MS" pitchFamily="66" charset="0"/>
              </a:rPr>
              <a:t>eluição</a:t>
            </a:r>
            <a:r>
              <a:rPr lang="pt-BR" sz="2000" dirty="0">
                <a:latin typeface="Comic Sans MS" pitchFamily="66" charset="0"/>
              </a:rPr>
              <a:t> da resina com solução ácida diluída desloca o equilíbrio para a esquerda, fazendo com que parte dos íons B</a:t>
            </a:r>
            <a:r>
              <a:rPr lang="pt-BR" sz="2000" baseline="30000" dirty="0">
                <a:latin typeface="Comic Sans MS" pitchFamily="66" charset="0"/>
              </a:rPr>
              <a:t>+</a:t>
            </a:r>
            <a:r>
              <a:rPr lang="pt-BR" sz="2000" dirty="0">
                <a:latin typeface="Comic Sans MS" pitchFamily="66" charset="0"/>
              </a:rPr>
              <a:t> na fase estacionária seja transferida para a fase móvel; esses íons movem-se coluna baixo numa série de transferências sucessivas entre fase estacionária e móvel</a:t>
            </a:r>
          </a:p>
          <a:p>
            <a:pPr algn="l">
              <a:spcBef>
                <a:spcPct val="50000"/>
              </a:spcBef>
            </a:pPr>
            <a:r>
              <a:rPr lang="pt-BR" sz="2000" dirty="0">
                <a:latin typeface="Comic Sans MS" pitchFamily="66" charset="0"/>
              </a:rPr>
              <a:t>O equilíbrio é governado pela constante: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508000"/>
            <a:ext cx="8458200" cy="1244600"/>
          </a:xfrm>
        </p:spPr>
        <p:txBody>
          <a:bodyPr/>
          <a:lstStyle/>
          <a:p>
            <a:r>
              <a:rPr lang="pt-BR" sz="2400" b="1" dirty="0">
                <a:solidFill>
                  <a:srgbClr val="C00000"/>
                </a:solidFill>
                <a:latin typeface="Comic Sans MS" pitchFamily="66" charset="0"/>
              </a:rPr>
              <a:t>SELETIVIDADE</a:t>
            </a:r>
            <a:endParaRPr lang="en-US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11972" name="Text Box 4"/>
          <p:cNvSpPr txBox="1">
            <a:spLocks noChangeArrowheads="1"/>
          </p:cNvSpPr>
          <p:nvPr/>
        </p:nvSpPr>
        <p:spPr bwMode="auto">
          <a:xfrm>
            <a:off x="365125" y="2263775"/>
            <a:ext cx="87153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solidFill>
                  <a:srgbClr val="666699"/>
                </a:solidFill>
                <a:latin typeface="Comic Sans MS" pitchFamily="66" charset="0"/>
              </a:rPr>
              <a:t>RSO</a:t>
            </a:r>
            <a:r>
              <a:rPr lang="pt-BR" b="1" baseline="-25000">
                <a:solidFill>
                  <a:srgbClr val="666699"/>
                </a:solidFill>
                <a:latin typeface="Comic Sans MS" pitchFamily="66" charset="0"/>
              </a:rPr>
              <a:t>3</a:t>
            </a:r>
            <a:r>
              <a:rPr lang="pt-BR" b="1" baseline="30000">
                <a:solidFill>
                  <a:srgbClr val="666699"/>
                </a:solidFill>
                <a:latin typeface="Comic Sans MS" pitchFamily="66" charset="0"/>
              </a:rPr>
              <a:t>-</a:t>
            </a:r>
            <a:r>
              <a:rPr lang="pt-BR" b="1">
                <a:solidFill>
                  <a:srgbClr val="CC9900"/>
                </a:solidFill>
                <a:latin typeface="Comic Sans MS" pitchFamily="66" charset="0"/>
              </a:rPr>
              <a:t>H</a:t>
            </a:r>
            <a:r>
              <a:rPr lang="pt-BR" b="1" baseline="30000">
                <a:solidFill>
                  <a:srgbClr val="CC9900"/>
                </a:solidFill>
                <a:latin typeface="Comic Sans MS" pitchFamily="66" charset="0"/>
              </a:rPr>
              <a:t>+ </a:t>
            </a:r>
            <a:r>
              <a:rPr lang="pt-BR" b="1">
                <a:latin typeface="Comic Sans MS" pitchFamily="66" charset="0"/>
              </a:rPr>
              <a:t>(s) + </a:t>
            </a:r>
            <a:r>
              <a:rPr lang="pt-BR" b="1">
                <a:solidFill>
                  <a:srgbClr val="A50021"/>
                </a:solidFill>
                <a:latin typeface="Comic Sans MS" pitchFamily="66" charset="0"/>
              </a:rPr>
              <a:t>B</a:t>
            </a:r>
            <a:r>
              <a:rPr lang="pt-BR" b="1" baseline="30000">
                <a:solidFill>
                  <a:srgbClr val="A50021"/>
                </a:solidFill>
                <a:latin typeface="Comic Sans MS" pitchFamily="66" charset="0"/>
              </a:rPr>
              <a:t>+ </a:t>
            </a:r>
            <a:r>
              <a:rPr lang="pt-BR" b="1">
                <a:latin typeface="Comic Sans MS" pitchFamily="66" charset="0"/>
              </a:rPr>
              <a:t>(aq)  </a:t>
            </a:r>
            <a:r>
              <a:rPr lang="pt-BR" b="1">
                <a:latin typeface="Comic Sans MS" pitchFamily="66" charset="0"/>
                <a:sym typeface="Wingdings 3" pitchFamily="18" charset="2"/>
              </a:rPr>
              <a:t></a:t>
            </a:r>
            <a:r>
              <a:rPr lang="pt-BR" b="1">
                <a:latin typeface="Comic Sans MS" pitchFamily="66" charset="0"/>
              </a:rPr>
              <a:t>  </a:t>
            </a:r>
            <a:r>
              <a:rPr lang="pt-BR" b="1">
                <a:solidFill>
                  <a:srgbClr val="666699"/>
                </a:solidFill>
                <a:latin typeface="Comic Sans MS" pitchFamily="66" charset="0"/>
              </a:rPr>
              <a:t>RSO</a:t>
            </a:r>
            <a:r>
              <a:rPr lang="pt-BR" b="1" baseline="-25000">
                <a:solidFill>
                  <a:srgbClr val="666699"/>
                </a:solidFill>
                <a:latin typeface="Comic Sans MS" pitchFamily="66" charset="0"/>
              </a:rPr>
              <a:t>3</a:t>
            </a:r>
            <a:r>
              <a:rPr lang="pt-BR" b="1" baseline="30000">
                <a:solidFill>
                  <a:srgbClr val="666699"/>
                </a:solidFill>
                <a:latin typeface="Comic Sans MS" pitchFamily="66" charset="0"/>
              </a:rPr>
              <a:t>-</a:t>
            </a:r>
            <a:r>
              <a:rPr lang="pt-BR" b="1">
                <a:solidFill>
                  <a:srgbClr val="A50021"/>
                </a:solidFill>
                <a:latin typeface="Comic Sans MS" pitchFamily="66" charset="0"/>
              </a:rPr>
              <a:t>B</a:t>
            </a:r>
            <a:r>
              <a:rPr lang="pt-BR" b="1" baseline="30000">
                <a:solidFill>
                  <a:srgbClr val="A50021"/>
                </a:solidFill>
                <a:latin typeface="Comic Sans MS" pitchFamily="66" charset="0"/>
              </a:rPr>
              <a:t>+ </a:t>
            </a:r>
            <a:r>
              <a:rPr lang="pt-BR" b="1">
                <a:latin typeface="Comic Sans MS" pitchFamily="66" charset="0"/>
              </a:rPr>
              <a:t>(s) + </a:t>
            </a:r>
            <a:r>
              <a:rPr lang="pt-BR" b="1">
                <a:solidFill>
                  <a:srgbClr val="CC9900"/>
                </a:solidFill>
                <a:latin typeface="Comic Sans MS" pitchFamily="66" charset="0"/>
              </a:rPr>
              <a:t>H</a:t>
            </a:r>
            <a:r>
              <a:rPr lang="pt-BR" b="1" baseline="30000">
                <a:solidFill>
                  <a:srgbClr val="CC9900"/>
                </a:solidFill>
                <a:latin typeface="Comic Sans MS" pitchFamily="66" charset="0"/>
              </a:rPr>
              <a:t>+ </a:t>
            </a:r>
            <a:r>
              <a:rPr lang="pt-BR" b="1">
                <a:latin typeface="Comic Sans MS" pitchFamily="66" charset="0"/>
              </a:rPr>
              <a:t>(aq)</a:t>
            </a:r>
            <a:r>
              <a:rPr lang="pt-BR" baseline="30000">
                <a:latin typeface="Comic Sans MS" pitchFamily="66" charset="0"/>
              </a:rPr>
              <a:t>         </a:t>
            </a:r>
            <a:endParaRPr lang="en-US" baseline="30000">
              <a:latin typeface="Comic Sans MS" pitchFamily="66" charset="0"/>
            </a:endParaRPr>
          </a:p>
        </p:txBody>
      </p:sp>
      <p:grpSp>
        <p:nvGrpSpPr>
          <p:cNvPr id="211973" name="Group 5"/>
          <p:cNvGrpSpPr>
            <a:grpSpLocks/>
          </p:cNvGrpSpPr>
          <p:nvPr/>
        </p:nvGrpSpPr>
        <p:grpSpPr bwMode="auto">
          <a:xfrm>
            <a:off x="2554288" y="5133975"/>
            <a:ext cx="4357687" cy="1260475"/>
            <a:chOff x="237" y="1882"/>
            <a:chExt cx="2745" cy="794"/>
          </a:xfrm>
        </p:grpSpPr>
        <p:sp>
          <p:nvSpPr>
            <p:cNvPr id="211974" name="Text Box 6"/>
            <p:cNvSpPr txBox="1">
              <a:spLocks noChangeArrowheads="1"/>
            </p:cNvSpPr>
            <p:nvPr/>
          </p:nvSpPr>
          <p:spPr bwMode="auto">
            <a:xfrm>
              <a:off x="237" y="1882"/>
              <a:ext cx="2745" cy="79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10000"/>
                </a:spcBef>
              </a:pPr>
              <a:r>
                <a:rPr lang="pt-BR" b="1">
                  <a:latin typeface="Comic Sans MS" pitchFamily="66" charset="0"/>
                </a:rPr>
                <a:t>       [</a:t>
              </a:r>
              <a:r>
                <a:rPr lang="pt-BR" b="1">
                  <a:solidFill>
                    <a:srgbClr val="666699"/>
                  </a:solidFill>
                  <a:latin typeface="Comic Sans MS" pitchFamily="66" charset="0"/>
                </a:rPr>
                <a:t>RSO</a:t>
              </a:r>
              <a:r>
                <a:rPr lang="pt-BR" b="1" baseline="-25000">
                  <a:solidFill>
                    <a:srgbClr val="666699"/>
                  </a:solidFill>
                  <a:latin typeface="Comic Sans MS" pitchFamily="66" charset="0"/>
                </a:rPr>
                <a:t>3</a:t>
              </a:r>
              <a:r>
                <a:rPr lang="pt-BR" b="1" baseline="30000">
                  <a:solidFill>
                    <a:srgbClr val="666699"/>
                  </a:solidFill>
                  <a:latin typeface="Comic Sans MS" pitchFamily="66" charset="0"/>
                </a:rPr>
                <a:t>-</a:t>
              </a:r>
              <a:r>
                <a:rPr lang="pt-BR" b="1">
                  <a:solidFill>
                    <a:srgbClr val="A50021"/>
                  </a:solidFill>
                  <a:latin typeface="Comic Sans MS" pitchFamily="66" charset="0"/>
                </a:rPr>
                <a:t>B</a:t>
              </a:r>
              <a:r>
                <a:rPr lang="pt-BR" b="1" baseline="30000">
                  <a:solidFill>
                    <a:srgbClr val="A50021"/>
                  </a:solidFill>
                  <a:latin typeface="Comic Sans MS" pitchFamily="66" charset="0"/>
                </a:rPr>
                <a:t>+</a:t>
              </a:r>
              <a:r>
                <a:rPr lang="pt-BR" b="1">
                  <a:latin typeface="Comic Sans MS" pitchFamily="66" charset="0"/>
                </a:rPr>
                <a:t>]</a:t>
              </a:r>
              <a:r>
                <a:rPr lang="pt-BR" b="1" baseline="-25000">
                  <a:latin typeface="Comic Sans MS" pitchFamily="66" charset="0"/>
                </a:rPr>
                <a:t>s</a:t>
              </a:r>
              <a:r>
                <a:rPr lang="pt-BR" b="1">
                  <a:latin typeface="Comic Sans MS" pitchFamily="66" charset="0"/>
                </a:rPr>
                <a:t> . [</a:t>
              </a:r>
              <a:r>
                <a:rPr lang="pt-BR" b="1">
                  <a:solidFill>
                    <a:srgbClr val="CC9900"/>
                  </a:solidFill>
                  <a:latin typeface="Comic Sans MS" pitchFamily="66" charset="0"/>
                </a:rPr>
                <a:t>H</a:t>
              </a:r>
              <a:r>
                <a:rPr lang="pt-BR" b="1" baseline="30000">
                  <a:solidFill>
                    <a:srgbClr val="CC9900"/>
                  </a:solidFill>
                  <a:latin typeface="Comic Sans MS" pitchFamily="66" charset="0"/>
                </a:rPr>
                <a:t>+</a:t>
              </a:r>
              <a:r>
                <a:rPr lang="pt-BR" b="1">
                  <a:latin typeface="Comic Sans MS" pitchFamily="66" charset="0"/>
                </a:rPr>
                <a:t>]</a:t>
              </a:r>
              <a:r>
                <a:rPr lang="pt-BR" b="1" baseline="-25000">
                  <a:latin typeface="Comic Sans MS" pitchFamily="66" charset="0"/>
                </a:rPr>
                <a:t>aq</a:t>
              </a:r>
            </a:p>
            <a:p>
              <a:pPr algn="l">
                <a:spcBef>
                  <a:spcPct val="10000"/>
                </a:spcBef>
              </a:pPr>
              <a:r>
                <a:rPr lang="pt-BR" b="1">
                  <a:latin typeface="Comic Sans MS" pitchFamily="66" charset="0"/>
                </a:rPr>
                <a:t>K</a:t>
              </a:r>
              <a:r>
                <a:rPr lang="pt-BR" b="1" baseline="-25000">
                  <a:latin typeface="Comic Sans MS" pitchFamily="66" charset="0"/>
                </a:rPr>
                <a:t>tr</a:t>
              </a:r>
              <a:r>
                <a:rPr lang="pt-BR" b="1">
                  <a:latin typeface="Comic Sans MS" pitchFamily="66" charset="0"/>
                </a:rPr>
                <a:t> =</a:t>
              </a:r>
            </a:p>
            <a:p>
              <a:pPr algn="l">
                <a:spcBef>
                  <a:spcPct val="10000"/>
                </a:spcBef>
              </a:pPr>
              <a:r>
                <a:rPr lang="pt-BR" b="1">
                  <a:latin typeface="Comic Sans MS" pitchFamily="66" charset="0"/>
                </a:rPr>
                <a:t>       [</a:t>
              </a:r>
              <a:r>
                <a:rPr lang="pt-BR" b="1">
                  <a:solidFill>
                    <a:srgbClr val="666699"/>
                  </a:solidFill>
                  <a:latin typeface="Comic Sans MS" pitchFamily="66" charset="0"/>
                </a:rPr>
                <a:t>RSO</a:t>
              </a:r>
              <a:r>
                <a:rPr lang="pt-BR" b="1" baseline="-25000">
                  <a:solidFill>
                    <a:srgbClr val="666699"/>
                  </a:solidFill>
                  <a:latin typeface="Comic Sans MS" pitchFamily="66" charset="0"/>
                </a:rPr>
                <a:t>3</a:t>
              </a:r>
              <a:r>
                <a:rPr lang="pt-BR" b="1" baseline="30000">
                  <a:solidFill>
                    <a:srgbClr val="666699"/>
                  </a:solidFill>
                  <a:latin typeface="Comic Sans MS" pitchFamily="66" charset="0"/>
                </a:rPr>
                <a:t>-</a:t>
              </a:r>
              <a:r>
                <a:rPr lang="pt-BR" b="1">
                  <a:solidFill>
                    <a:srgbClr val="CC9900"/>
                  </a:solidFill>
                  <a:latin typeface="Comic Sans MS" pitchFamily="66" charset="0"/>
                </a:rPr>
                <a:t>H</a:t>
              </a:r>
              <a:r>
                <a:rPr lang="pt-BR" b="1" baseline="30000">
                  <a:solidFill>
                    <a:srgbClr val="CC9900"/>
                  </a:solidFill>
                  <a:latin typeface="Comic Sans MS" pitchFamily="66" charset="0"/>
                </a:rPr>
                <a:t>+</a:t>
              </a:r>
              <a:r>
                <a:rPr lang="pt-BR" b="1">
                  <a:latin typeface="Comic Sans MS" pitchFamily="66" charset="0"/>
                </a:rPr>
                <a:t>]</a:t>
              </a:r>
              <a:r>
                <a:rPr lang="pt-BR" b="1" baseline="-25000">
                  <a:latin typeface="Comic Sans MS" pitchFamily="66" charset="0"/>
                </a:rPr>
                <a:t>s</a:t>
              </a:r>
              <a:r>
                <a:rPr lang="pt-BR" b="1">
                  <a:latin typeface="Comic Sans MS" pitchFamily="66" charset="0"/>
                </a:rPr>
                <a:t> . [</a:t>
              </a:r>
              <a:r>
                <a:rPr lang="pt-BR" b="1">
                  <a:solidFill>
                    <a:srgbClr val="A50021"/>
                  </a:solidFill>
                  <a:latin typeface="Comic Sans MS" pitchFamily="66" charset="0"/>
                </a:rPr>
                <a:t>B</a:t>
              </a:r>
              <a:r>
                <a:rPr lang="pt-BR" b="1" baseline="30000">
                  <a:solidFill>
                    <a:srgbClr val="A50021"/>
                  </a:solidFill>
                  <a:latin typeface="Comic Sans MS" pitchFamily="66" charset="0"/>
                </a:rPr>
                <a:t>+</a:t>
              </a:r>
              <a:r>
                <a:rPr lang="pt-BR" b="1">
                  <a:latin typeface="Comic Sans MS" pitchFamily="66" charset="0"/>
                </a:rPr>
                <a:t>]</a:t>
              </a:r>
              <a:r>
                <a:rPr lang="pt-BR" b="1" baseline="-25000">
                  <a:latin typeface="Comic Sans MS" pitchFamily="66" charset="0"/>
                </a:rPr>
                <a:t>aq</a:t>
              </a:r>
              <a:r>
                <a:rPr lang="pt-BR" baseline="30000">
                  <a:latin typeface="Comic Sans MS" pitchFamily="66" charset="0"/>
                </a:rPr>
                <a:t>             </a:t>
              </a:r>
              <a:endParaRPr lang="en-US" baseline="30000">
                <a:latin typeface="Comic Sans MS" pitchFamily="66" charset="0"/>
              </a:endParaRPr>
            </a:p>
          </p:txBody>
        </p:sp>
        <p:sp>
          <p:nvSpPr>
            <p:cNvPr id="211975" name="Line 7"/>
            <p:cNvSpPr>
              <a:spLocks noChangeShapeType="1"/>
            </p:cNvSpPr>
            <p:nvPr/>
          </p:nvSpPr>
          <p:spPr bwMode="auto">
            <a:xfrm>
              <a:off x="776" y="2296"/>
              <a:ext cx="201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Text Box 2"/>
          <p:cNvSpPr txBox="1">
            <a:spLocks noChangeArrowheads="1"/>
          </p:cNvSpPr>
          <p:nvPr/>
        </p:nvSpPr>
        <p:spPr bwMode="auto">
          <a:xfrm>
            <a:off x="660400" y="1514475"/>
            <a:ext cx="8293100" cy="5121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 dirty="0">
                <a:latin typeface="Comic Sans MS" pitchFamily="66" charset="0"/>
              </a:rPr>
              <a:t>Rearranjando temos:</a:t>
            </a:r>
          </a:p>
          <a:p>
            <a:pPr algn="l">
              <a:spcBef>
                <a:spcPct val="50000"/>
              </a:spcBef>
            </a:pPr>
            <a:endParaRPr lang="pt-BR" sz="2000" dirty="0">
              <a:latin typeface="Comic Sans MS" pitchFamily="66" charset="0"/>
            </a:endParaRPr>
          </a:p>
          <a:p>
            <a:pPr algn="l">
              <a:spcBef>
                <a:spcPct val="50000"/>
              </a:spcBef>
            </a:pPr>
            <a:endParaRPr lang="pt-BR" sz="2000" dirty="0">
              <a:latin typeface="Comic Sans MS" pitchFamily="66" charset="0"/>
            </a:endParaRPr>
          </a:p>
          <a:p>
            <a:pPr algn="l">
              <a:spcBef>
                <a:spcPct val="50000"/>
              </a:spcBef>
            </a:pPr>
            <a:endParaRPr lang="pt-BR" sz="2000" dirty="0">
              <a:latin typeface="Comic Sans MS" pitchFamily="66" charset="0"/>
            </a:endParaRP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durante a </a:t>
            </a:r>
            <a:r>
              <a:rPr lang="pt-BR" sz="2000" dirty="0" err="1">
                <a:latin typeface="Comic Sans MS" pitchFamily="66" charset="0"/>
              </a:rPr>
              <a:t>eluição</a:t>
            </a:r>
            <a:r>
              <a:rPr lang="pt-BR" sz="2000" dirty="0">
                <a:latin typeface="Comic Sans MS" pitchFamily="66" charset="0"/>
              </a:rPr>
              <a:t>, a concentração de H</a:t>
            </a:r>
            <a:r>
              <a:rPr lang="pt-BR" sz="2000" baseline="30000" dirty="0">
                <a:latin typeface="Comic Sans MS" pitchFamily="66" charset="0"/>
              </a:rPr>
              <a:t>+</a:t>
            </a:r>
            <a:r>
              <a:rPr lang="pt-BR" sz="2000" dirty="0">
                <a:latin typeface="Comic Sans MS" pitchFamily="66" charset="0"/>
              </a:rPr>
              <a:t> é muito maior que a concentração de B</a:t>
            </a:r>
            <a:r>
              <a:rPr lang="pt-BR" sz="2000" baseline="30000" dirty="0">
                <a:latin typeface="Comic Sans MS" pitchFamily="66" charset="0"/>
              </a:rPr>
              <a:t>+</a:t>
            </a:r>
            <a:r>
              <a:rPr lang="pt-BR" sz="2000" dirty="0">
                <a:latin typeface="Comic Sans MS" pitchFamily="66" charset="0"/>
              </a:rPr>
              <a:t> na fase móvel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além disso, o trocador tem um número apreciável de sítios disponíveis para troca de B</a:t>
            </a:r>
            <a:r>
              <a:rPr lang="pt-BR" sz="2000" baseline="30000" dirty="0">
                <a:latin typeface="Comic Sans MS" pitchFamily="66" charset="0"/>
              </a:rPr>
              <a:t>+</a:t>
            </a:r>
            <a:r>
              <a:rPr lang="pt-BR" sz="2000" dirty="0">
                <a:latin typeface="Comic Sans MS" pitchFamily="66" charset="0"/>
              </a:rPr>
              <a:t> </a:t>
            </a:r>
          </a:p>
          <a:p>
            <a:pPr algn="l">
              <a:spcBef>
                <a:spcPct val="50000"/>
              </a:spcBef>
            </a:pPr>
            <a:r>
              <a:rPr lang="pt-BR" sz="2000" dirty="0">
                <a:latin typeface="Comic Sans MS" pitchFamily="66" charset="0"/>
              </a:rPr>
              <a:t>Assim, quando</a:t>
            </a:r>
          </a:p>
          <a:p>
            <a:pPr algn="l">
              <a:spcBef>
                <a:spcPct val="50000"/>
              </a:spcBef>
            </a:pPr>
            <a:r>
              <a:rPr lang="pt-BR" sz="2000" b="1" dirty="0">
                <a:latin typeface="Comic Sans MS" pitchFamily="66" charset="0"/>
              </a:rPr>
              <a:t>[</a:t>
            </a:r>
            <a:r>
              <a:rPr lang="pt-BR" sz="2000" b="1" dirty="0">
                <a:solidFill>
                  <a:srgbClr val="CC9900"/>
                </a:solidFill>
                <a:latin typeface="Comic Sans MS" pitchFamily="66" charset="0"/>
              </a:rPr>
              <a:t>H</a:t>
            </a:r>
            <a:r>
              <a:rPr lang="pt-BR" sz="2000" b="1" baseline="30000" dirty="0">
                <a:solidFill>
                  <a:srgbClr val="CC9900"/>
                </a:solidFill>
                <a:latin typeface="Comic Sans MS" pitchFamily="66" charset="0"/>
              </a:rPr>
              <a:t>+</a:t>
            </a:r>
            <a:r>
              <a:rPr lang="pt-BR" sz="2000" b="1" dirty="0">
                <a:latin typeface="Comic Sans MS" pitchFamily="66" charset="0"/>
              </a:rPr>
              <a:t>]</a:t>
            </a:r>
            <a:r>
              <a:rPr lang="pt-BR" sz="2000" b="1" baseline="-25000" dirty="0" err="1">
                <a:latin typeface="Comic Sans MS" pitchFamily="66" charset="0"/>
              </a:rPr>
              <a:t>aq</a:t>
            </a:r>
            <a:r>
              <a:rPr lang="pt-BR" sz="2000" b="1" dirty="0">
                <a:latin typeface="Comic Sans MS" pitchFamily="66" charset="0"/>
              </a:rPr>
              <a:t> &gt;&gt; [</a:t>
            </a:r>
            <a:r>
              <a:rPr lang="pt-BR" sz="2000" b="1" dirty="0">
                <a:solidFill>
                  <a:srgbClr val="A50021"/>
                </a:solidFill>
                <a:latin typeface="Comic Sans MS" pitchFamily="66" charset="0"/>
              </a:rPr>
              <a:t>B</a:t>
            </a:r>
            <a:r>
              <a:rPr lang="pt-BR" sz="2000" b="1" baseline="30000" dirty="0">
                <a:solidFill>
                  <a:srgbClr val="A50021"/>
                </a:solidFill>
                <a:latin typeface="Comic Sans MS" pitchFamily="66" charset="0"/>
              </a:rPr>
              <a:t>+</a:t>
            </a:r>
            <a:r>
              <a:rPr lang="pt-BR" sz="2000" b="1" dirty="0">
                <a:latin typeface="Comic Sans MS" pitchFamily="66" charset="0"/>
              </a:rPr>
              <a:t>]</a:t>
            </a:r>
            <a:r>
              <a:rPr lang="pt-BR" sz="2000" b="1" baseline="-25000" dirty="0" err="1">
                <a:latin typeface="Comic Sans MS" pitchFamily="66" charset="0"/>
              </a:rPr>
              <a:t>aq</a:t>
            </a:r>
            <a:r>
              <a:rPr lang="pt-BR" sz="2000" dirty="0">
                <a:latin typeface="Comic Sans MS" pitchFamily="66" charset="0"/>
              </a:rPr>
              <a:t>   e</a:t>
            </a:r>
          </a:p>
          <a:p>
            <a:pPr algn="l">
              <a:spcBef>
                <a:spcPct val="50000"/>
              </a:spcBef>
            </a:pPr>
            <a:r>
              <a:rPr lang="pt-BR" sz="2000" b="1" dirty="0">
                <a:latin typeface="Comic Sans MS" pitchFamily="66" charset="0"/>
              </a:rPr>
              <a:t>[</a:t>
            </a:r>
            <a:r>
              <a:rPr lang="pt-BR" sz="2000" b="1" dirty="0">
                <a:solidFill>
                  <a:srgbClr val="666699"/>
                </a:solidFill>
                <a:latin typeface="Comic Sans MS" pitchFamily="66" charset="0"/>
              </a:rPr>
              <a:t>RSO</a:t>
            </a:r>
            <a:r>
              <a:rPr lang="pt-BR" sz="2000" b="1" baseline="-25000" dirty="0">
                <a:solidFill>
                  <a:srgbClr val="666699"/>
                </a:solidFill>
                <a:latin typeface="Comic Sans MS" pitchFamily="66" charset="0"/>
              </a:rPr>
              <a:t>3</a:t>
            </a:r>
            <a:r>
              <a:rPr lang="pt-BR" sz="2000" b="1" baseline="30000" dirty="0">
                <a:solidFill>
                  <a:srgbClr val="666699"/>
                </a:solidFill>
                <a:latin typeface="Comic Sans MS" pitchFamily="66" charset="0"/>
              </a:rPr>
              <a:t>-</a:t>
            </a:r>
            <a:r>
              <a:rPr lang="pt-BR" sz="2000" b="1" dirty="0">
                <a:solidFill>
                  <a:srgbClr val="CC9900"/>
                </a:solidFill>
                <a:latin typeface="Comic Sans MS" pitchFamily="66" charset="0"/>
              </a:rPr>
              <a:t>H</a:t>
            </a:r>
            <a:r>
              <a:rPr lang="pt-BR" sz="2000" b="1" baseline="30000" dirty="0">
                <a:solidFill>
                  <a:srgbClr val="CC9900"/>
                </a:solidFill>
                <a:latin typeface="Comic Sans MS" pitchFamily="66" charset="0"/>
              </a:rPr>
              <a:t>+</a:t>
            </a:r>
            <a:r>
              <a:rPr lang="pt-BR" sz="2000" b="1" dirty="0">
                <a:latin typeface="Comic Sans MS" pitchFamily="66" charset="0"/>
              </a:rPr>
              <a:t>]</a:t>
            </a:r>
            <a:r>
              <a:rPr lang="pt-BR" sz="2000" b="1" baseline="-25000" dirty="0">
                <a:latin typeface="Comic Sans MS" pitchFamily="66" charset="0"/>
              </a:rPr>
              <a:t>s</a:t>
            </a:r>
            <a:r>
              <a:rPr lang="pt-BR" sz="2000" b="1" dirty="0">
                <a:latin typeface="Comic Sans MS" pitchFamily="66" charset="0"/>
              </a:rPr>
              <a:t> &gt;&gt; [</a:t>
            </a:r>
            <a:r>
              <a:rPr lang="pt-BR" sz="2000" b="1" dirty="0">
                <a:solidFill>
                  <a:srgbClr val="666699"/>
                </a:solidFill>
                <a:latin typeface="Comic Sans MS" pitchFamily="66" charset="0"/>
              </a:rPr>
              <a:t>RSO</a:t>
            </a:r>
            <a:r>
              <a:rPr lang="pt-BR" sz="2000" b="1" baseline="-25000" dirty="0">
                <a:solidFill>
                  <a:srgbClr val="666699"/>
                </a:solidFill>
                <a:latin typeface="Comic Sans MS" pitchFamily="66" charset="0"/>
              </a:rPr>
              <a:t>3</a:t>
            </a:r>
            <a:r>
              <a:rPr lang="pt-BR" sz="2000" b="1" baseline="30000" dirty="0">
                <a:solidFill>
                  <a:srgbClr val="666699"/>
                </a:solidFill>
                <a:latin typeface="Comic Sans MS" pitchFamily="66" charset="0"/>
              </a:rPr>
              <a:t>-</a:t>
            </a:r>
            <a:r>
              <a:rPr lang="pt-BR" sz="2000" b="1" dirty="0">
                <a:solidFill>
                  <a:srgbClr val="A50021"/>
                </a:solidFill>
                <a:latin typeface="Comic Sans MS" pitchFamily="66" charset="0"/>
              </a:rPr>
              <a:t>B</a:t>
            </a:r>
            <a:r>
              <a:rPr lang="pt-BR" sz="2000" b="1" baseline="30000" dirty="0">
                <a:solidFill>
                  <a:srgbClr val="A50021"/>
                </a:solidFill>
                <a:latin typeface="Comic Sans MS" pitchFamily="66" charset="0"/>
              </a:rPr>
              <a:t>+</a:t>
            </a:r>
            <a:r>
              <a:rPr lang="pt-BR" sz="2000" b="1" dirty="0">
                <a:latin typeface="Comic Sans MS" pitchFamily="66" charset="0"/>
              </a:rPr>
              <a:t>]</a:t>
            </a:r>
            <a:r>
              <a:rPr lang="pt-BR" sz="2000" b="1" baseline="-25000" dirty="0">
                <a:latin typeface="Comic Sans MS" pitchFamily="66" charset="0"/>
              </a:rPr>
              <a:t>s</a:t>
            </a:r>
          </a:p>
          <a:p>
            <a:pPr algn="l">
              <a:spcBef>
                <a:spcPct val="50000"/>
              </a:spcBef>
            </a:pPr>
            <a:r>
              <a:rPr lang="pt-BR" sz="2000" dirty="0">
                <a:latin typeface="Comic Sans MS" pitchFamily="66" charset="0"/>
              </a:rPr>
              <a:t>o lado direito da equação acima é constante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458200" cy="1244600"/>
          </a:xfrm>
        </p:spPr>
        <p:txBody>
          <a:bodyPr/>
          <a:lstStyle/>
          <a:p>
            <a:r>
              <a:rPr lang="pt-BR" sz="2400" b="1" dirty="0">
                <a:solidFill>
                  <a:srgbClr val="C00000"/>
                </a:solidFill>
                <a:latin typeface="Comic Sans MS" pitchFamily="66" charset="0"/>
              </a:rPr>
              <a:t>SELETIVIDADE</a:t>
            </a:r>
            <a:endParaRPr lang="en-US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pSp>
        <p:nvGrpSpPr>
          <p:cNvPr id="212996" name="Group 4"/>
          <p:cNvGrpSpPr>
            <a:grpSpLocks/>
          </p:cNvGrpSpPr>
          <p:nvPr/>
        </p:nvGrpSpPr>
        <p:grpSpPr bwMode="auto">
          <a:xfrm>
            <a:off x="2274888" y="2060575"/>
            <a:ext cx="4713287" cy="1260475"/>
            <a:chOff x="1489" y="1362"/>
            <a:chExt cx="2969" cy="794"/>
          </a:xfrm>
        </p:grpSpPr>
        <p:sp>
          <p:nvSpPr>
            <p:cNvPr id="212997" name="Text Box 5"/>
            <p:cNvSpPr txBox="1">
              <a:spLocks noChangeArrowheads="1"/>
            </p:cNvSpPr>
            <p:nvPr/>
          </p:nvSpPr>
          <p:spPr bwMode="auto">
            <a:xfrm>
              <a:off x="1489" y="1362"/>
              <a:ext cx="2969" cy="79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10000"/>
                </a:spcBef>
              </a:pPr>
              <a:r>
                <a:rPr lang="pt-BR" b="1">
                  <a:latin typeface="Comic Sans MS" pitchFamily="66" charset="0"/>
                </a:rPr>
                <a:t>[</a:t>
              </a:r>
              <a:r>
                <a:rPr lang="pt-BR" b="1">
                  <a:solidFill>
                    <a:srgbClr val="666699"/>
                  </a:solidFill>
                  <a:latin typeface="Comic Sans MS" pitchFamily="66" charset="0"/>
                </a:rPr>
                <a:t>RSO</a:t>
              </a:r>
              <a:r>
                <a:rPr lang="pt-BR" b="1" baseline="-25000">
                  <a:solidFill>
                    <a:srgbClr val="666699"/>
                  </a:solidFill>
                  <a:latin typeface="Comic Sans MS" pitchFamily="66" charset="0"/>
                </a:rPr>
                <a:t>3</a:t>
              </a:r>
              <a:r>
                <a:rPr lang="pt-BR" b="1" baseline="30000">
                  <a:solidFill>
                    <a:srgbClr val="666699"/>
                  </a:solidFill>
                  <a:latin typeface="Comic Sans MS" pitchFamily="66" charset="0"/>
                </a:rPr>
                <a:t>-</a:t>
              </a:r>
              <a:r>
                <a:rPr lang="pt-BR" b="1">
                  <a:solidFill>
                    <a:srgbClr val="A50021"/>
                  </a:solidFill>
                  <a:latin typeface="Comic Sans MS" pitchFamily="66" charset="0"/>
                </a:rPr>
                <a:t>B</a:t>
              </a:r>
              <a:r>
                <a:rPr lang="pt-BR" b="1" baseline="30000">
                  <a:solidFill>
                    <a:srgbClr val="A50021"/>
                  </a:solidFill>
                  <a:latin typeface="Comic Sans MS" pitchFamily="66" charset="0"/>
                </a:rPr>
                <a:t>+</a:t>
              </a:r>
              <a:r>
                <a:rPr lang="pt-BR" b="1">
                  <a:latin typeface="Comic Sans MS" pitchFamily="66" charset="0"/>
                </a:rPr>
                <a:t>]</a:t>
              </a:r>
              <a:r>
                <a:rPr lang="pt-BR" b="1" baseline="-25000">
                  <a:latin typeface="Comic Sans MS" pitchFamily="66" charset="0"/>
                </a:rPr>
                <a:t>s</a:t>
              </a:r>
              <a:r>
                <a:rPr lang="pt-BR" b="1">
                  <a:latin typeface="Comic Sans MS" pitchFamily="66" charset="0"/>
                </a:rPr>
                <a:t>         [</a:t>
              </a:r>
              <a:r>
                <a:rPr lang="pt-BR" b="1">
                  <a:solidFill>
                    <a:srgbClr val="666699"/>
                  </a:solidFill>
                  <a:latin typeface="Comic Sans MS" pitchFamily="66" charset="0"/>
                </a:rPr>
                <a:t>RSO</a:t>
              </a:r>
              <a:r>
                <a:rPr lang="pt-BR" b="1" baseline="-25000">
                  <a:solidFill>
                    <a:srgbClr val="666699"/>
                  </a:solidFill>
                  <a:latin typeface="Comic Sans MS" pitchFamily="66" charset="0"/>
                </a:rPr>
                <a:t>3</a:t>
              </a:r>
              <a:r>
                <a:rPr lang="pt-BR" b="1" baseline="30000">
                  <a:solidFill>
                    <a:srgbClr val="666699"/>
                  </a:solidFill>
                  <a:latin typeface="Comic Sans MS" pitchFamily="66" charset="0"/>
                </a:rPr>
                <a:t>-</a:t>
              </a:r>
              <a:r>
                <a:rPr lang="pt-BR" b="1">
                  <a:solidFill>
                    <a:srgbClr val="CC9900"/>
                  </a:solidFill>
                  <a:latin typeface="Comic Sans MS" pitchFamily="66" charset="0"/>
                </a:rPr>
                <a:t>H</a:t>
              </a:r>
              <a:r>
                <a:rPr lang="pt-BR" b="1" baseline="30000">
                  <a:solidFill>
                    <a:srgbClr val="CC9900"/>
                  </a:solidFill>
                  <a:latin typeface="Comic Sans MS" pitchFamily="66" charset="0"/>
                </a:rPr>
                <a:t>+</a:t>
              </a:r>
              <a:r>
                <a:rPr lang="pt-BR" b="1">
                  <a:latin typeface="Comic Sans MS" pitchFamily="66" charset="0"/>
                </a:rPr>
                <a:t>]</a:t>
              </a:r>
              <a:r>
                <a:rPr lang="pt-BR" b="1" baseline="-25000">
                  <a:latin typeface="Comic Sans MS" pitchFamily="66" charset="0"/>
                </a:rPr>
                <a:t>s</a:t>
              </a:r>
              <a:r>
                <a:rPr lang="pt-BR" b="1">
                  <a:latin typeface="Comic Sans MS" pitchFamily="66" charset="0"/>
                </a:rPr>
                <a:t> </a:t>
              </a:r>
            </a:p>
            <a:p>
              <a:pPr algn="l">
                <a:spcBef>
                  <a:spcPct val="10000"/>
                </a:spcBef>
              </a:pPr>
              <a:r>
                <a:rPr lang="pt-BR" b="1">
                  <a:latin typeface="Comic Sans MS" pitchFamily="66" charset="0"/>
                </a:rPr>
                <a:t>              = K</a:t>
              </a:r>
              <a:r>
                <a:rPr lang="pt-BR" b="1" baseline="-25000">
                  <a:latin typeface="Comic Sans MS" pitchFamily="66" charset="0"/>
                </a:rPr>
                <a:t>tr</a:t>
              </a:r>
              <a:endParaRPr lang="pt-BR" b="1">
                <a:latin typeface="Comic Sans MS" pitchFamily="66" charset="0"/>
              </a:endParaRPr>
            </a:p>
            <a:p>
              <a:pPr algn="l">
                <a:spcBef>
                  <a:spcPct val="10000"/>
                </a:spcBef>
              </a:pPr>
              <a:r>
                <a:rPr lang="pt-BR" b="1">
                  <a:latin typeface="Comic Sans MS" pitchFamily="66" charset="0"/>
                </a:rPr>
                <a:t>   [</a:t>
              </a:r>
              <a:r>
                <a:rPr lang="pt-BR" b="1">
                  <a:solidFill>
                    <a:srgbClr val="A50021"/>
                  </a:solidFill>
                  <a:latin typeface="Comic Sans MS" pitchFamily="66" charset="0"/>
                </a:rPr>
                <a:t>B</a:t>
              </a:r>
              <a:r>
                <a:rPr lang="pt-BR" b="1" baseline="30000">
                  <a:solidFill>
                    <a:srgbClr val="A50021"/>
                  </a:solidFill>
                  <a:latin typeface="Comic Sans MS" pitchFamily="66" charset="0"/>
                </a:rPr>
                <a:t>+</a:t>
              </a:r>
              <a:r>
                <a:rPr lang="pt-BR" b="1">
                  <a:latin typeface="Comic Sans MS" pitchFamily="66" charset="0"/>
                </a:rPr>
                <a:t>]</a:t>
              </a:r>
              <a:r>
                <a:rPr lang="pt-BR" b="1" baseline="-25000">
                  <a:latin typeface="Comic Sans MS" pitchFamily="66" charset="0"/>
                </a:rPr>
                <a:t>aq</a:t>
              </a:r>
              <a:r>
                <a:rPr lang="pt-BR">
                  <a:latin typeface="Comic Sans MS" pitchFamily="66" charset="0"/>
                </a:rPr>
                <a:t>                       </a:t>
              </a:r>
              <a:r>
                <a:rPr lang="pt-BR" b="1">
                  <a:latin typeface="Comic Sans MS" pitchFamily="66" charset="0"/>
                </a:rPr>
                <a:t>[</a:t>
              </a:r>
              <a:r>
                <a:rPr lang="pt-BR" b="1">
                  <a:solidFill>
                    <a:srgbClr val="CC9900"/>
                  </a:solidFill>
                  <a:latin typeface="Comic Sans MS" pitchFamily="66" charset="0"/>
                </a:rPr>
                <a:t>H</a:t>
              </a:r>
              <a:r>
                <a:rPr lang="pt-BR" b="1" baseline="30000">
                  <a:solidFill>
                    <a:srgbClr val="CC9900"/>
                  </a:solidFill>
                  <a:latin typeface="Comic Sans MS" pitchFamily="66" charset="0"/>
                </a:rPr>
                <a:t>+</a:t>
              </a:r>
              <a:r>
                <a:rPr lang="pt-BR" b="1">
                  <a:latin typeface="Comic Sans MS" pitchFamily="66" charset="0"/>
                </a:rPr>
                <a:t>]</a:t>
              </a:r>
              <a:r>
                <a:rPr lang="pt-BR" b="1" baseline="-25000">
                  <a:latin typeface="Comic Sans MS" pitchFamily="66" charset="0"/>
                </a:rPr>
                <a:t>aq</a:t>
              </a:r>
              <a:endParaRPr lang="en-US" b="1">
                <a:latin typeface="Comic Sans MS" pitchFamily="66" charset="0"/>
              </a:endParaRPr>
            </a:p>
          </p:txBody>
        </p:sp>
        <p:sp>
          <p:nvSpPr>
            <p:cNvPr id="212998" name="Line 6"/>
            <p:cNvSpPr>
              <a:spLocks noChangeShapeType="1"/>
            </p:cNvSpPr>
            <p:nvPr/>
          </p:nvSpPr>
          <p:spPr bwMode="auto">
            <a:xfrm>
              <a:off x="1520" y="1770"/>
              <a:ext cx="107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12999" name="Line 7"/>
            <p:cNvSpPr>
              <a:spLocks noChangeShapeType="1"/>
            </p:cNvSpPr>
            <p:nvPr/>
          </p:nvSpPr>
          <p:spPr bwMode="auto">
            <a:xfrm>
              <a:off x="3256" y="1770"/>
              <a:ext cx="107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13000" name="AutoShape 8"/>
          <p:cNvSpPr>
            <a:spLocks noChangeArrowheads="1"/>
          </p:cNvSpPr>
          <p:nvPr/>
        </p:nvSpPr>
        <p:spPr bwMode="auto">
          <a:xfrm rot="-2292424">
            <a:off x="4295775" y="5727700"/>
            <a:ext cx="698500" cy="241300"/>
          </a:xfrm>
          <a:prstGeom prst="curvedDownArrow">
            <a:avLst>
              <a:gd name="adj1" fmla="val 57895"/>
              <a:gd name="adj2" fmla="val 115789"/>
              <a:gd name="adj3" fmla="val 33333"/>
            </a:avLst>
          </a:prstGeom>
          <a:gradFill rotWithShape="0">
            <a:gsLst>
              <a:gs pos="0">
                <a:srgbClr val="A50021"/>
              </a:gs>
              <a:gs pos="100000">
                <a:srgbClr val="CC9900"/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13001" name="Group 9"/>
          <p:cNvGrpSpPr>
            <a:grpSpLocks/>
          </p:cNvGrpSpPr>
          <p:nvPr/>
        </p:nvGrpSpPr>
        <p:grpSpPr bwMode="auto">
          <a:xfrm>
            <a:off x="5103813" y="4740275"/>
            <a:ext cx="3684587" cy="1260475"/>
            <a:chOff x="3271" y="3050"/>
            <a:chExt cx="2321" cy="794"/>
          </a:xfrm>
        </p:grpSpPr>
        <p:sp>
          <p:nvSpPr>
            <p:cNvPr id="213002" name="Text Box 10"/>
            <p:cNvSpPr txBox="1">
              <a:spLocks noChangeArrowheads="1"/>
            </p:cNvSpPr>
            <p:nvPr/>
          </p:nvSpPr>
          <p:spPr bwMode="auto">
            <a:xfrm>
              <a:off x="3271" y="3050"/>
              <a:ext cx="2321" cy="79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10000"/>
                </a:spcBef>
              </a:pPr>
              <a:r>
                <a:rPr lang="pt-BR" b="1">
                  <a:latin typeface="Comic Sans MS" pitchFamily="66" charset="0"/>
                </a:rPr>
                <a:t>[</a:t>
              </a:r>
              <a:r>
                <a:rPr lang="pt-BR" b="1">
                  <a:solidFill>
                    <a:srgbClr val="666699"/>
                  </a:solidFill>
                  <a:latin typeface="Comic Sans MS" pitchFamily="66" charset="0"/>
                </a:rPr>
                <a:t>RSO</a:t>
              </a:r>
              <a:r>
                <a:rPr lang="pt-BR" b="1" baseline="-25000">
                  <a:solidFill>
                    <a:srgbClr val="666699"/>
                  </a:solidFill>
                  <a:latin typeface="Comic Sans MS" pitchFamily="66" charset="0"/>
                </a:rPr>
                <a:t>3</a:t>
              </a:r>
              <a:r>
                <a:rPr lang="pt-BR" b="1" baseline="30000">
                  <a:solidFill>
                    <a:srgbClr val="666699"/>
                  </a:solidFill>
                  <a:latin typeface="Comic Sans MS" pitchFamily="66" charset="0"/>
                </a:rPr>
                <a:t>-</a:t>
              </a:r>
              <a:r>
                <a:rPr lang="pt-BR" b="1">
                  <a:solidFill>
                    <a:srgbClr val="A50021"/>
                  </a:solidFill>
                  <a:latin typeface="Comic Sans MS" pitchFamily="66" charset="0"/>
                </a:rPr>
                <a:t>B</a:t>
              </a:r>
              <a:r>
                <a:rPr lang="pt-BR" b="1" baseline="30000">
                  <a:solidFill>
                    <a:srgbClr val="A50021"/>
                  </a:solidFill>
                  <a:latin typeface="Comic Sans MS" pitchFamily="66" charset="0"/>
                </a:rPr>
                <a:t>+</a:t>
              </a:r>
              <a:r>
                <a:rPr lang="pt-BR" b="1">
                  <a:latin typeface="Comic Sans MS" pitchFamily="66" charset="0"/>
                </a:rPr>
                <a:t>]</a:t>
              </a:r>
              <a:r>
                <a:rPr lang="pt-BR" b="1" baseline="-25000">
                  <a:latin typeface="Comic Sans MS" pitchFamily="66" charset="0"/>
                </a:rPr>
                <a:t>s</a:t>
              </a:r>
              <a:r>
                <a:rPr lang="pt-BR" b="1">
                  <a:latin typeface="Comic Sans MS" pitchFamily="66" charset="0"/>
                </a:rPr>
                <a:t>           C</a:t>
              </a:r>
              <a:r>
                <a:rPr lang="pt-BR" b="1" baseline="-25000">
                  <a:latin typeface="Comic Sans MS" pitchFamily="66" charset="0"/>
                </a:rPr>
                <a:t>S</a:t>
              </a:r>
              <a:r>
                <a:rPr lang="pt-BR" b="1">
                  <a:latin typeface="Comic Sans MS" pitchFamily="66" charset="0"/>
                </a:rPr>
                <a:t> </a:t>
              </a:r>
            </a:p>
            <a:p>
              <a:pPr algn="l">
                <a:spcBef>
                  <a:spcPct val="10000"/>
                </a:spcBef>
              </a:pPr>
              <a:r>
                <a:rPr lang="pt-BR" b="1">
                  <a:latin typeface="Comic Sans MS" pitchFamily="66" charset="0"/>
                </a:rPr>
                <a:t>              = </a:t>
              </a:r>
              <a:r>
                <a:rPr lang="pt-BR" b="1">
                  <a:solidFill>
                    <a:srgbClr val="669900"/>
                  </a:solidFill>
                  <a:latin typeface="Comic Sans MS" pitchFamily="66" charset="0"/>
                </a:rPr>
                <a:t>K</a:t>
              </a:r>
              <a:r>
                <a:rPr lang="pt-BR" b="1">
                  <a:latin typeface="Comic Sans MS" pitchFamily="66" charset="0"/>
                </a:rPr>
                <a:t> =</a:t>
              </a:r>
            </a:p>
            <a:p>
              <a:pPr algn="l">
                <a:spcBef>
                  <a:spcPct val="10000"/>
                </a:spcBef>
              </a:pPr>
              <a:r>
                <a:rPr lang="pt-BR" b="1">
                  <a:latin typeface="Comic Sans MS" pitchFamily="66" charset="0"/>
                </a:rPr>
                <a:t>   [</a:t>
              </a:r>
              <a:r>
                <a:rPr lang="pt-BR" b="1">
                  <a:solidFill>
                    <a:srgbClr val="A50021"/>
                  </a:solidFill>
                  <a:latin typeface="Comic Sans MS" pitchFamily="66" charset="0"/>
                </a:rPr>
                <a:t>B</a:t>
              </a:r>
              <a:r>
                <a:rPr lang="pt-BR" b="1" baseline="30000">
                  <a:solidFill>
                    <a:srgbClr val="A50021"/>
                  </a:solidFill>
                  <a:latin typeface="Comic Sans MS" pitchFamily="66" charset="0"/>
                </a:rPr>
                <a:t>+</a:t>
              </a:r>
              <a:r>
                <a:rPr lang="pt-BR" b="1">
                  <a:latin typeface="Comic Sans MS" pitchFamily="66" charset="0"/>
                </a:rPr>
                <a:t>]</a:t>
              </a:r>
              <a:r>
                <a:rPr lang="pt-BR" b="1" baseline="-25000">
                  <a:latin typeface="Comic Sans MS" pitchFamily="66" charset="0"/>
                </a:rPr>
                <a:t>aq</a:t>
              </a:r>
              <a:r>
                <a:rPr lang="pt-BR">
                  <a:latin typeface="Comic Sans MS" pitchFamily="66" charset="0"/>
                </a:rPr>
                <a:t>                    </a:t>
              </a:r>
              <a:r>
                <a:rPr lang="pt-BR" b="1">
                  <a:latin typeface="Comic Sans MS" pitchFamily="66" charset="0"/>
                </a:rPr>
                <a:t>C</a:t>
              </a:r>
              <a:r>
                <a:rPr lang="pt-BR" b="1" baseline="-25000">
                  <a:latin typeface="Comic Sans MS" pitchFamily="66" charset="0"/>
                </a:rPr>
                <a:t>M</a:t>
              </a:r>
              <a:endParaRPr lang="en-US" b="1">
                <a:latin typeface="Comic Sans MS" pitchFamily="66" charset="0"/>
              </a:endParaRPr>
            </a:p>
          </p:txBody>
        </p:sp>
        <p:sp>
          <p:nvSpPr>
            <p:cNvPr id="213003" name="Line 11"/>
            <p:cNvSpPr>
              <a:spLocks noChangeShapeType="1"/>
            </p:cNvSpPr>
            <p:nvPr/>
          </p:nvSpPr>
          <p:spPr bwMode="auto">
            <a:xfrm>
              <a:off x="3302" y="3458"/>
              <a:ext cx="107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13004" name="Line 12"/>
            <p:cNvSpPr>
              <a:spLocks noChangeShapeType="1"/>
            </p:cNvSpPr>
            <p:nvPr/>
          </p:nvSpPr>
          <p:spPr bwMode="auto">
            <a:xfrm>
              <a:off x="5038" y="3458"/>
              <a:ext cx="50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13005" name="Text Box 13"/>
          <p:cNvSpPr txBox="1">
            <a:spLocks noChangeArrowheads="1"/>
          </p:cNvSpPr>
          <p:nvPr/>
        </p:nvSpPr>
        <p:spPr bwMode="auto">
          <a:xfrm>
            <a:off x="7099300" y="6064250"/>
            <a:ext cx="193040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800" b="1">
                <a:solidFill>
                  <a:srgbClr val="669900"/>
                </a:solidFill>
                <a:latin typeface="Comic Sans MS" pitchFamily="66" charset="0"/>
              </a:rPr>
              <a:t>constante de distribuição</a:t>
            </a:r>
            <a:endParaRPr lang="en-US" sz="1800" b="1">
              <a:solidFill>
                <a:srgbClr val="669900"/>
              </a:solidFill>
              <a:latin typeface="Comic Sans MS" pitchFamily="66" charset="0"/>
            </a:endParaRPr>
          </a:p>
        </p:txBody>
      </p:sp>
      <p:sp>
        <p:nvSpPr>
          <p:cNvPr id="213006" name="Freeform 14"/>
          <p:cNvSpPr>
            <a:spLocks/>
          </p:cNvSpPr>
          <p:nvPr/>
        </p:nvSpPr>
        <p:spPr bwMode="auto">
          <a:xfrm>
            <a:off x="7429500" y="5600700"/>
            <a:ext cx="660400" cy="495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0" y="168"/>
              </a:cxn>
              <a:cxn ang="0">
                <a:pos x="304" y="144"/>
              </a:cxn>
              <a:cxn ang="0">
                <a:pos x="416" y="312"/>
              </a:cxn>
            </a:cxnLst>
            <a:rect l="0" t="0" r="r" b="b"/>
            <a:pathLst>
              <a:path w="416" h="312">
                <a:moveTo>
                  <a:pt x="0" y="0"/>
                </a:moveTo>
                <a:cubicBezTo>
                  <a:pt x="20" y="28"/>
                  <a:pt x="69" y="144"/>
                  <a:pt x="120" y="168"/>
                </a:cubicBezTo>
                <a:cubicBezTo>
                  <a:pt x="171" y="192"/>
                  <a:pt x="255" y="120"/>
                  <a:pt x="304" y="144"/>
                </a:cubicBezTo>
                <a:cubicBezTo>
                  <a:pt x="353" y="168"/>
                  <a:pt x="393" y="277"/>
                  <a:pt x="416" y="312"/>
                </a:cubicBezTo>
              </a:path>
            </a:pathLst>
          </a:custGeom>
          <a:noFill/>
          <a:ln w="28575" cap="sq" cmpd="sng">
            <a:solidFill>
              <a:srgbClr val="669900"/>
            </a:solidFill>
            <a:prstDash val="solid"/>
            <a:round/>
            <a:headEnd type="oval" w="med" len="med"/>
            <a:tailEnd type="triangle" w="sm" len="med"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Text Box 2"/>
          <p:cNvSpPr txBox="1">
            <a:spLocks noChangeArrowheads="1"/>
          </p:cNvSpPr>
          <p:nvPr/>
        </p:nvSpPr>
        <p:spPr bwMode="auto">
          <a:xfrm>
            <a:off x="177800" y="4321175"/>
            <a:ext cx="8902700" cy="2378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>
                <a:latin typeface="Comic Sans MS" pitchFamily="66" charset="0"/>
              </a:rPr>
              <a:t>para </a:t>
            </a:r>
            <a:r>
              <a:rPr lang="pt-BR" sz="2000" b="1">
                <a:solidFill>
                  <a:srgbClr val="CC0000"/>
                </a:solidFill>
                <a:latin typeface="Comic Sans MS" pitchFamily="66" charset="0"/>
              </a:rPr>
              <a:t>H+ como íon de referência</a:t>
            </a:r>
            <a:r>
              <a:rPr lang="pt-BR" sz="2000">
                <a:latin typeface="Comic Sans MS" pitchFamily="66" charset="0"/>
              </a:rPr>
              <a:t> têm-se: íons polivalentes são mais fortemente retidos que espécies monocarregadas; para grupos de íons de mesma carga, diferenças de retenção aparecem devido ao grau de hidratação e outras propriedades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>
                <a:latin typeface="Comic Sans MS" pitchFamily="66" charset="0"/>
              </a:rPr>
              <a:t>o trocador iônico prefere: íons que têm alta carga, seguido de íons que têm pequeno tamanho (solvatado), íons altamente polarizáveis e por fim íons que têm interações fracas com a fase móvel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title"/>
          </p:nvPr>
        </p:nvSpPr>
        <p:spPr>
          <a:xfrm>
            <a:off x="596900" y="533400"/>
            <a:ext cx="8458200" cy="1244600"/>
          </a:xfrm>
        </p:spPr>
        <p:txBody>
          <a:bodyPr/>
          <a:lstStyle/>
          <a:p>
            <a:r>
              <a:rPr lang="pt-BR" sz="2400" b="1">
                <a:latin typeface="Comic Sans MS" pitchFamily="66" charset="0"/>
              </a:rPr>
              <a:t>CROMATOGRAFIA POR TROCA IÔNICA</a:t>
            </a:r>
            <a:endParaRPr lang="en-US" sz="2400" b="1">
              <a:latin typeface="Comic Sans MS" pitchFamily="66" charset="0"/>
            </a:endParaRPr>
          </a:p>
        </p:txBody>
      </p:sp>
      <p:sp>
        <p:nvSpPr>
          <p:cNvPr id="214020" name="Text Box 4"/>
          <p:cNvSpPr txBox="1">
            <a:spLocks noChangeArrowheads="1"/>
          </p:cNvSpPr>
          <p:nvPr/>
        </p:nvSpPr>
        <p:spPr bwMode="auto">
          <a:xfrm>
            <a:off x="4914900" y="2124075"/>
            <a:ext cx="4038600" cy="2073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>
                <a:latin typeface="Comic Sans MS" pitchFamily="66" charset="0"/>
              </a:rPr>
              <a:t>K</a:t>
            </a:r>
            <a:r>
              <a:rPr lang="pt-BR" sz="2000" baseline="-25000">
                <a:latin typeface="Comic Sans MS" pitchFamily="66" charset="0"/>
              </a:rPr>
              <a:t>tr</a:t>
            </a:r>
            <a:r>
              <a:rPr lang="pt-BR" sz="2000">
                <a:latin typeface="Comic Sans MS" pitchFamily="66" charset="0"/>
              </a:rPr>
              <a:t> representa a afinidade da resina pelo íon B</a:t>
            </a:r>
            <a:r>
              <a:rPr lang="pt-BR" sz="2000" baseline="30000">
                <a:latin typeface="Comic Sans MS" pitchFamily="66" charset="0"/>
              </a:rPr>
              <a:t>+</a:t>
            </a:r>
            <a:r>
              <a:rPr lang="pt-BR" sz="2000">
                <a:latin typeface="Comic Sans MS" pitchFamily="66" charset="0"/>
              </a:rPr>
              <a:t> em relação ao íons H</a:t>
            </a:r>
            <a:r>
              <a:rPr lang="pt-BR" sz="2000" baseline="30000">
                <a:latin typeface="Comic Sans MS" pitchFamily="66" charset="0"/>
              </a:rPr>
              <a:t>+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>
                <a:latin typeface="Comic Sans MS" pitchFamily="66" charset="0"/>
              </a:rPr>
              <a:t>quando K</a:t>
            </a:r>
            <a:r>
              <a:rPr lang="pt-BR" sz="2000" baseline="-25000">
                <a:latin typeface="Comic Sans MS" pitchFamily="66" charset="0"/>
              </a:rPr>
              <a:t>tr</a:t>
            </a:r>
            <a:r>
              <a:rPr lang="pt-BR" sz="2000">
                <a:latin typeface="Comic Sans MS" pitchFamily="66" charset="0"/>
              </a:rPr>
              <a:t> é grande significa que existe uma grande tendência da fase reter B</a:t>
            </a:r>
            <a:r>
              <a:rPr lang="pt-BR" sz="2000" baseline="30000">
                <a:latin typeface="Comic Sans MS" pitchFamily="66" charset="0"/>
              </a:rPr>
              <a:t>+</a:t>
            </a:r>
          </a:p>
        </p:txBody>
      </p:sp>
      <p:sp>
        <p:nvSpPr>
          <p:cNvPr id="214021" name="Text Box 5"/>
          <p:cNvSpPr txBox="1">
            <a:spLocks noChangeArrowheads="1"/>
          </p:cNvSpPr>
          <p:nvPr/>
        </p:nvSpPr>
        <p:spPr bwMode="auto">
          <a:xfrm>
            <a:off x="250825" y="1565275"/>
            <a:ext cx="87153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solidFill>
                  <a:srgbClr val="666699"/>
                </a:solidFill>
                <a:latin typeface="Comic Sans MS" pitchFamily="66" charset="0"/>
              </a:rPr>
              <a:t>RSO</a:t>
            </a:r>
            <a:r>
              <a:rPr lang="pt-BR" b="1" baseline="-25000">
                <a:solidFill>
                  <a:srgbClr val="666699"/>
                </a:solidFill>
                <a:latin typeface="Comic Sans MS" pitchFamily="66" charset="0"/>
              </a:rPr>
              <a:t>3</a:t>
            </a:r>
            <a:r>
              <a:rPr lang="pt-BR" b="1" baseline="30000">
                <a:solidFill>
                  <a:srgbClr val="666699"/>
                </a:solidFill>
                <a:latin typeface="Comic Sans MS" pitchFamily="66" charset="0"/>
              </a:rPr>
              <a:t>-</a:t>
            </a:r>
            <a:r>
              <a:rPr lang="pt-BR" b="1">
                <a:solidFill>
                  <a:srgbClr val="CC9900"/>
                </a:solidFill>
                <a:latin typeface="Comic Sans MS" pitchFamily="66" charset="0"/>
              </a:rPr>
              <a:t>H</a:t>
            </a:r>
            <a:r>
              <a:rPr lang="pt-BR" b="1" baseline="30000">
                <a:solidFill>
                  <a:srgbClr val="CC9900"/>
                </a:solidFill>
                <a:latin typeface="Comic Sans MS" pitchFamily="66" charset="0"/>
              </a:rPr>
              <a:t>+ </a:t>
            </a:r>
            <a:r>
              <a:rPr lang="pt-BR" b="1">
                <a:latin typeface="Comic Sans MS" pitchFamily="66" charset="0"/>
              </a:rPr>
              <a:t>(s) + </a:t>
            </a:r>
            <a:r>
              <a:rPr lang="pt-BR" b="1">
                <a:solidFill>
                  <a:srgbClr val="A50021"/>
                </a:solidFill>
                <a:latin typeface="Comic Sans MS" pitchFamily="66" charset="0"/>
              </a:rPr>
              <a:t>B</a:t>
            </a:r>
            <a:r>
              <a:rPr lang="pt-BR" b="1" baseline="30000">
                <a:solidFill>
                  <a:srgbClr val="A50021"/>
                </a:solidFill>
                <a:latin typeface="Comic Sans MS" pitchFamily="66" charset="0"/>
              </a:rPr>
              <a:t>+ </a:t>
            </a:r>
            <a:r>
              <a:rPr lang="pt-BR" b="1">
                <a:latin typeface="Comic Sans MS" pitchFamily="66" charset="0"/>
              </a:rPr>
              <a:t>(aq)  </a:t>
            </a:r>
            <a:r>
              <a:rPr lang="pt-BR" b="1">
                <a:latin typeface="Comic Sans MS" pitchFamily="66" charset="0"/>
                <a:sym typeface="Wingdings 3" pitchFamily="18" charset="2"/>
              </a:rPr>
              <a:t></a:t>
            </a:r>
            <a:r>
              <a:rPr lang="pt-BR" b="1">
                <a:latin typeface="Comic Sans MS" pitchFamily="66" charset="0"/>
              </a:rPr>
              <a:t>  </a:t>
            </a:r>
            <a:r>
              <a:rPr lang="pt-BR" b="1">
                <a:solidFill>
                  <a:srgbClr val="666699"/>
                </a:solidFill>
                <a:latin typeface="Comic Sans MS" pitchFamily="66" charset="0"/>
              </a:rPr>
              <a:t>RSO</a:t>
            </a:r>
            <a:r>
              <a:rPr lang="pt-BR" b="1" baseline="-25000">
                <a:solidFill>
                  <a:srgbClr val="666699"/>
                </a:solidFill>
                <a:latin typeface="Comic Sans MS" pitchFamily="66" charset="0"/>
              </a:rPr>
              <a:t>3</a:t>
            </a:r>
            <a:r>
              <a:rPr lang="pt-BR" b="1" baseline="30000">
                <a:solidFill>
                  <a:srgbClr val="666699"/>
                </a:solidFill>
                <a:latin typeface="Comic Sans MS" pitchFamily="66" charset="0"/>
              </a:rPr>
              <a:t>-</a:t>
            </a:r>
            <a:r>
              <a:rPr lang="pt-BR" b="1">
                <a:solidFill>
                  <a:srgbClr val="A50021"/>
                </a:solidFill>
                <a:latin typeface="Comic Sans MS" pitchFamily="66" charset="0"/>
              </a:rPr>
              <a:t>B</a:t>
            </a:r>
            <a:r>
              <a:rPr lang="pt-BR" b="1" baseline="30000">
                <a:solidFill>
                  <a:srgbClr val="A50021"/>
                </a:solidFill>
                <a:latin typeface="Comic Sans MS" pitchFamily="66" charset="0"/>
              </a:rPr>
              <a:t>+ </a:t>
            </a:r>
            <a:r>
              <a:rPr lang="pt-BR" b="1">
                <a:latin typeface="Comic Sans MS" pitchFamily="66" charset="0"/>
              </a:rPr>
              <a:t>(s) + </a:t>
            </a:r>
            <a:r>
              <a:rPr lang="pt-BR" b="1">
                <a:solidFill>
                  <a:srgbClr val="CC9900"/>
                </a:solidFill>
                <a:latin typeface="Comic Sans MS" pitchFamily="66" charset="0"/>
              </a:rPr>
              <a:t>H</a:t>
            </a:r>
            <a:r>
              <a:rPr lang="pt-BR" b="1" baseline="30000">
                <a:solidFill>
                  <a:srgbClr val="CC9900"/>
                </a:solidFill>
                <a:latin typeface="Comic Sans MS" pitchFamily="66" charset="0"/>
              </a:rPr>
              <a:t>+ </a:t>
            </a:r>
            <a:r>
              <a:rPr lang="pt-BR" b="1">
                <a:latin typeface="Comic Sans MS" pitchFamily="66" charset="0"/>
              </a:rPr>
              <a:t>(aq)</a:t>
            </a:r>
            <a:r>
              <a:rPr lang="pt-BR" baseline="30000">
                <a:latin typeface="Comic Sans MS" pitchFamily="66" charset="0"/>
              </a:rPr>
              <a:t>         </a:t>
            </a:r>
            <a:endParaRPr lang="en-US" baseline="30000">
              <a:latin typeface="Comic Sans MS" pitchFamily="66" charset="0"/>
            </a:endParaRPr>
          </a:p>
        </p:txBody>
      </p:sp>
      <p:grpSp>
        <p:nvGrpSpPr>
          <p:cNvPr id="214022" name="Group 6"/>
          <p:cNvGrpSpPr>
            <a:grpSpLocks/>
          </p:cNvGrpSpPr>
          <p:nvPr/>
        </p:nvGrpSpPr>
        <p:grpSpPr bwMode="auto">
          <a:xfrm>
            <a:off x="661988" y="2568575"/>
            <a:ext cx="4357687" cy="1260475"/>
            <a:chOff x="237" y="1882"/>
            <a:chExt cx="2745" cy="794"/>
          </a:xfrm>
        </p:grpSpPr>
        <p:sp>
          <p:nvSpPr>
            <p:cNvPr id="214023" name="Text Box 7"/>
            <p:cNvSpPr txBox="1">
              <a:spLocks noChangeArrowheads="1"/>
            </p:cNvSpPr>
            <p:nvPr/>
          </p:nvSpPr>
          <p:spPr bwMode="auto">
            <a:xfrm>
              <a:off x="237" y="1882"/>
              <a:ext cx="2745" cy="79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10000"/>
                </a:spcBef>
              </a:pPr>
              <a:r>
                <a:rPr lang="pt-BR" b="1">
                  <a:latin typeface="Comic Sans MS" pitchFamily="66" charset="0"/>
                </a:rPr>
                <a:t>       [</a:t>
              </a:r>
              <a:r>
                <a:rPr lang="pt-BR" b="1">
                  <a:solidFill>
                    <a:srgbClr val="666699"/>
                  </a:solidFill>
                  <a:latin typeface="Comic Sans MS" pitchFamily="66" charset="0"/>
                </a:rPr>
                <a:t>RSO</a:t>
              </a:r>
              <a:r>
                <a:rPr lang="pt-BR" b="1" baseline="-25000">
                  <a:solidFill>
                    <a:srgbClr val="666699"/>
                  </a:solidFill>
                  <a:latin typeface="Comic Sans MS" pitchFamily="66" charset="0"/>
                </a:rPr>
                <a:t>3</a:t>
              </a:r>
              <a:r>
                <a:rPr lang="pt-BR" b="1" baseline="30000">
                  <a:solidFill>
                    <a:srgbClr val="666699"/>
                  </a:solidFill>
                  <a:latin typeface="Comic Sans MS" pitchFamily="66" charset="0"/>
                </a:rPr>
                <a:t>-</a:t>
              </a:r>
              <a:r>
                <a:rPr lang="pt-BR" b="1">
                  <a:solidFill>
                    <a:srgbClr val="A50021"/>
                  </a:solidFill>
                  <a:latin typeface="Comic Sans MS" pitchFamily="66" charset="0"/>
                </a:rPr>
                <a:t>B</a:t>
              </a:r>
              <a:r>
                <a:rPr lang="pt-BR" b="1" baseline="30000">
                  <a:solidFill>
                    <a:srgbClr val="A50021"/>
                  </a:solidFill>
                  <a:latin typeface="Comic Sans MS" pitchFamily="66" charset="0"/>
                </a:rPr>
                <a:t>+</a:t>
              </a:r>
              <a:r>
                <a:rPr lang="pt-BR" b="1">
                  <a:latin typeface="Comic Sans MS" pitchFamily="66" charset="0"/>
                </a:rPr>
                <a:t>]</a:t>
              </a:r>
              <a:r>
                <a:rPr lang="pt-BR" b="1" baseline="-25000">
                  <a:latin typeface="Comic Sans MS" pitchFamily="66" charset="0"/>
                </a:rPr>
                <a:t>s</a:t>
              </a:r>
              <a:r>
                <a:rPr lang="pt-BR" b="1">
                  <a:latin typeface="Comic Sans MS" pitchFamily="66" charset="0"/>
                </a:rPr>
                <a:t> . [</a:t>
              </a:r>
              <a:r>
                <a:rPr lang="pt-BR" b="1">
                  <a:solidFill>
                    <a:srgbClr val="CC9900"/>
                  </a:solidFill>
                  <a:latin typeface="Comic Sans MS" pitchFamily="66" charset="0"/>
                </a:rPr>
                <a:t>H</a:t>
              </a:r>
              <a:r>
                <a:rPr lang="pt-BR" b="1" baseline="30000">
                  <a:solidFill>
                    <a:srgbClr val="CC9900"/>
                  </a:solidFill>
                  <a:latin typeface="Comic Sans MS" pitchFamily="66" charset="0"/>
                </a:rPr>
                <a:t>+</a:t>
              </a:r>
              <a:r>
                <a:rPr lang="pt-BR" b="1">
                  <a:latin typeface="Comic Sans MS" pitchFamily="66" charset="0"/>
                </a:rPr>
                <a:t>]</a:t>
              </a:r>
              <a:r>
                <a:rPr lang="pt-BR" b="1" baseline="-25000">
                  <a:latin typeface="Comic Sans MS" pitchFamily="66" charset="0"/>
                </a:rPr>
                <a:t>aq</a:t>
              </a:r>
            </a:p>
            <a:p>
              <a:pPr algn="l">
                <a:spcBef>
                  <a:spcPct val="10000"/>
                </a:spcBef>
              </a:pPr>
              <a:r>
                <a:rPr lang="pt-BR" b="1">
                  <a:latin typeface="Comic Sans MS" pitchFamily="66" charset="0"/>
                </a:rPr>
                <a:t>K</a:t>
              </a:r>
              <a:r>
                <a:rPr lang="pt-BR" b="1" baseline="-25000">
                  <a:latin typeface="Comic Sans MS" pitchFamily="66" charset="0"/>
                </a:rPr>
                <a:t>tr</a:t>
              </a:r>
              <a:r>
                <a:rPr lang="pt-BR" b="1">
                  <a:latin typeface="Comic Sans MS" pitchFamily="66" charset="0"/>
                </a:rPr>
                <a:t> =</a:t>
              </a:r>
            </a:p>
            <a:p>
              <a:pPr algn="l">
                <a:spcBef>
                  <a:spcPct val="10000"/>
                </a:spcBef>
              </a:pPr>
              <a:r>
                <a:rPr lang="pt-BR" b="1">
                  <a:latin typeface="Comic Sans MS" pitchFamily="66" charset="0"/>
                </a:rPr>
                <a:t>       [</a:t>
              </a:r>
              <a:r>
                <a:rPr lang="pt-BR" b="1">
                  <a:solidFill>
                    <a:srgbClr val="666699"/>
                  </a:solidFill>
                  <a:latin typeface="Comic Sans MS" pitchFamily="66" charset="0"/>
                </a:rPr>
                <a:t>RSO</a:t>
              </a:r>
              <a:r>
                <a:rPr lang="pt-BR" b="1" baseline="-25000">
                  <a:solidFill>
                    <a:srgbClr val="666699"/>
                  </a:solidFill>
                  <a:latin typeface="Comic Sans MS" pitchFamily="66" charset="0"/>
                </a:rPr>
                <a:t>3</a:t>
              </a:r>
              <a:r>
                <a:rPr lang="pt-BR" b="1" baseline="30000">
                  <a:solidFill>
                    <a:srgbClr val="666699"/>
                  </a:solidFill>
                  <a:latin typeface="Comic Sans MS" pitchFamily="66" charset="0"/>
                </a:rPr>
                <a:t>-</a:t>
              </a:r>
              <a:r>
                <a:rPr lang="pt-BR" b="1">
                  <a:solidFill>
                    <a:srgbClr val="CC9900"/>
                  </a:solidFill>
                  <a:latin typeface="Comic Sans MS" pitchFamily="66" charset="0"/>
                </a:rPr>
                <a:t>H</a:t>
              </a:r>
              <a:r>
                <a:rPr lang="pt-BR" b="1" baseline="30000">
                  <a:solidFill>
                    <a:srgbClr val="CC9900"/>
                  </a:solidFill>
                  <a:latin typeface="Comic Sans MS" pitchFamily="66" charset="0"/>
                </a:rPr>
                <a:t>+</a:t>
              </a:r>
              <a:r>
                <a:rPr lang="pt-BR" b="1">
                  <a:latin typeface="Comic Sans MS" pitchFamily="66" charset="0"/>
                </a:rPr>
                <a:t>]</a:t>
              </a:r>
              <a:r>
                <a:rPr lang="pt-BR" b="1" baseline="-25000">
                  <a:latin typeface="Comic Sans MS" pitchFamily="66" charset="0"/>
                </a:rPr>
                <a:t>s</a:t>
              </a:r>
              <a:r>
                <a:rPr lang="pt-BR" b="1">
                  <a:latin typeface="Comic Sans MS" pitchFamily="66" charset="0"/>
                </a:rPr>
                <a:t> . [</a:t>
              </a:r>
              <a:r>
                <a:rPr lang="pt-BR" b="1">
                  <a:solidFill>
                    <a:srgbClr val="A50021"/>
                  </a:solidFill>
                  <a:latin typeface="Comic Sans MS" pitchFamily="66" charset="0"/>
                </a:rPr>
                <a:t>B</a:t>
              </a:r>
              <a:r>
                <a:rPr lang="pt-BR" b="1" baseline="30000">
                  <a:solidFill>
                    <a:srgbClr val="A50021"/>
                  </a:solidFill>
                  <a:latin typeface="Comic Sans MS" pitchFamily="66" charset="0"/>
                </a:rPr>
                <a:t>+</a:t>
              </a:r>
              <a:r>
                <a:rPr lang="pt-BR" b="1">
                  <a:latin typeface="Comic Sans MS" pitchFamily="66" charset="0"/>
                </a:rPr>
                <a:t>]</a:t>
              </a:r>
              <a:r>
                <a:rPr lang="pt-BR" b="1" baseline="-25000">
                  <a:latin typeface="Comic Sans MS" pitchFamily="66" charset="0"/>
                </a:rPr>
                <a:t>aq</a:t>
              </a:r>
              <a:r>
                <a:rPr lang="pt-BR" baseline="30000">
                  <a:latin typeface="Comic Sans MS" pitchFamily="66" charset="0"/>
                </a:rPr>
                <a:t>             </a:t>
              </a:r>
              <a:endParaRPr lang="en-US" baseline="30000">
                <a:latin typeface="Comic Sans MS" pitchFamily="66" charset="0"/>
              </a:endParaRPr>
            </a:p>
          </p:txBody>
        </p:sp>
        <p:sp>
          <p:nvSpPr>
            <p:cNvPr id="214024" name="Line 8"/>
            <p:cNvSpPr>
              <a:spLocks noChangeShapeType="1"/>
            </p:cNvSpPr>
            <p:nvPr/>
          </p:nvSpPr>
          <p:spPr bwMode="auto">
            <a:xfrm>
              <a:off x="776" y="2296"/>
              <a:ext cx="201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596900" y="533400"/>
            <a:ext cx="8458200" cy="1244600"/>
          </a:xfrm>
        </p:spPr>
        <p:txBody>
          <a:bodyPr/>
          <a:lstStyle/>
          <a:p>
            <a:r>
              <a:rPr lang="pt-BR" sz="2400" b="1">
                <a:latin typeface="Comic Sans MS" pitchFamily="66" charset="0"/>
              </a:rPr>
              <a:t>CROMATOGRAFIA POR TROCA IÔNICA</a:t>
            </a:r>
            <a:endParaRPr lang="en-US" sz="2400" b="1">
              <a:latin typeface="Comic Sans MS" pitchFamily="66" charset="0"/>
            </a:endParaRPr>
          </a:p>
        </p:txBody>
      </p:sp>
      <p:sp>
        <p:nvSpPr>
          <p:cNvPr id="215043" name="Text Box 3"/>
          <p:cNvSpPr txBox="1">
            <a:spLocks noChangeArrowheads="1"/>
          </p:cNvSpPr>
          <p:nvPr/>
        </p:nvSpPr>
        <p:spPr bwMode="auto">
          <a:xfrm>
            <a:off x="533400" y="1958975"/>
            <a:ext cx="8343900" cy="1616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>
                <a:latin typeface="Comic Sans MS" pitchFamily="66" charset="0"/>
              </a:rPr>
              <a:t>Para uma resina de troca catiônica, os valores de K</a:t>
            </a:r>
            <a:r>
              <a:rPr lang="pt-BR" sz="2000" baseline="-25000">
                <a:latin typeface="Comic Sans MS" pitchFamily="66" charset="0"/>
              </a:rPr>
              <a:t>tr</a:t>
            </a:r>
            <a:r>
              <a:rPr lang="pt-BR" sz="2000">
                <a:latin typeface="Comic Sans MS" pitchFamily="66" charset="0"/>
              </a:rPr>
              <a:t> decrescem na ordem para cátions monovalentes: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endParaRPr lang="pt-BR" sz="2000">
              <a:latin typeface="Comic Sans MS" pitchFamily="66" charset="0"/>
            </a:endParaRPr>
          </a:p>
          <a:p>
            <a:pPr algn="l">
              <a:spcBef>
                <a:spcPct val="50000"/>
              </a:spcBef>
            </a:pPr>
            <a:r>
              <a:rPr lang="pt-BR" sz="2000">
                <a:latin typeface="Comic Sans MS" pitchFamily="66" charset="0"/>
              </a:rPr>
              <a:t>e cátions divalentes:</a:t>
            </a:r>
            <a:endParaRPr lang="pt-BR" sz="2000" baseline="30000">
              <a:latin typeface="Comic Sans MS" pitchFamily="66" charset="0"/>
            </a:endParaRPr>
          </a:p>
        </p:txBody>
      </p:sp>
      <p:sp>
        <p:nvSpPr>
          <p:cNvPr id="215044" name="Text Box 4"/>
          <p:cNvSpPr txBox="1">
            <a:spLocks noChangeArrowheads="1"/>
          </p:cNvSpPr>
          <p:nvPr/>
        </p:nvSpPr>
        <p:spPr bwMode="auto">
          <a:xfrm>
            <a:off x="368300" y="2619375"/>
            <a:ext cx="8559800" cy="19177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solidFill>
                  <a:srgbClr val="000066"/>
                </a:solidFill>
                <a:latin typeface="Comic Sans MS" pitchFamily="66" charset="0"/>
              </a:rPr>
              <a:t>Tl</a:t>
            </a:r>
            <a:r>
              <a:rPr lang="pt-BR" b="1" baseline="30000">
                <a:solidFill>
                  <a:srgbClr val="000066"/>
                </a:solidFill>
                <a:latin typeface="Comic Sans MS" pitchFamily="66" charset="0"/>
              </a:rPr>
              <a:t>+</a:t>
            </a:r>
            <a:r>
              <a:rPr lang="pt-BR" b="1">
                <a:latin typeface="Comic Sans MS" pitchFamily="66" charset="0"/>
              </a:rPr>
              <a:t> &gt; </a:t>
            </a:r>
            <a:r>
              <a:rPr lang="pt-BR" b="1">
                <a:solidFill>
                  <a:srgbClr val="003366"/>
                </a:solidFill>
                <a:latin typeface="Comic Sans MS" pitchFamily="66" charset="0"/>
              </a:rPr>
              <a:t>Ag</a:t>
            </a:r>
            <a:r>
              <a:rPr lang="pt-BR" b="1" baseline="30000">
                <a:solidFill>
                  <a:srgbClr val="003366"/>
                </a:solidFill>
                <a:latin typeface="Comic Sans MS" pitchFamily="66" charset="0"/>
              </a:rPr>
              <a:t>+</a:t>
            </a:r>
            <a:r>
              <a:rPr lang="pt-BR" b="1">
                <a:latin typeface="Comic Sans MS" pitchFamily="66" charset="0"/>
              </a:rPr>
              <a:t> &gt; </a:t>
            </a:r>
            <a:r>
              <a:rPr lang="pt-BR" b="1">
                <a:solidFill>
                  <a:srgbClr val="990033"/>
                </a:solidFill>
                <a:latin typeface="Comic Sans MS" pitchFamily="66" charset="0"/>
              </a:rPr>
              <a:t>Cs</a:t>
            </a:r>
            <a:r>
              <a:rPr lang="pt-BR" b="1" baseline="30000">
                <a:solidFill>
                  <a:srgbClr val="990033"/>
                </a:solidFill>
                <a:latin typeface="Comic Sans MS" pitchFamily="66" charset="0"/>
              </a:rPr>
              <a:t>+</a:t>
            </a:r>
            <a:r>
              <a:rPr lang="pt-BR" b="1">
                <a:latin typeface="Comic Sans MS" pitchFamily="66" charset="0"/>
              </a:rPr>
              <a:t> &gt; </a:t>
            </a:r>
            <a:r>
              <a:rPr lang="pt-BR" b="1">
                <a:solidFill>
                  <a:srgbClr val="800080"/>
                </a:solidFill>
                <a:latin typeface="Comic Sans MS" pitchFamily="66" charset="0"/>
              </a:rPr>
              <a:t>Rb</a:t>
            </a:r>
            <a:r>
              <a:rPr lang="pt-BR" b="1" baseline="30000">
                <a:solidFill>
                  <a:srgbClr val="800080"/>
                </a:solidFill>
                <a:latin typeface="Comic Sans MS" pitchFamily="66" charset="0"/>
              </a:rPr>
              <a:t>+</a:t>
            </a:r>
            <a:r>
              <a:rPr lang="pt-BR" b="1">
                <a:latin typeface="Comic Sans MS" pitchFamily="66" charset="0"/>
              </a:rPr>
              <a:t> &gt; </a:t>
            </a:r>
            <a:r>
              <a:rPr lang="pt-BR" b="1">
                <a:solidFill>
                  <a:srgbClr val="CC00FF"/>
                </a:solidFill>
                <a:latin typeface="Comic Sans MS" pitchFamily="66" charset="0"/>
              </a:rPr>
              <a:t>K</a:t>
            </a:r>
            <a:r>
              <a:rPr lang="pt-BR" b="1" baseline="30000">
                <a:solidFill>
                  <a:srgbClr val="CC00FF"/>
                </a:solidFill>
                <a:latin typeface="Comic Sans MS" pitchFamily="66" charset="0"/>
              </a:rPr>
              <a:t>+</a:t>
            </a:r>
            <a:r>
              <a:rPr lang="pt-BR" b="1">
                <a:latin typeface="Comic Sans MS" pitchFamily="66" charset="0"/>
              </a:rPr>
              <a:t> &gt; </a:t>
            </a:r>
            <a:r>
              <a:rPr lang="pt-BR" b="1">
                <a:solidFill>
                  <a:srgbClr val="FF0066"/>
                </a:solidFill>
                <a:latin typeface="Comic Sans MS" pitchFamily="66" charset="0"/>
              </a:rPr>
              <a:t>NH</a:t>
            </a:r>
            <a:r>
              <a:rPr lang="pt-BR" b="1" baseline="-25000">
                <a:solidFill>
                  <a:srgbClr val="FF0066"/>
                </a:solidFill>
                <a:latin typeface="Comic Sans MS" pitchFamily="66" charset="0"/>
              </a:rPr>
              <a:t>4</a:t>
            </a:r>
            <a:r>
              <a:rPr lang="pt-BR" b="1" baseline="30000">
                <a:solidFill>
                  <a:srgbClr val="FF0066"/>
                </a:solidFill>
                <a:latin typeface="Comic Sans MS" pitchFamily="66" charset="0"/>
              </a:rPr>
              <a:t>+</a:t>
            </a:r>
            <a:r>
              <a:rPr lang="pt-BR" b="1">
                <a:latin typeface="Comic Sans MS" pitchFamily="66" charset="0"/>
              </a:rPr>
              <a:t> &gt; </a:t>
            </a:r>
            <a:r>
              <a:rPr lang="pt-BR" b="1">
                <a:solidFill>
                  <a:srgbClr val="A50021"/>
                </a:solidFill>
                <a:latin typeface="Comic Sans MS" pitchFamily="66" charset="0"/>
              </a:rPr>
              <a:t>Na</a:t>
            </a:r>
            <a:r>
              <a:rPr lang="pt-BR" b="1" baseline="30000">
                <a:solidFill>
                  <a:srgbClr val="A50021"/>
                </a:solidFill>
                <a:latin typeface="Comic Sans MS" pitchFamily="66" charset="0"/>
              </a:rPr>
              <a:t>+</a:t>
            </a:r>
            <a:r>
              <a:rPr lang="pt-BR" b="1">
                <a:latin typeface="Comic Sans MS" pitchFamily="66" charset="0"/>
              </a:rPr>
              <a:t> &gt; </a:t>
            </a:r>
            <a:r>
              <a:rPr lang="pt-BR" b="1">
                <a:solidFill>
                  <a:srgbClr val="FF6600"/>
                </a:solidFill>
                <a:latin typeface="Comic Sans MS" pitchFamily="66" charset="0"/>
              </a:rPr>
              <a:t>H</a:t>
            </a:r>
            <a:r>
              <a:rPr lang="pt-BR" b="1" baseline="30000">
                <a:solidFill>
                  <a:srgbClr val="FF6600"/>
                </a:solidFill>
                <a:latin typeface="Comic Sans MS" pitchFamily="66" charset="0"/>
              </a:rPr>
              <a:t>+</a:t>
            </a:r>
            <a:r>
              <a:rPr lang="pt-BR" b="1">
                <a:latin typeface="Comic Sans MS" pitchFamily="66" charset="0"/>
              </a:rPr>
              <a:t> &gt; </a:t>
            </a:r>
            <a:r>
              <a:rPr lang="pt-BR" b="1">
                <a:solidFill>
                  <a:srgbClr val="CC9900"/>
                </a:solidFill>
                <a:latin typeface="Comic Sans MS" pitchFamily="66" charset="0"/>
              </a:rPr>
              <a:t>Li</a:t>
            </a:r>
            <a:r>
              <a:rPr lang="pt-BR" b="1" baseline="30000">
                <a:solidFill>
                  <a:srgbClr val="CC9900"/>
                </a:solidFill>
                <a:latin typeface="Comic Sans MS" pitchFamily="66" charset="0"/>
              </a:rPr>
              <a:t>+</a:t>
            </a:r>
          </a:p>
          <a:p>
            <a:pPr>
              <a:spcBef>
                <a:spcPct val="50000"/>
              </a:spcBef>
            </a:pPr>
            <a:endParaRPr lang="pt-BR" b="1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pt-BR" b="1">
                <a:solidFill>
                  <a:srgbClr val="000066"/>
                </a:solidFill>
                <a:latin typeface="Comic Sans MS" pitchFamily="66" charset="0"/>
              </a:rPr>
              <a:t>Ba</a:t>
            </a:r>
            <a:r>
              <a:rPr lang="pt-BR" b="1" baseline="30000">
                <a:solidFill>
                  <a:srgbClr val="000066"/>
                </a:solidFill>
                <a:latin typeface="Comic Sans MS" pitchFamily="66" charset="0"/>
              </a:rPr>
              <a:t>2+</a:t>
            </a:r>
            <a:r>
              <a:rPr lang="pt-BR" b="1">
                <a:latin typeface="Comic Sans MS" pitchFamily="66" charset="0"/>
              </a:rPr>
              <a:t> &gt; </a:t>
            </a:r>
            <a:r>
              <a:rPr lang="pt-BR" b="1">
                <a:solidFill>
                  <a:srgbClr val="003366"/>
                </a:solidFill>
                <a:latin typeface="Comic Sans MS" pitchFamily="66" charset="0"/>
              </a:rPr>
              <a:t>Pb</a:t>
            </a:r>
            <a:r>
              <a:rPr lang="pt-BR" b="1" baseline="30000">
                <a:solidFill>
                  <a:srgbClr val="003366"/>
                </a:solidFill>
                <a:latin typeface="Comic Sans MS" pitchFamily="66" charset="0"/>
              </a:rPr>
              <a:t>2+</a:t>
            </a:r>
            <a:r>
              <a:rPr lang="pt-BR" b="1">
                <a:latin typeface="Comic Sans MS" pitchFamily="66" charset="0"/>
              </a:rPr>
              <a:t> &gt; </a:t>
            </a:r>
            <a:r>
              <a:rPr lang="pt-BR" b="1">
                <a:solidFill>
                  <a:srgbClr val="666699"/>
                </a:solidFill>
                <a:latin typeface="Comic Sans MS" pitchFamily="66" charset="0"/>
              </a:rPr>
              <a:t>Sr</a:t>
            </a:r>
            <a:r>
              <a:rPr lang="pt-BR" b="1" baseline="30000">
                <a:solidFill>
                  <a:srgbClr val="666699"/>
                </a:solidFill>
                <a:latin typeface="Comic Sans MS" pitchFamily="66" charset="0"/>
              </a:rPr>
              <a:t>2+</a:t>
            </a:r>
            <a:r>
              <a:rPr lang="pt-BR" b="1">
                <a:latin typeface="Comic Sans MS" pitchFamily="66" charset="0"/>
              </a:rPr>
              <a:t> &gt; </a:t>
            </a:r>
            <a:r>
              <a:rPr lang="pt-BR" b="1">
                <a:solidFill>
                  <a:srgbClr val="6699FF"/>
                </a:solidFill>
                <a:latin typeface="Comic Sans MS" pitchFamily="66" charset="0"/>
              </a:rPr>
              <a:t>Ca</a:t>
            </a:r>
            <a:r>
              <a:rPr lang="pt-BR" b="1" baseline="30000">
                <a:solidFill>
                  <a:srgbClr val="6699FF"/>
                </a:solidFill>
                <a:latin typeface="Comic Sans MS" pitchFamily="66" charset="0"/>
              </a:rPr>
              <a:t>2+</a:t>
            </a:r>
            <a:r>
              <a:rPr lang="pt-BR" b="1">
                <a:latin typeface="Comic Sans MS" pitchFamily="66" charset="0"/>
              </a:rPr>
              <a:t> &gt; </a:t>
            </a:r>
            <a:r>
              <a:rPr lang="pt-BR" b="1">
                <a:solidFill>
                  <a:srgbClr val="660066"/>
                </a:solidFill>
                <a:latin typeface="Comic Sans MS" pitchFamily="66" charset="0"/>
              </a:rPr>
              <a:t>Ni</a:t>
            </a:r>
            <a:r>
              <a:rPr lang="pt-BR" b="1" baseline="30000">
                <a:solidFill>
                  <a:srgbClr val="660066"/>
                </a:solidFill>
                <a:latin typeface="Comic Sans MS" pitchFamily="66" charset="0"/>
              </a:rPr>
              <a:t>2+</a:t>
            </a:r>
            <a:r>
              <a:rPr lang="pt-BR" b="1">
                <a:latin typeface="Comic Sans MS" pitchFamily="66" charset="0"/>
              </a:rPr>
              <a:t> &gt; </a:t>
            </a:r>
            <a:r>
              <a:rPr lang="pt-BR" b="1">
                <a:solidFill>
                  <a:srgbClr val="990033"/>
                </a:solidFill>
                <a:latin typeface="Comic Sans MS" pitchFamily="66" charset="0"/>
              </a:rPr>
              <a:t>Cd</a:t>
            </a:r>
            <a:r>
              <a:rPr lang="pt-BR" b="1" baseline="30000">
                <a:solidFill>
                  <a:srgbClr val="990033"/>
                </a:solidFill>
                <a:latin typeface="Comic Sans MS" pitchFamily="66" charset="0"/>
              </a:rPr>
              <a:t>2+</a:t>
            </a:r>
            <a:r>
              <a:rPr lang="pt-BR" b="1">
                <a:latin typeface="Comic Sans MS" pitchFamily="66" charset="0"/>
              </a:rPr>
              <a:t> &gt; </a:t>
            </a:r>
            <a:r>
              <a:rPr lang="pt-BR" b="1">
                <a:solidFill>
                  <a:srgbClr val="FF0066"/>
                </a:solidFill>
                <a:latin typeface="Comic Sans MS" pitchFamily="66" charset="0"/>
              </a:rPr>
              <a:t>Cu</a:t>
            </a:r>
            <a:r>
              <a:rPr lang="pt-BR" b="1" baseline="30000">
                <a:solidFill>
                  <a:srgbClr val="FF0066"/>
                </a:solidFill>
                <a:latin typeface="Comic Sans MS" pitchFamily="66" charset="0"/>
              </a:rPr>
              <a:t>2+</a:t>
            </a:r>
            <a:r>
              <a:rPr lang="pt-BR" b="1">
                <a:latin typeface="Comic Sans MS" pitchFamily="66" charset="0"/>
              </a:rPr>
              <a:t> &gt; </a:t>
            </a:r>
            <a:r>
              <a:rPr lang="pt-BR" b="1">
                <a:solidFill>
                  <a:srgbClr val="FF7C80"/>
                </a:solidFill>
                <a:latin typeface="Comic Sans MS" pitchFamily="66" charset="0"/>
              </a:rPr>
              <a:t>Co</a:t>
            </a:r>
            <a:r>
              <a:rPr lang="pt-BR" b="1" baseline="30000">
                <a:solidFill>
                  <a:srgbClr val="FF7C80"/>
                </a:solidFill>
                <a:latin typeface="Comic Sans MS" pitchFamily="66" charset="0"/>
              </a:rPr>
              <a:t>2+</a:t>
            </a:r>
            <a:r>
              <a:rPr lang="pt-BR" b="1">
                <a:latin typeface="Comic Sans MS" pitchFamily="66" charset="0"/>
              </a:rPr>
              <a:t> &gt; </a:t>
            </a:r>
            <a:r>
              <a:rPr lang="pt-BR" b="1">
                <a:solidFill>
                  <a:schemeClr val="tx2"/>
                </a:solidFill>
                <a:latin typeface="Comic Sans MS" pitchFamily="66" charset="0"/>
              </a:rPr>
              <a:t>Zn</a:t>
            </a:r>
            <a:r>
              <a:rPr lang="pt-BR" b="1" baseline="30000">
                <a:solidFill>
                  <a:schemeClr val="tx2"/>
                </a:solidFill>
                <a:latin typeface="Comic Sans MS" pitchFamily="66" charset="0"/>
              </a:rPr>
              <a:t>2+</a:t>
            </a:r>
            <a:r>
              <a:rPr lang="pt-BR" b="1">
                <a:latin typeface="Comic Sans MS" pitchFamily="66" charset="0"/>
              </a:rPr>
              <a:t> &gt; </a:t>
            </a:r>
            <a:r>
              <a:rPr lang="pt-BR" b="1">
                <a:solidFill>
                  <a:srgbClr val="FF6600"/>
                </a:solidFill>
                <a:latin typeface="Comic Sans MS" pitchFamily="66" charset="0"/>
              </a:rPr>
              <a:t>Mg</a:t>
            </a:r>
            <a:r>
              <a:rPr lang="pt-BR" b="1" baseline="30000">
                <a:solidFill>
                  <a:srgbClr val="FF6600"/>
                </a:solidFill>
                <a:latin typeface="Comic Sans MS" pitchFamily="66" charset="0"/>
              </a:rPr>
              <a:t>2+</a:t>
            </a:r>
            <a:r>
              <a:rPr lang="pt-BR" b="1">
                <a:latin typeface="Comic Sans MS" pitchFamily="66" charset="0"/>
              </a:rPr>
              <a:t> &gt; </a:t>
            </a:r>
            <a:r>
              <a:rPr lang="pt-BR" b="1">
                <a:solidFill>
                  <a:srgbClr val="CC9900"/>
                </a:solidFill>
                <a:latin typeface="Comic Sans MS" pitchFamily="66" charset="0"/>
              </a:rPr>
              <a:t>UO</a:t>
            </a:r>
            <a:r>
              <a:rPr lang="pt-BR" b="1" baseline="-25000">
                <a:solidFill>
                  <a:srgbClr val="CC9900"/>
                </a:solidFill>
                <a:latin typeface="Comic Sans MS" pitchFamily="66" charset="0"/>
              </a:rPr>
              <a:t>2</a:t>
            </a:r>
            <a:r>
              <a:rPr lang="pt-BR" b="1" baseline="30000">
                <a:solidFill>
                  <a:srgbClr val="CC9900"/>
                </a:solidFill>
                <a:latin typeface="Comic Sans MS" pitchFamily="66" charset="0"/>
              </a:rPr>
              <a:t>2+</a:t>
            </a:r>
            <a:endParaRPr lang="en-US" b="1">
              <a:solidFill>
                <a:srgbClr val="CC9900"/>
              </a:solidFill>
              <a:latin typeface="Comic Sans MS" pitchFamily="66" charset="0"/>
            </a:endParaRPr>
          </a:p>
        </p:txBody>
      </p:sp>
      <p:sp>
        <p:nvSpPr>
          <p:cNvPr id="215045" name="Text Box 5"/>
          <p:cNvSpPr txBox="1">
            <a:spLocks noChangeArrowheads="1"/>
          </p:cNvSpPr>
          <p:nvPr/>
        </p:nvSpPr>
        <p:spPr bwMode="auto">
          <a:xfrm>
            <a:off x="571500" y="4778375"/>
            <a:ext cx="8343900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>
                <a:latin typeface="Comic Sans MS" pitchFamily="66" charset="0"/>
              </a:rPr>
              <a:t>Para uma resina de troca aniônica, os valores de K</a:t>
            </a:r>
            <a:r>
              <a:rPr lang="pt-BR" sz="2000" baseline="-25000">
                <a:latin typeface="Comic Sans MS" pitchFamily="66" charset="0"/>
              </a:rPr>
              <a:t>tr</a:t>
            </a:r>
            <a:r>
              <a:rPr lang="pt-BR" sz="2000">
                <a:latin typeface="Comic Sans MS" pitchFamily="66" charset="0"/>
              </a:rPr>
              <a:t> decrescem na ordem:</a:t>
            </a:r>
            <a:endParaRPr lang="pt-BR" sz="2000" baseline="30000">
              <a:latin typeface="Comic Sans MS" pitchFamily="66" charset="0"/>
            </a:endParaRPr>
          </a:p>
        </p:txBody>
      </p:sp>
      <p:sp>
        <p:nvSpPr>
          <p:cNvPr id="215046" name="Text Box 6"/>
          <p:cNvSpPr txBox="1">
            <a:spLocks noChangeArrowheads="1"/>
          </p:cNvSpPr>
          <p:nvPr/>
        </p:nvSpPr>
        <p:spPr bwMode="auto">
          <a:xfrm>
            <a:off x="673100" y="5553075"/>
            <a:ext cx="7924800" cy="8223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solidFill>
                  <a:srgbClr val="000066"/>
                </a:solidFill>
                <a:latin typeface="Comic Sans MS" pitchFamily="66" charset="0"/>
              </a:rPr>
              <a:t>SO</a:t>
            </a:r>
            <a:r>
              <a:rPr lang="pt-BR" b="1" baseline="-25000">
                <a:solidFill>
                  <a:srgbClr val="000066"/>
                </a:solidFill>
                <a:latin typeface="Comic Sans MS" pitchFamily="66" charset="0"/>
              </a:rPr>
              <a:t>4</a:t>
            </a:r>
            <a:r>
              <a:rPr lang="pt-BR" b="1" baseline="30000">
                <a:solidFill>
                  <a:srgbClr val="000066"/>
                </a:solidFill>
                <a:latin typeface="Comic Sans MS" pitchFamily="66" charset="0"/>
              </a:rPr>
              <a:t>2-</a:t>
            </a:r>
            <a:r>
              <a:rPr lang="pt-BR" b="1">
                <a:latin typeface="Comic Sans MS" pitchFamily="66" charset="0"/>
              </a:rPr>
              <a:t> &gt; </a:t>
            </a:r>
            <a:r>
              <a:rPr lang="pt-BR" b="1">
                <a:solidFill>
                  <a:srgbClr val="003366"/>
                </a:solidFill>
                <a:latin typeface="Comic Sans MS" pitchFamily="66" charset="0"/>
              </a:rPr>
              <a:t>C</a:t>
            </a:r>
            <a:r>
              <a:rPr lang="pt-BR" b="1" baseline="-25000">
                <a:solidFill>
                  <a:srgbClr val="003366"/>
                </a:solidFill>
                <a:latin typeface="Comic Sans MS" pitchFamily="66" charset="0"/>
              </a:rPr>
              <a:t>2</a:t>
            </a:r>
            <a:r>
              <a:rPr lang="pt-BR" b="1">
                <a:solidFill>
                  <a:srgbClr val="003366"/>
                </a:solidFill>
                <a:latin typeface="Comic Sans MS" pitchFamily="66" charset="0"/>
              </a:rPr>
              <a:t>O</a:t>
            </a:r>
            <a:r>
              <a:rPr lang="pt-BR" b="1" baseline="-25000">
                <a:solidFill>
                  <a:srgbClr val="003366"/>
                </a:solidFill>
                <a:latin typeface="Comic Sans MS" pitchFamily="66" charset="0"/>
              </a:rPr>
              <a:t>4</a:t>
            </a:r>
            <a:r>
              <a:rPr lang="pt-BR" b="1" baseline="30000">
                <a:solidFill>
                  <a:srgbClr val="003366"/>
                </a:solidFill>
                <a:latin typeface="Comic Sans MS" pitchFamily="66" charset="0"/>
              </a:rPr>
              <a:t>2-</a:t>
            </a:r>
            <a:r>
              <a:rPr lang="pt-BR" b="1">
                <a:latin typeface="Comic Sans MS" pitchFamily="66" charset="0"/>
              </a:rPr>
              <a:t> &gt; </a:t>
            </a:r>
            <a:r>
              <a:rPr lang="pt-BR" b="1">
                <a:solidFill>
                  <a:srgbClr val="666699"/>
                </a:solidFill>
                <a:latin typeface="Comic Sans MS" pitchFamily="66" charset="0"/>
              </a:rPr>
              <a:t>I</a:t>
            </a:r>
            <a:r>
              <a:rPr lang="pt-BR" b="1" baseline="30000">
                <a:solidFill>
                  <a:srgbClr val="666699"/>
                </a:solidFill>
                <a:latin typeface="Comic Sans MS" pitchFamily="66" charset="0"/>
              </a:rPr>
              <a:t>-</a:t>
            </a:r>
            <a:r>
              <a:rPr lang="pt-BR" b="1">
                <a:latin typeface="Comic Sans MS" pitchFamily="66" charset="0"/>
              </a:rPr>
              <a:t> &gt; </a:t>
            </a:r>
            <a:r>
              <a:rPr lang="pt-BR" b="1">
                <a:solidFill>
                  <a:srgbClr val="6699FF"/>
                </a:solidFill>
                <a:latin typeface="Comic Sans MS" pitchFamily="66" charset="0"/>
              </a:rPr>
              <a:t>NO</a:t>
            </a:r>
            <a:r>
              <a:rPr lang="pt-BR" b="1" baseline="-25000">
                <a:solidFill>
                  <a:srgbClr val="6699FF"/>
                </a:solidFill>
                <a:latin typeface="Comic Sans MS" pitchFamily="66" charset="0"/>
              </a:rPr>
              <a:t>3</a:t>
            </a:r>
            <a:r>
              <a:rPr lang="pt-BR" b="1" baseline="30000">
                <a:solidFill>
                  <a:srgbClr val="6699FF"/>
                </a:solidFill>
                <a:latin typeface="Comic Sans MS" pitchFamily="66" charset="0"/>
              </a:rPr>
              <a:t>-</a:t>
            </a:r>
            <a:r>
              <a:rPr lang="pt-BR" b="1">
                <a:latin typeface="Comic Sans MS" pitchFamily="66" charset="0"/>
              </a:rPr>
              <a:t> &gt; </a:t>
            </a:r>
            <a:r>
              <a:rPr lang="pt-BR" b="1">
                <a:solidFill>
                  <a:srgbClr val="660066"/>
                </a:solidFill>
                <a:latin typeface="Comic Sans MS" pitchFamily="66" charset="0"/>
              </a:rPr>
              <a:t>Br</a:t>
            </a:r>
            <a:r>
              <a:rPr lang="pt-BR" b="1" baseline="30000">
                <a:solidFill>
                  <a:srgbClr val="660066"/>
                </a:solidFill>
                <a:latin typeface="Comic Sans MS" pitchFamily="66" charset="0"/>
              </a:rPr>
              <a:t>-</a:t>
            </a:r>
            <a:r>
              <a:rPr lang="pt-BR" b="1">
                <a:latin typeface="Comic Sans MS" pitchFamily="66" charset="0"/>
              </a:rPr>
              <a:t> &gt; </a:t>
            </a:r>
            <a:r>
              <a:rPr lang="pt-BR" b="1">
                <a:solidFill>
                  <a:srgbClr val="990033"/>
                </a:solidFill>
                <a:latin typeface="Comic Sans MS" pitchFamily="66" charset="0"/>
              </a:rPr>
              <a:t>Cl</a:t>
            </a:r>
            <a:r>
              <a:rPr lang="pt-BR" b="1" baseline="30000">
                <a:solidFill>
                  <a:srgbClr val="990033"/>
                </a:solidFill>
                <a:latin typeface="Comic Sans MS" pitchFamily="66" charset="0"/>
              </a:rPr>
              <a:t>-</a:t>
            </a:r>
            <a:r>
              <a:rPr lang="pt-BR" b="1">
                <a:latin typeface="Comic Sans MS" pitchFamily="66" charset="0"/>
              </a:rPr>
              <a:t> &gt; </a:t>
            </a:r>
            <a:r>
              <a:rPr lang="pt-BR" b="1">
                <a:solidFill>
                  <a:srgbClr val="FF0066"/>
                </a:solidFill>
                <a:latin typeface="Comic Sans MS" pitchFamily="66" charset="0"/>
              </a:rPr>
              <a:t>HCOO</a:t>
            </a:r>
            <a:r>
              <a:rPr lang="pt-BR" b="1" baseline="30000">
                <a:solidFill>
                  <a:srgbClr val="FF0066"/>
                </a:solidFill>
                <a:latin typeface="Comic Sans MS" pitchFamily="66" charset="0"/>
              </a:rPr>
              <a:t>-</a:t>
            </a:r>
            <a:r>
              <a:rPr lang="pt-BR" b="1">
                <a:latin typeface="Comic Sans MS" pitchFamily="66" charset="0"/>
              </a:rPr>
              <a:t> &gt; </a:t>
            </a:r>
            <a:r>
              <a:rPr lang="pt-BR" b="1">
                <a:solidFill>
                  <a:schemeClr val="tx2"/>
                </a:solidFill>
                <a:latin typeface="Comic Sans MS" pitchFamily="66" charset="0"/>
              </a:rPr>
              <a:t>CH</a:t>
            </a:r>
            <a:r>
              <a:rPr lang="pt-BR" b="1" baseline="-25000">
                <a:solidFill>
                  <a:schemeClr val="tx2"/>
                </a:solidFill>
                <a:latin typeface="Comic Sans MS" pitchFamily="66" charset="0"/>
              </a:rPr>
              <a:t>3</a:t>
            </a:r>
            <a:r>
              <a:rPr lang="pt-BR" b="1">
                <a:solidFill>
                  <a:schemeClr val="tx2"/>
                </a:solidFill>
                <a:latin typeface="Comic Sans MS" pitchFamily="66" charset="0"/>
              </a:rPr>
              <a:t>COO</a:t>
            </a:r>
            <a:r>
              <a:rPr lang="pt-BR" b="1" baseline="30000">
                <a:solidFill>
                  <a:schemeClr val="tx2"/>
                </a:solidFill>
                <a:latin typeface="Comic Sans MS" pitchFamily="66" charset="0"/>
              </a:rPr>
              <a:t>-</a:t>
            </a:r>
            <a:r>
              <a:rPr lang="pt-BR" b="1">
                <a:latin typeface="Comic Sans MS" pitchFamily="66" charset="0"/>
              </a:rPr>
              <a:t> &gt; </a:t>
            </a:r>
            <a:r>
              <a:rPr lang="pt-BR" b="1">
                <a:solidFill>
                  <a:srgbClr val="FF6600"/>
                </a:solidFill>
                <a:latin typeface="Comic Sans MS" pitchFamily="66" charset="0"/>
              </a:rPr>
              <a:t>OH</a:t>
            </a:r>
            <a:r>
              <a:rPr lang="pt-BR" b="1" baseline="30000">
                <a:solidFill>
                  <a:srgbClr val="FF6600"/>
                </a:solidFill>
                <a:latin typeface="Comic Sans MS" pitchFamily="66" charset="0"/>
              </a:rPr>
              <a:t>-</a:t>
            </a:r>
            <a:r>
              <a:rPr lang="pt-BR" b="1">
                <a:latin typeface="Comic Sans MS" pitchFamily="66" charset="0"/>
              </a:rPr>
              <a:t> &gt; </a:t>
            </a:r>
            <a:r>
              <a:rPr lang="pt-BR" b="1">
                <a:solidFill>
                  <a:srgbClr val="CC9900"/>
                </a:solidFill>
                <a:latin typeface="Comic Sans MS" pitchFamily="66" charset="0"/>
              </a:rPr>
              <a:t>F</a:t>
            </a:r>
            <a:r>
              <a:rPr lang="pt-BR" b="1" baseline="30000">
                <a:solidFill>
                  <a:srgbClr val="CC9900"/>
                </a:solidFill>
                <a:latin typeface="Comic Sans MS" pitchFamily="66" charset="0"/>
              </a:rPr>
              <a:t>-</a:t>
            </a:r>
            <a:endParaRPr lang="en-US" b="1">
              <a:solidFill>
                <a:srgbClr val="CC99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596900" y="635000"/>
            <a:ext cx="8458200" cy="1054100"/>
          </a:xfrm>
        </p:spPr>
        <p:txBody>
          <a:bodyPr/>
          <a:lstStyle/>
          <a:p>
            <a:r>
              <a:rPr lang="pt-BR" sz="2400" b="1">
                <a:latin typeface="Comic Sans MS" pitchFamily="66" charset="0"/>
              </a:rPr>
              <a:t>CROMATOGRAFIA POR TROCA IÔNICA</a:t>
            </a:r>
            <a:br>
              <a:rPr lang="pt-BR" sz="2400" b="1">
                <a:latin typeface="Comic Sans MS" pitchFamily="66" charset="0"/>
              </a:rPr>
            </a:br>
            <a:r>
              <a:rPr lang="pt-BR" sz="2400" b="1">
                <a:latin typeface="Comic Sans MS" pitchFamily="66" charset="0"/>
              </a:rPr>
              <a:t>em colunas supressoras de eluente</a:t>
            </a:r>
            <a:endParaRPr lang="en-US" sz="2400" b="1">
              <a:latin typeface="Comic Sans MS" pitchFamily="66" charset="0"/>
            </a:endParaRPr>
          </a:p>
        </p:txBody>
      </p:sp>
      <p:sp>
        <p:nvSpPr>
          <p:cNvPr id="216067" name="Text Box 3"/>
          <p:cNvSpPr txBox="1">
            <a:spLocks noChangeArrowheads="1"/>
          </p:cNvSpPr>
          <p:nvPr/>
        </p:nvSpPr>
        <p:spPr bwMode="auto">
          <a:xfrm>
            <a:off x="736600" y="2006600"/>
            <a:ext cx="7848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216068" name="Text Box 4"/>
          <p:cNvSpPr txBox="1">
            <a:spLocks noChangeArrowheads="1"/>
          </p:cNvSpPr>
          <p:nvPr/>
        </p:nvSpPr>
        <p:spPr bwMode="auto">
          <a:xfrm>
            <a:off x="339725" y="1663700"/>
            <a:ext cx="8601075" cy="466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inicialmente, a cromatografia de troca iônica era praticada em materiais com </a:t>
            </a:r>
            <a:r>
              <a:rPr lang="pt-BR" sz="2000" b="1" dirty="0">
                <a:solidFill>
                  <a:srgbClr val="C00000"/>
                </a:solidFill>
                <a:latin typeface="Comic Sans MS" pitchFamily="66" charset="0"/>
              </a:rPr>
              <a:t>alta capacidade de troca</a:t>
            </a:r>
            <a:r>
              <a:rPr lang="pt-BR" sz="2000" dirty="0">
                <a:latin typeface="Comic Sans MS" pitchFamily="66" charset="0"/>
              </a:rPr>
              <a:t>: aplicação restrita devido à eficiência moderada e a falta de um detector genérico que permitisse a determinação quantitativa dos íons </a:t>
            </a:r>
            <a:r>
              <a:rPr lang="pt-BR" sz="2000" dirty="0" err="1">
                <a:latin typeface="Comic Sans MS" pitchFamily="66" charset="0"/>
              </a:rPr>
              <a:t>eluídos</a:t>
            </a:r>
            <a:r>
              <a:rPr lang="pt-BR" sz="2000" dirty="0">
                <a:latin typeface="Comic Sans MS" pitchFamily="66" charset="0"/>
              </a:rPr>
              <a:t> da coluna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escolha óbvia: </a:t>
            </a:r>
            <a:r>
              <a:rPr lang="pt-BR" sz="2000" b="1" dirty="0">
                <a:solidFill>
                  <a:srgbClr val="C00000"/>
                </a:solidFill>
                <a:latin typeface="Comic Sans MS" pitchFamily="66" charset="0"/>
              </a:rPr>
              <a:t>detectores por condutividade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que são altamente sensíveis, universais para espécies carregadas, respondem de forma previsível a mudanças de concentração; simples de construção e manutenção barata, fáceis de serem miniaturizados e comumente funcionam por longo tempo sem problemas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b="1" dirty="0">
                <a:solidFill>
                  <a:srgbClr val="C00000"/>
                </a:solidFill>
                <a:latin typeface="Comic Sans MS" pitchFamily="66" charset="0"/>
              </a:rPr>
              <a:t>limitação séria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: </a:t>
            </a:r>
            <a:r>
              <a:rPr lang="pt-BR" sz="2000" dirty="0">
                <a:latin typeface="Comic Sans MS" pitchFamily="66" charset="0"/>
              </a:rPr>
              <a:t>era necessária uma </a:t>
            </a:r>
            <a:r>
              <a:rPr lang="pt-BR" sz="2000" b="1" dirty="0">
                <a:solidFill>
                  <a:srgbClr val="C00000"/>
                </a:solidFill>
                <a:latin typeface="Comic Sans MS" pitchFamily="66" charset="0"/>
              </a:rPr>
              <a:t>alta concentração do eletrólito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(fase móvel) para </a:t>
            </a:r>
            <a:r>
              <a:rPr lang="pt-BR" sz="2000" dirty="0" err="1">
                <a:latin typeface="Comic Sans MS" pitchFamily="66" charset="0"/>
              </a:rPr>
              <a:t>eluir</a:t>
            </a:r>
            <a:r>
              <a:rPr lang="pt-BR" sz="2000" dirty="0">
                <a:latin typeface="Comic Sans MS" pitchFamily="66" charset="0"/>
              </a:rPr>
              <a:t> a maioria dos analitos iônicos em um tempo razoável; como </a:t>
            </a:r>
            <a:r>
              <a:rPr lang="pt-BR" sz="2000" dirty="0" smtClean="0">
                <a:latin typeface="Comic Sans MS" pitchFamily="66" charset="0"/>
              </a:rPr>
              <a:t>consequência</a:t>
            </a:r>
            <a:r>
              <a:rPr lang="pt-BR" sz="2000" dirty="0">
                <a:latin typeface="Comic Sans MS" pitchFamily="66" charset="0"/>
              </a:rPr>
              <a:t>, a condutividade dos componentes da fase móvel tendia a  sobrepujar a dos analitos, reduzindo acentuadamente a sensibilidade do detector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596900" y="635000"/>
            <a:ext cx="8458200" cy="1054100"/>
          </a:xfrm>
        </p:spPr>
        <p:txBody>
          <a:bodyPr/>
          <a:lstStyle/>
          <a:p>
            <a:r>
              <a:rPr lang="pt-BR" sz="2400" b="1">
                <a:latin typeface="Comic Sans MS" pitchFamily="66" charset="0"/>
              </a:rPr>
              <a:t>CROMATOGRAFIA POR TROCA IÔNICA</a:t>
            </a:r>
            <a:br>
              <a:rPr lang="pt-BR" sz="2400" b="1">
                <a:latin typeface="Comic Sans MS" pitchFamily="66" charset="0"/>
              </a:rPr>
            </a:br>
            <a:r>
              <a:rPr lang="pt-BR" sz="2400" b="1">
                <a:latin typeface="Comic Sans MS" pitchFamily="66" charset="0"/>
              </a:rPr>
              <a:t>em colunas supressoras de eluente</a:t>
            </a:r>
            <a:endParaRPr lang="en-US" sz="2400" b="1">
              <a:latin typeface="Comic Sans MS" pitchFamily="66" charset="0"/>
            </a:endParaRPr>
          </a:p>
        </p:txBody>
      </p:sp>
      <p:sp>
        <p:nvSpPr>
          <p:cNvPr id="217091" name="Text Box 3"/>
          <p:cNvSpPr txBox="1">
            <a:spLocks noChangeArrowheads="1"/>
          </p:cNvSpPr>
          <p:nvPr/>
        </p:nvSpPr>
        <p:spPr bwMode="auto">
          <a:xfrm>
            <a:off x="736600" y="2006600"/>
            <a:ext cx="7848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217092" name="Text Box 4"/>
          <p:cNvSpPr txBox="1">
            <a:spLocks noChangeArrowheads="1"/>
          </p:cNvSpPr>
          <p:nvPr/>
        </p:nvSpPr>
        <p:spPr bwMode="auto">
          <a:xfrm>
            <a:off x="695325" y="2019300"/>
            <a:ext cx="8067675" cy="2073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o problema da alta condutância do </a:t>
            </a:r>
            <a:r>
              <a:rPr lang="pt-BR" sz="2000" dirty="0" err="1">
                <a:latin typeface="Comic Sans MS" pitchFamily="66" charset="0"/>
              </a:rPr>
              <a:t>eluente</a:t>
            </a:r>
            <a:r>
              <a:rPr lang="pt-BR" sz="2000" dirty="0">
                <a:latin typeface="Comic Sans MS" pitchFamily="66" charset="0"/>
              </a:rPr>
              <a:t> foi resolvido com a introdução da chamada </a:t>
            </a:r>
            <a:r>
              <a:rPr lang="pt-BR" sz="2000" b="1" dirty="0">
                <a:solidFill>
                  <a:srgbClr val="C00000"/>
                </a:solidFill>
                <a:latin typeface="Comic Sans MS" pitchFamily="66" charset="0"/>
              </a:rPr>
              <a:t>coluna supressora de </a:t>
            </a:r>
            <a:r>
              <a:rPr lang="pt-BR" sz="2000" b="1" dirty="0" err="1">
                <a:solidFill>
                  <a:srgbClr val="C00000"/>
                </a:solidFill>
                <a:latin typeface="Comic Sans MS" pitchFamily="66" charset="0"/>
              </a:rPr>
              <a:t>eluente</a:t>
            </a:r>
            <a:r>
              <a:rPr lang="pt-BR" sz="2000" dirty="0">
                <a:latin typeface="Comic Sans MS" pitchFamily="66" charset="0"/>
              </a:rPr>
              <a:t>, posicionada imediatamente após a coluna analítica de troca iônica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a coluna supressora é recheada com uma segunda resina de troca iônica que efetivamente converte os íons da fase móvel a espécies moleculares de ionização limitada, sem afetar os íons do </a:t>
            </a:r>
            <a:r>
              <a:rPr lang="pt-BR" sz="2000" dirty="0" err="1">
                <a:latin typeface="Comic Sans MS" pitchFamily="66" charset="0"/>
              </a:rPr>
              <a:t>analito</a:t>
            </a:r>
            <a:endParaRPr lang="pt-BR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30200" y="457200"/>
            <a:ext cx="8458200" cy="1244600"/>
          </a:xfrm>
        </p:spPr>
        <p:txBody>
          <a:bodyPr/>
          <a:lstStyle/>
          <a:p>
            <a:r>
              <a:rPr lang="pt-BR" sz="2400" b="1" dirty="0">
                <a:solidFill>
                  <a:srgbClr val="C00000"/>
                </a:solidFill>
                <a:latin typeface="Comic Sans MS" pitchFamily="66" charset="0"/>
              </a:rPr>
              <a:t>CROMATOGRAFIA POR TROCA IÔNICA</a:t>
            </a:r>
            <a:endParaRPr lang="en-US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99683" name="Text Box 3"/>
          <p:cNvSpPr txBox="1">
            <a:spLocks noChangeArrowheads="1"/>
          </p:cNvSpPr>
          <p:nvPr/>
        </p:nvSpPr>
        <p:spPr bwMode="auto">
          <a:xfrm>
            <a:off x="546100" y="1628775"/>
            <a:ext cx="8089900" cy="466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>
                <a:srgbClr val="C00000"/>
              </a:buClr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cromatografia por troca iônica (IC, </a:t>
            </a:r>
            <a:r>
              <a:rPr lang="pt-BR" sz="2000" i="1" dirty="0" err="1">
                <a:latin typeface="Comic Sans MS" pitchFamily="66" charset="0"/>
              </a:rPr>
              <a:t>ion</a:t>
            </a:r>
            <a:r>
              <a:rPr lang="pt-BR" sz="2000" i="1" dirty="0">
                <a:latin typeface="Comic Sans MS" pitchFamily="66" charset="0"/>
              </a:rPr>
              <a:t> </a:t>
            </a:r>
            <a:r>
              <a:rPr lang="pt-BR" sz="2000" i="1" dirty="0" err="1">
                <a:latin typeface="Comic Sans MS" pitchFamily="66" charset="0"/>
              </a:rPr>
              <a:t>exchange</a:t>
            </a:r>
            <a:r>
              <a:rPr lang="pt-BR" sz="2000" i="1" dirty="0">
                <a:latin typeface="Comic Sans MS" pitchFamily="66" charset="0"/>
              </a:rPr>
              <a:t> </a:t>
            </a:r>
            <a:r>
              <a:rPr lang="pt-BR" sz="2000" i="1" dirty="0" err="1">
                <a:latin typeface="Comic Sans MS" pitchFamily="66" charset="0"/>
              </a:rPr>
              <a:t>chromatography</a:t>
            </a:r>
            <a:r>
              <a:rPr lang="pt-BR" sz="2000" dirty="0">
                <a:latin typeface="Comic Sans MS" pitchFamily="66" charset="0"/>
              </a:rPr>
              <a:t>) ou cromatografia de íons: </a:t>
            </a:r>
            <a:r>
              <a:rPr lang="pt-BR" sz="2000" dirty="0" smtClean="0">
                <a:latin typeface="Comic Sans MS" pitchFamily="66" charset="0"/>
              </a:rPr>
              <a:t>método </a:t>
            </a:r>
            <a:r>
              <a:rPr lang="pt-BR" sz="2000" dirty="0">
                <a:latin typeface="Comic Sans MS" pitchFamily="66" charset="0"/>
              </a:rPr>
              <a:t>de separação e determinação de íons com base em </a:t>
            </a:r>
            <a:r>
              <a:rPr lang="pt-BR" sz="2000" b="1" dirty="0">
                <a:solidFill>
                  <a:srgbClr val="C00000"/>
                </a:solidFill>
                <a:latin typeface="Comic Sans MS" pitchFamily="66" charset="0"/>
              </a:rPr>
              <a:t>resinas de troca iônica </a:t>
            </a:r>
          </a:p>
          <a:p>
            <a:pPr algn="l">
              <a:spcBef>
                <a:spcPct val="50000"/>
              </a:spcBef>
              <a:buClr>
                <a:srgbClr val="C00000"/>
              </a:buClr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desenvolvida durante o </a:t>
            </a:r>
            <a:r>
              <a:rPr lang="pt-BR" sz="2000" b="1" dirty="0">
                <a:solidFill>
                  <a:srgbClr val="C00000"/>
                </a:solidFill>
                <a:latin typeface="Comic Sans MS" pitchFamily="66" charset="0"/>
              </a:rPr>
              <a:t>projeto Manhattan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para a separação de cátions de terras raras com propriedades semelhantes, com resinas trocadoras de cátions;  esse trabalho forneceu a base teórica das separações por troca iônica e, após a Segunda Guerra, foi estendido a outros tipos de materiais; detecção era feita por medidas de condutividade; hoje em dia outros detectores são possíveis</a:t>
            </a:r>
          </a:p>
          <a:p>
            <a:pPr algn="l">
              <a:spcBef>
                <a:spcPct val="50000"/>
              </a:spcBef>
              <a:buClr>
                <a:srgbClr val="C00000"/>
              </a:buClr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falta de um detector sensível para as espécies iônicas </a:t>
            </a:r>
            <a:r>
              <a:rPr lang="pt-BR" sz="2000" dirty="0" err="1">
                <a:latin typeface="Comic Sans MS" pitchFamily="66" charset="0"/>
              </a:rPr>
              <a:t>eluídas</a:t>
            </a:r>
            <a:r>
              <a:rPr lang="pt-BR" sz="2000" dirty="0">
                <a:latin typeface="Comic Sans MS" pitchFamily="66" charset="0"/>
              </a:rPr>
              <a:t> retardou o desenvolvimento da técnica moderna; em 1975, </a:t>
            </a:r>
            <a:r>
              <a:rPr lang="pt-BR" sz="2000" dirty="0" err="1">
                <a:latin typeface="Comic Sans MS" pitchFamily="66" charset="0"/>
              </a:rPr>
              <a:t>Dow</a:t>
            </a:r>
            <a:r>
              <a:rPr lang="pt-BR" sz="2000" dirty="0">
                <a:latin typeface="Comic Sans MS" pitchFamily="66" charset="0"/>
              </a:rPr>
              <a:t> </a:t>
            </a:r>
            <a:r>
              <a:rPr lang="pt-BR" sz="2000" dirty="0" err="1">
                <a:latin typeface="Comic Sans MS" pitchFamily="66" charset="0"/>
              </a:rPr>
              <a:t>Chemical</a:t>
            </a:r>
            <a:r>
              <a:rPr lang="pt-BR" sz="2000" dirty="0">
                <a:latin typeface="Comic Sans MS" pitchFamily="66" charset="0"/>
              </a:rPr>
              <a:t> </a:t>
            </a:r>
            <a:r>
              <a:rPr lang="pt-BR" sz="2000" dirty="0" err="1">
                <a:latin typeface="Comic Sans MS" pitchFamily="66" charset="0"/>
              </a:rPr>
              <a:t>Company</a:t>
            </a:r>
            <a:r>
              <a:rPr lang="pt-BR" sz="2000" dirty="0">
                <a:latin typeface="Comic Sans MS" pitchFamily="66" charset="0"/>
              </a:rPr>
              <a:t>, introduziu o conceito de </a:t>
            </a:r>
            <a:r>
              <a:rPr lang="pt-BR" sz="2000" b="1" dirty="0">
                <a:solidFill>
                  <a:srgbClr val="C00000"/>
                </a:solidFill>
                <a:latin typeface="Comic Sans MS" pitchFamily="66" charset="0"/>
              </a:rPr>
              <a:t>supressão do </a:t>
            </a:r>
            <a:r>
              <a:rPr lang="pt-BR" sz="2000" b="1" dirty="0" err="1">
                <a:solidFill>
                  <a:srgbClr val="C00000"/>
                </a:solidFill>
                <a:latin typeface="Comic Sans MS" pitchFamily="66" charset="0"/>
              </a:rPr>
              <a:t>eluente</a:t>
            </a:r>
            <a:r>
              <a:rPr lang="pt-BR" sz="2000" dirty="0">
                <a:latin typeface="Comic Sans MS" pitchFamily="66" charset="0"/>
              </a:rPr>
              <a:t>, tornando possível a detecção </a:t>
            </a:r>
            <a:r>
              <a:rPr lang="pt-BR" sz="2000" dirty="0" err="1">
                <a:latin typeface="Comic Sans MS" pitchFamily="66" charset="0"/>
              </a:rPr>
              <a:t>condutométrica</a:t>
            </a:r>
            <a:r>
              <a:rPr lang="pt-BR" sz="2000" dirty="0">
                <a:latin typeface="Comic Sans MS" pitchFamily="66" charset="0"/>
              </a:rPr>
              <a:t> em linha  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596900" y="635000"/>
            <a:ext cx="8458200" cy="1054100"/>
          </a:xfrm>
        </p:spPr>
        <p:txBody>
          <a:bodyPr/>
          <a:lstStyle/>
          <a:p>
            <a:r>
              <a:rPr lang="pt-BR" sz="2400" b="1">
                <a:latin typeface="Comic Sans MS" pitchFamily="66" charset="0"/>
              </a:rPr>
              <a:t>REAÇÃO NA COLUNA SUPRESSORA</a:t>
            </a:r>
            <a:endParaRPr lang="en-US" sz="2400" b="1">
              <a:latin typeface="Comic Sans MS" pitchFamily="66" charset="0"/>
            </a:endParaRPr>
          </a:p>
        </p:txBody>
      </p:sp>
      <p:sp>
        <p:nvSpPr>
          <p:cNvPr id="218115" name="Text Box 3"/>
          <p:cNvSpPr txBox="1">
            <a:spLocks noChangeArrowheads="1"/>
          </p:cNvSpPr>
          <p:nvPr/>
        </p:nvSpPr>
        <p:spPr bwMode="auto">
          <a:xfrm>
            <a:off x="736600" y="2006600"/>
            <a:ext cx="7848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218116" name="Text Box 4"/>
          <p:cNvSpPr txBox="1">
            <a:spLocks noChangeArrowheads="1"/>
          </p:cNvSpPr>
          <p:nvPr/>
        </p:nvSpPr>
        <p:spPr bwMode="auto">
          <a:xfrm>
            <a:off x="669925" y="1790700"/>
            <a:ext cx="7991475" cy="1463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quando </a:t>
            </a:r>
            <a:r>
              <a:rPr lang="pt-BR" sz="2000" b="1" dirty="0">
                <a:solidFill>
                  <a:srgbClr val="C00000"/>
                </a:solidFill>
                <a:latin typeface="Comic Sans MS" pitchFamily="66" charset="0"/>
              </a:rPr>
              <a:t>cátions</a:t>
            </a:r>
            <a:r>
              <a:rPr lang="pt-BR" sz="2000" dirty="0">
                <a:latin typeface="Comic Sans MS" pitchFamily="66" charset="0"/>
              </a:rPr>
              <a:t> (</a:t>
            </a:r>
            <a:r>
              <a:rPr lang="pt-BR" sz="2000" dirty="0" err="1">
                <a:latin typeface="Comic Sans MS" pitchFamily="66" charset="0"/>
              </a:rPr>
              <a:t>analito</a:t>
            </a:r>
            <a:r>
              <a:rPr lang="pt-BR" sz="2000" dirty="0">
                <a:latin typeface="Comic Sans MS" pitchFamily="66" charset="0"/>
              </a:rPr>
              <a:t>) estão sendo separados, </a:t>
            </a:r>
            <a:r>
              <a:rPr lang="pt-BR" sz="2000" dirty="0" smtClean="0">
                <a:latin typeface="Comic Sans MS" pitchFamily="66" charset="0"/>
              </a:rPr>
              <a:t>frequentemente </a:t>
            </a:r>
            <a:r>
              <a:rPr lang="pt-BR" sz="2000" dirty="0">
                <a:latin typeface="Comic Sans MS" pitchFamily="66" charset="0"/>
              </a:rPr>
              <a:t>é utilizado </a:t>
            </a:r>
            <a:r>
              <a:rPr lang="pt-BR" sz="2000" b="1" dirty="0" err="1">
                <a:solidFill>
                  <a:srgbClr val="C00000"/>
                </a:solidFill>
                <a:latin typeface="Comic Sans MS" pitchFamily="66" charset="0"/>
              </a:rPr>
              <a:t>HCl</a:t>
            </a:r>
            <a:r>
              <a:rPr lang="pt-BR" sz="2000" dirty="0">
                <a:latin typeface="Comic Sans MS" pitchFamily="66" charset="0"/>
              </a:rPr>
              <a:t> como reagente </a:t>
            </a:r>
            <a:r>
              <a:rPr lang="pt-BR" sz="2000" dirty="0" err="1">
                <a:latin typeface="Comic Sans MS" pitchFamily="66" charset="0"/>
              </a:rPr>
              <a:t>eluente</a:t>
            </a:r>
            <a:r>
              <a:rPr lang="pt-BR" sz="2000" dirty="0">
                <a:latin typeface="Comic Sans MS" pitchFamily="66" charset="0"/>
              </a:rPr>
              <a:t> e a </a:t>
            </a:r>
            <a:r>
              <a:rPr lang="pt-BR" sz="2000" b="1" dirty="0">
                <a:solidFill>
                  <a:srgbClr val="C00000"/>
                </a:solidFill>
                <a:latin typeface="Comic Sans MS" pitchFamily="66" charset="0"/>
              </a:rPr>
              <a:t>coluna supressora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é uma </a:t>
            </a:r>
            <a:r>
              <a:rPr lang="pt-BR" sz="2000" b="1" dirty="0" smtClean="0">
                <a:solidFill>
                  <a:srgbClr val="C00000"/>
                </a:solidFill>
                <a:latin typeface="Comic Sans MS" pitchFamily="66" charset="0"/>
              </a:rPr>
              <a:t>resina </a:t>
            </a:r>
            <a:r>
              <a:rPr lang="pt-BR" sz="2000" b="1" dirty="0">
                <a:solidFill>
                  <a:srgbClr val="C00000"/>
                </a:solidFill>
                <a:latin typeface="Comic Sans MS" pitchFamily="66" charset="0"/>
              </a:rPr>
              <a:t>de troca aniônica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na forma de hidróxido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o produto da reação no supressor é água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8117" name="Rectangle 5"/>
          <p:cNvSpPr>
            <a:spLocks noChangeArrowheads="1"/>
          </p:cNvSpPr>
          <p:nvPr/>
        </p:nvSpPr>
        <p:spPr bwMode="auto">
          <a:xfrm>
            <a:off x="241300" y="4064000"/>
            <a:ext cx="8628063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tx2"/>
                </a:solidFill>
                <a:latin typeface="Comic Sans MS" pitchFamily="66" charset="0"/>
              </a:rPr>
              <a:t>H</a:t>
            </a:r>
            <a:r>
              <a:rPr lang="pt-BR" b="1" baseline="30000">
                <a:solidFill>
                  <a:schemeClr val="tx2"/>
                </a:solidFill>
                <a:latin typeface="Comic Sans MS" pitchFamily="66" charset="0"/>
              </a:rPr>
              <a:t>+</a:t>
            </a:r>
            <a:r>
              <a:rPr lang="pt-BR" b="1">
                <a:latin typeface="Comic Sans MS" pitchFamily="66" charset="0"/>
              </a:rPr>
              <a:t>(aq) + </a:t>
            </a:r>
            <a:r>
              <a:rPr lang="pt-BR" b="1">
                <a:solidFill>
                  <a:schemeClr val="tx2"/>
                </a:solidFill>
                <a:latin typeface="Comic Sans MS" pitchFamily="66" charset="0"/>
              </a:rPr>
              <a:t>Cl</a:t>
            </a:r>
            <a:r>
              <a:rPr lang="pt-BR" b="1" baseline="30000">
                <a:solidFill>
                  <a:schemeClr val="tx2"/>
                </a:solidFill>
                <a:latin typeface="Comic Sans MS" pitchFamily="66" charset="0"/>
              </a:rPr>
              <a:t>-</a:t>
            </a:r>
            <a:r>
              <a:rPr lang="pt-BR" b="1">
                <a:latin typeface="Comic Sans MS" pitchFamily="66" charset="0"/>
              </a:rPr>
              <a:t>(aq) + </a:t>
            </a:r>
            <a:r>
              <a:rPr lang="pt-BR" b="1">
                <a:solidFill>
                  <a:srgbClr val="666699"/>
                </a:solidFill>
                <a:latin typeface="Comic Sans MS" pitchFamily="66" charset="0"/>
              </a:rPr>
              <a:t>Resina</a:t>
            </a:r>
            <a:r>
              <a:rPr lang="pt-BR" b="1" baseline="30000">
                <a:solidFill>
                  <a:srgbClr val="666699"/>
                </a:solidFill>
                <a:latin typeface="Comic Sans MS" pitchFamily="66" charset="0"/>
              </a:rPr>
              <a:t>+</a:t>
            </a:r>
            <a:r>
              <a:rPr lang="pt-BR" b="1">
                <a:solidFill>
                  <a:srgbClr val="CC9900"/>
                </a:solidFill>
                <a:latin typeface="Comic Sans MS" pitchFamily="66" charset="0"/>
              </a:rPr>
              <a:t>OH</a:t>
            </a:r>
            <a:r>
              <a:rPr lang="pt-BR" b="1" baseline="30000">
                <a:solidFill>
                  <a:srgbClr val="CC9900"/>
                </a:solidFill>
                <a:latin typeface="Comic Sans MS" pitchFamily="66" charset="0"/>
              </a:rPr>
              <a:t>-</a:t>
            </a:r>
            <a:r>
              <a:rPr lang="pt-BR" b="1">
                <a:latin typeface="Comic Sans MS" pitchFamily="66" charset="0"/>
              </a:rPr>
              <a:t>(s)  </a:t>
            </a:r>
            <a:r>
              <a:rPr lang="pt-BR" b="1">
                <a:latin typeface="Comic Sans MS" pitchFamily="66" charset="0"/>
                <a:sym typeface="Wingdings 3" pitchFamily="18" charset="2"/>
              </a:rPr>
              <a:t>  </a:t>
            </a:r>
            <a:r>
              <a:rPr lang="pt-BR" b="1">
                <a:solidFill>
                  <a:srgbClr val="666699"/>
                </a:solidFill>
                <a:latin typeface="Comic Sans MS" pitchFamily="66" charset="0"/>
                <a:sym typeface="Wingdings 3" pitchFamily="18" charset="2"/>
              </a:rPr>
              <a:t>Resina</a:t>
            </a:r>
            <a:r>
              <a:rPr lang="pt-BR" b="1" baseline="30000">
                <a:solidFill>
                  <a:srgbClr val="666699"/>
                </a:solidFill>
                <a:latin typeface="Comic Sans MS" pitchFamily="66" charset="0"/>
                <a:sym typeface="Wingdings 3" pitchFamily="18" charset="2"/>
              </a:rPr>
              <a:t>+</a:t>
            </a:r>
            <a:r>
              <a:rPr lang="pt-BR" b="1">
                <a:solidFill>
                  <a:schemeClr val="tx2"/>
                </a:solidFill>
                <a:latin typeface="Comic Sans MS" pitchFamily="66" charset="0"/>
                <a:sym typeface="Wingdings 3" pitchFamily="18" charset="2"/>
              </a:rPr>
              <a:t>Cl</a:t>
            </a:r>
            <a:r>
              <a:rPr lang="pt-BR" b="1" baseline="30000">
                <a:solidFill>
                  <a:schemeClr val="tx2"/>
                </a:solidFill>
                <a:latin typeface="Comic Sans MS" pitchFamily="66" charset="0"/>
                <a:sym typeface="Wingdings 3" pitchFamily="18" charset="2"/>
              </a:rPr>
              <a:t>-</a:t>
            </a:r>
            <a:r>
              <a:rPr lang="pt-BR" b="1">
                <a:latin typeface="Comic Sans MS" pitchFamily="66" charset="0"/>
                <a:sym typeface="Wingdings 3" pitchFamily="18" charset="2"/>
              </a:rPr>
              <a:t>(s) + </a:t>
            </a:r>
            <a:r>
              <a:rPr lang="pt-BR" b="1">
                <a:solidFill>
                  <a:srgbClr val="CC9900"/>
                </a:solidFill>
                <a:latin typeface="Comic Sans MS" pitchFamily="66" charset="0"/>
                <a:sym typeface="Wingdings 3" pitchFamily="18" charset="2"/>
              </a:rPr>
              <a:t>H</a:t>
            </a:r>
            <a:r>
              <a:rPr lang="pt-BR" b="1" baseline="-25000">
                <a:solidFill>
                  <a:srgbClr val="CC9900"/>
                </a:solidFill>
                <a:latin typeface="Comic Sans MS" pitchFamily="66" charset="0"/>
                <a:sym typeface="Wingdings 3" pitchFamily="18" charset="2"/>
              </a:rPr>
              <a:t>2</a:t>
            </a:r>
            <a:r>
              <a:rPr lang="pt-BR" b="1">
                <a:solidFill>
                  <a:srgbClr val="CC9900"/>
                </a:solidFill>
                <a:latin typeface="Comic Sans MS" pitchFamily="66" charset="0"/>
                <a:sym typeface="Wingdings 3" pitchFamily="18" charset="2"/>
              </a:rPr>
              <a:t>O</a:t>
            </a:r>
            <a:endParaRPr lang="en-US" b="1">
              <a:solidFill>
                <a:srgbClr val="CC9900"/>
              </a:solidFill>
              <a:latin typeface="Comic Sans MS" pitchFamily="66" charset="0"/>
              <a:sym typeface="Wingdings 3" pitchFamily="18" charset="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596900" y="635000"/>
            <a:ext cx="8458200" cy="1054100"/>
          </a:xfrm>
        </p:spPr>
        <p:txBody>
          <a:bodyPr/>
          <a:lstStyle/>
          <a:p>
            <a:r>
              <a:rPr lang="pt-BR" sz="2400" b="1">
                <a:latin typeface="Comic Sans MS" pitchFamily="66" charset="0"/>
              </a:rPr>
              <a:t>REAÇÃO NA COLUNA SUPRESSORA</a:t>
            </a:r>
            <a:endParaRPr lang="en-US" sz="2400" b="1">
              <a:latin typeface="Comic Sans MS" pitchFamily="66" charset="0"/>
            </a:endParaRPr>
          </a:p>
        </p:txBody>
      </p:sp>
      <p:sp>
        <p:nvSpPr>
          <p:cNvPr id="219139" name="Text Box 3"/>
          <p:cNvSpPr txBox="1">
            <a:spLocks noChangeArrowheads="1"/>
          </p:cNvSpPr>
          <p:nvPr/>
        </p:nvSpPr>
        <p:spPr bwMode="auto">
          <a:xfrm>
            <a:off x="736600" y="2006600"/>
            <a:ext cx="7848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219140" name="Text Box 4"/>
          <p:cNvSpPr txBox="1">
            <a:spLocks noChangeArrowheads="1"/>
          </p:cNvSpPr>
          <p:nvPr/>
        </p:nvSpPr>
        <p:spPr bwMode="auto">
          <a:xfrm>
            <a:off x="682625" y="1727200"/>
            <a:ext cx="8067675" cy="1006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na separação de </a:t>
            </a:r>
            <a:r>
              <a:rPr lang="pt-BR" sz="2000" b="1" dirty="0">
                <a:solidFill>
                  <a:srgbClr val="003366"/>
                </a:solidFill>
                <a:latin typeface="Comic Sans MS" pitchFamily="66" charset="0"/>
              </a:rPr>
              <a:t>ânions</a:t>
            </a:r>
            <a:r>
              <a:rPr lang="pt-BR" sz="2000" dirty="0">
                <a:latin typeface="Comic Sans MS" pitchFamily="66" charset="0"/>
              </a:rPr>
              <a:t> (</a:t>
            </a:r>
            <a:r>
              <a:rPr lang="pt-BR" sz="2000" dirty="0" err="1">
                <a:latin typeface="Comic Sans MS" pitchFamily="66" charset="0"/>
              </a:rPr>
              <a:t>analito</a:t>
            </a:r>
            <a:r>
              <a:rPr lang="pt-BR" sz="2000" dirty="0">
                <a:latin typeface="Comic Sans MS" pitchFamily="66" charset="0"/>
              </a:rPr>
              <a:t>), </a:t>
            </a:r>
            <a:r>
              <a:rPr lang="pt-BR" sz="2000" dirty="0" err="1">
                <a:latin typeface="Comic Sans MS" pitchFamily="66" charset="0"/>
              </a:rPr>
              <a:t>eluentes</a:t>
            </a:r>
            <a:r>
              <a:rPr lang="pt-BR" sz="2000" dirty="0">
                <a:latin typeface="Comic Sans MS" pitchFamily="66" charset="0"/>
              </a:rPr>
              <a:t> comuns são </a:t>
            </a:r>
            <a:r>
              <a:rPr lang="pt-BR" sz="2000" b="1" dirty="0">
                <a:solidFill>
                  <a:srgbClr val="003366"/>
                </a:solidFill>
                <a:latin typeface="Comic Sans MS" pitchFamily="66" charset="0"/>
              </a:rPr>
              <a:t>carbonato </a:t>
            </a:r>
            <a:r>
              <a:rPr lang="pt-BR" sz="2000" dirty="0">
                <a:latin typeface="Comic Sans MS" pitchFamily="66" charset="0"/>
              </a:rPr>
              <a:t>ou </a:t>
            </a:r>
            <a:r>
              <a:rPr lang="pt-BR" sz="2000" b="1" dirty="0">
                <a:solidFill>
                  <a:srgbClr val="003366"/>
                </a:solidFill>
                <a:latin typeface="Comic Sans MS" pitchFamily="66" charset="0"/>
              </a:rPr>
              <a:t>bicarbonato</a:t>
            </a:r>
            <a:r>
              <a:rPr lang="pt-BR" sz="2000" dirty="0">
                <a:latin typeface="Comic Sans MS" pitchFamily="66" charset="0"/>
              </a:rPr>
              <a:t> </a:t>
            </a:r>
            <a:r>
              <a:rPr lang="pt-BR" sz="2000" b="1" dirty="0">
                <a:solidFill>
                  <a:srgbClr val="003366"/>
                </a:solidFill>
                <a:latin typeface="Comic Sans MS" pitchFamily="66" charset="0"/>
              </a:rPr>
              <a:t>de sódio </a:t>
            </a:r>
            <a:r>
              <a:rPr lang="pt-BR" sz="2000" dirty="0">
                <a:latin typeface="Comic Sans MS" pitchFamily="66" charset="0"/>
              </a:rPr>
              <a:t>e a </a:t>
            </a:r>
            <a:r>
              <a:rPr lang="pt-BR" sz="2000" b="1" dirty="0">
                <a:solidFill>
                  <a:srgbClr val="003366"/>
                </a:solidFill>
                <a:latin typeface="Comic Sans MS" pitchFamily="66" charset="0"/>
              </a:rPr>
              <a:t>coluna supressora</a:t>
            </a:r>
            <a:r>
              <a:rPr lang="pt-BR" sz="2000" dirty="0">
                <a:latin typeface="Comic Sans MS" pitchFamily="66" charset="0"/>
              </a:rPr>
              <a:t> é um </a:t>
            </a:r>
            <a:r>
              <a:rPr lang="pt-BR" sz="2000" b="1" dirty="0">
                <a:solidFill>
                  <a:srgbClr val="003366"/>
                </a:solidFill>
                <a:latin typeface="Comic Sans MS" pitchFamily="66" charset="0"/>
              </a:rPr>
              <a:t>trocador de cátions</a:t>
            </a:r>
            <a:r>
              <a:rPr lang="pt-BR" sz="2000" dirty="0">
                <a:latin typeface="Comic Sans MS" pitchFamily="66" charset="0"/>
              </a:rPr>
              <a:t> na forma ácida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9141" name="Rectangle 5"/>
          <p:cNvSpPr>
            <a:spLocks noChangeArrowheads="1"/>
          </p:cNvSpPr>
          <p:nvPr/>
        </p:nvSpPr>
        <p:spPr bwMode="auto">
          <a:xfrm>
            <a:off x="290513" y="3238500"/>
            <a:ext cx="8651875" cy="8223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/>
            <a:r>
              <a:rPr lang="pt-BR" b="1">
                <a:solidFill>
                  <a:srgbClr val="003366"/>
                </a:solidFill>
                <a:latin typeface="Comic Sans MS" pitchFamily="66" charset="0"/>
              </a:rPr>
              <a:t>Na</a:t>
            </a:r>
            <a:r>
              <a:rPr lang="pt-BR" b="1" baseline="30000">
                <a:solidFill>
                  <a:srgbClr val="003366"/>
                </a:solidFill>
                <a:latin typeface="Comic Sans MS" pitchFamily="66" charset="0"/>
              </a:rPr>
              <a:t>+</a:t>
            </a:r>
            <a:r>
              <a:rPr lang="pt-BR" b="1">
                <a:latin typeface="Comic Sans MS" pitchFamily="66" charset="0"/>
              </a:rPr>
              <a:t>(aq) + </a:t>
            </a:r>
            <a:r>
              <a:rPr lang="pt-BR" b="1">
                <a:solidFill>
                  <a:srgbClr val="003366"/>
                </a:solidFill>
                <a:latin typeface="Comic Sans MS" pitchFamily="66" charset="0"/>
              </a:rPr>
              <a:t>HCO</a:t>
            </a:r>
            <a:r>
              <a:rPr lang="pt-BR" b="1" baseline="-25000">
                <a:solidFill>
                  <a:srgbClr val="003366"/>
                </a:solidFill>
                <a:latin typeface="Comic Sans MS" pitchFamily="66" charset="0"/>
              </a:rPr>
              <a:t>3</a:t>
            </a:r>
            <a:r>
              <a:rPr lang="pt-BR" b="1" baseline="30000">
                <a:solidFill>
                  <a:srgbClr val="003366"/>
                </a:solidFill>
                <a:latin typeface="Comic Sans MS" pitchFamily="66" charset="0"/>
              </a:rPr>
              <a:t>-</a:t>
            </a:r>
            <a:r>
              <a:rPr lang="pt-BR" b="1">
                <a:latin typeface="Comic Sans MS" pitchFamily="66" charset="0"/>
              </a:rPr>
              <a:t>(aq) + </a:t>
            </a:r>
            <a:r>
              <a:rPr lang="pt-BR" b="1">
                <a:solidFill>
                  <a:srgbClr val="FF7C80"/>
                </a:solidFill>
                <a:latin typeface="Comic Sans MS" pitchFamily="66" charset="0"/>
              </a:rPr>
              <a:t>Resina</a:t>
            </a:r>
            <a:r>
              <a:rPr lang="pt-BR" b="1" baseline="30000">
                <a:solidFill>
                  <a:srgbClr val="FF7C80"/>
                </a:solidFill>
                <a:latin typeface="Comic Sans MS" pitchFamily="66" charset="0"/>
              </a:rPr>
              <a:t>-</a:t>
            </a:r>
            <a:r>
              <a:rPr lang="pt-BR" b="1">
                <a:solidFill>
                  <a:srgbClr val="CC9900"/>
                </a:solidFill>
                <a:latin typeface="Comic Sans MS" pitchFamily="66" charset="0"/>
              </a:rPr>
              <a:t>H</a:t>
            </a:r>
            <a:r>
              <a:rPr lang="pt-BR" b="1" baseline="30000">
                <a:solidFill>
                  <a:srgbClr val="CC9900"/>
                </a:solidFill>
                <a:latin typeface="Comic Sans MS" pitchFamily="66" charset="0"/>
              </a:rPr>
              <a:t>+</a:t>
            </a:r>
            <a:r>
              <a:rPr lang="pt-BR" b="1">
                <a:latin typeface="Comic Sans MS" pitchFamily="66" charset="0"/>
              </a:rPr>
              <a:t>(s) </a:t>
            </a:r>
            <a:r>
              <a:rPr lang="pt-BR" b="1">
                <a:latin typeface="Comic Sans MS" pitchFamily="66" charset="0"/>
                <a:sym typeface="Wingdings 3" pitchFamily="18" charset="2"/>
              </a:rPr>
              <a:t></a:t>
            </a:r>
          </a:p>
          <a:p>
            <a:pPr algn="l"/>
            <a:r>
              <a:rPr lang="pt-BR" b="1">
                <a:latin typeface="Comic Sans MS" pitchFamily="66" charset="0"/>
                <a:sym typeface="Wingdings 3" pitchFamily="18" charset="2"/>
              </a:rPr>
              <a:t>                                       </a:t>
            </a:r>
            <a:r>
              <a:rPr lang="pt-BR" b="1">
                <a:solidFill>
                  <a:srgbClr val="FF7C80"/>
                </a:solidFill>
                <a:latin typeface="Comic Sans MS" pitchFamily="66" charset="0"/>
                <a:sym typeface="Wingdings 3" pitchFamily="18" charset="2"/>
              </a:rPr>
              <a:t>Resina</a:t>
            </a:r>
            <a:r>
              <a:rPr lang="pt-BR" b="1" baseline="30000">
                <a:solidFill>
                  <a:srgbClr val="FF7C80"/>
                </a:solidFill>
                <a:latin typeface="Comic Sans MS" pitchFamily="66" charset="0"/>
                <a:sym typeface="Wingdings 3" pitchFamily="18" charset="2"/>
              </a:rPr>
              <a:t>-</a:t>
            </a:r>
            <a:r>
              <a:rPr lang="pt-BR" b="1">
                <a:solidFill>
                  <a:srgbClr val="003366"/>
                </a:solidFill>
                <a:latin typeface="Comic Sans MS" pitchFamily="66" charset="0"/>
                <a:sym typeface="Wingdings 3" pitchFamily="18" charset="2"/>
              </a:rPr>
              <a:t>Na</a:t>
            </a:r>
            <a:r>
              <a:rPr lang="pt-BR" b="1" baseline="30000">
                <a:solidFill>
                  <a:srgbClr val="003366"/>
                </a:solidFill>
                <a:latin typeface="Comic Sans MS" pitchFamily="66" charset="0"/>
                <a:sym typeface="Wingdings 3" pitchFamily="18" charset="2"/>
              </a:rPr>
              <a:t>+</a:t>
            </a:r>
            <a:r>
              <a:rPr lang="pt-BR" b="1">
                <a:latin typeface="Comic Sans MS" pitchFamily="66" charset="0"/>
                <a:sym typeface="Wingdings 3" pitchFamily="18" charset="2"/>
              </a:rPr>
              <a:t>(s) + </a:t>
            </a:r>
            <a:r>
              <a:rPr lang="pt-BR" b="1">
                <a:solidFill>
                  <a:srgbClr val="CC9900"/>
                </a:solidFill>
                <a:latin typeface="Comic Sans MS" pitchFamily="66" charset="0"/>
                <a:sym typeface="Wingdings 3" pitchFamily="18" charset="2"/>
              </a:rPr>
              <a:t>H</a:t>
            </a:r>
            <a:r>
              <a:rPr lang="pt-BR" b="1" baseline="-25000">
                <a:solidFill>
                  <a:srgbClr val="CC9900"/>
                </a:solidFill>
                <a:latin typeface="Comic Sans MS" pitchFamily="66" charset="0"/>
                <a:sym typeface="Wingdings 3" pitchFamily="18" charset="2"/>
              </a:rPr>
              <a:t>2</a:t>
            </a:r>
            <a:r>
              <a:rPr lang="pt-BR" b="1">
                <a:solidFill>
                  <a:srgbClr val="CC9900"/>
                </a:solidFill>
                <a:latin typeface="Comic Sans MS" pitchFamily="66" charset="0"/>
                <a:sym typeface="Wingdings 3" pitchFamily="18" charset="2"/>
              </a:rPr>
              <a:t>CO</a:t>
            </a:r>
            <a:r>
              <a:rPr lang="pt-BR" b="1" baseline="-25000">
                <a:solidFill>
                  <a:srgbClr val="CC9900"/>
                </a:solidFill>
                <a:latin typeface="Comic Sans MS" pitchFamily="66" charset="0"/>
                <a:sym typeface="Wingdings 3" pitchFamily="18" charset="2"/>
              </a:rPr>
              <a:t>3</a:t>
            </a:r>
            <a:endParaRPr lang="en-US" b="1" baseline="-25000">
              <a:solidFill>
                <a:srgbClr val="CC9900"/>
              </a:solidFill>
              <a:latin typeface="Comic Sans MS" pitchFamily="66" charset="0"/>
              <a:sym typeface="Wingdings 3" pitchFamily="18" charset="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738438" y="698500"/>
            <a:ext cx="4359275" cy="876300"/>
          </a:xfrm>
        </p:spPr>
        <p:txBody>
          <a:bodyPr/>
          <a:lstStyle/>
          <a:p>
            <a:r>
              <a:rPr lang="pt-BR" sz="2400" b="1">
                <a:latin typeface="Comic Sans MS" pitchFamily="66" charset="0"/>
              </a:rPr>
              <a:t>O EFEITO DA SUPRESSÃO</a:t>
            </a:r>
            <a:endParaRPr lang="en-US" sz="2400" b="1">
              <a:latin typeface="Comic Sans MS" pitchFamily="66" charset="0"/>
            </a:endParaRPr>
          </a:p>
        </p:txBody>
      </p:sp>
      <p:sp>
        <p:nvSpPr>
          <p:cNvPr id="220163" name="Rectangle 3"/>
          <p:cNvSpPr>
            <a:spLocks noChangeArrowheads="1"/>
          </p:cNvSpPr>
          <p:nvPr/>
        </p:nvSpPr>
        <p:spPr bwMode="auto">
          <a:xfrm>
            <a:off x="1828800" y="2311400"/>
            <a:ext cx="469900" cy="1231900"/>
          </a:xfrm>
          <a:prstGeom prst="rect">
            <a:avLst/>
          </a:prstGeom>
          <a:solidFill>
            <a:srgbClr val="CC9900"/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0164" name="Rectangle 4"/>
          <p:cNvSpPr>
            <a:spLocks noChangeArrowheads="1"/>
          </p:cNvSpPr>
          <p:nvPr/>
        </p:nvSpPr>
        <p:spPr bwMode="auto">
          <a:xfrm>
            <a:off x="1828800" y="4572000"/>
            <a:ext cx="469900" cy="1231900"/>
          </a:xfrm>
          <a:prstGeom prst="rect">
            <a:avLst/>
          </a:prstGeom>
          <a:solidFill>
            <a:srgbClr val="666699"/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0165" name="Text Box 5"/>
          <p:cNvSpPr txBox="1">
            <a:spLocks noChangeArrowheads="1"/>
          </p:cNvSpPr>
          <p:nvPr/>
        </p:nvSpPr>
        <p:spPr bwMode="auto">
          <a:xfrm>
            <a:off x="2184400" y="1600200"/>
            <a:ext cx="1863725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000">
                <a:latin typeface="Comic Sans MS" pitchFamily="66" charset="0"/>
              </a:rPr>
              <a:t>amostra: </a:t>
            </a:r>
            <a:r>
              <a:rPr lang="pt-BR" sz="2000" b="1">
                <a:solidFill>
                  <a:srgbClr val="FF0066"/>
                </a:solidFill>
                <a:latin typeface="Comic Sans MS" pitchFamily="66" charset="0"/>
              </a:rPr>
              <a:t>F</a:t>
            </a:r>
            <a:r>
              <a:rPr lang="pt-BR" sz="2000" b="1" baseline="30000">
                <a:solidFill>
                  <a:srgbClr val="FF0066"/>
                </a:solidFill>
                <a:latin typeface="Comic Sans MS" pitchFamily="66" charset="0"/>
              </a:rPr>
              <a:t>-</a:t>
            </a:r>
            <a:r>
              <a:rPr lang="pt-BR" sz="2000">
                <a:latin typeface="Comic Sans MS" pitchFamily="66" charset="0"/>
              </a:rPr>
              <a:t>, </a:t>
            </a:r>
            <a:r>
              <a:rPr lang="pt-BR" sz="2000" b="1">
                <a:solidFill>
                  <a:srgbClr val="99CC00"/>
                </a:solidFill>
                <a:latin typeface="Comic Sans MS" pitchFamily="66" charset="0"/>
              </a:rPr>
              <a:t>Cl</a:t>
            </a:r>
            <a:r>
              <a:rPr lang="pt-BR" sz="2000" b="1" baseline="30000">
                <a:solidFill>
                  <a:srgbClr val="99CC00"/>
                </a:solidFill>
                <a:latin typeface="Comic Sans MS" pitchFamily="66" charset="0"/>
              </a:rPr>
              <a:t>-</a:t>
            </a:r>
            <a:r>
              <a:rPr lang="pt-BR" sz="2000">
                <a:latin typeface="Comic Sans MS" pitchFamily="66" charset="0"/>
              </a:rPr>
              <a:t>e </a:t>
            </a:r>
            <a:r>
              <a:rPr lang="pt-BR" sz="2000" b="1">
                <a:solidFill>
                  <a:srgbClr val="660066"/>
                </a:solidFill>
                <a:latin typeface="Comic Sans MS" pitchFamily="66" charset="0"/>
              </a:rPr>
              <a:t>SO</a:t>
            </a:r>
            <a:r>
              <a:rPr lang="pt-BR" sz="2000" b="1" baseline="-25000">
                <a:solidFill>
                  <a:srgbClr val="660066"/>
                </a:solidFill>
                <a:latin typeface="Comic Sans MS" pitchFamily="66" charset="0"/>
              </a:rPr>
              <a:t>4</a:t>
            </a:r>
            <a:r>
              <a:rPr lang="pt-BR" sz="2000" b="1" baseline="30000">
                <a:solidFill>
                  <a:srgbClr val="660066"/>
                </a:solidFill>
                <a:latin typeface="Comic Sans MS" pitchFamily="66" charset="0"/>
              </a:rPr>
              <a:t>2-</a:t>
            </a:r>
            <a:endParaRPr lang="en-US" sz="2000" b="1" baseline="30000">
              <a:solidFill>
                <a:srgbClr val="660066"/>
              </a:solidFill>
              <a:latin typeface="Comic Sans MS" pitchFamily="66" charset="0"/>
            </a:endParaRPr>
          </a:p>
        </p:txBody>
      </p:sp>
      <p:sp>
        <p:nvSpPr>
          <p:cNvPr id="220166" name="Text Box 6"/>
          <p:cNvSpPr txBox="1">
            <a:spLocks noChangeArrowheads="1"/>
          </p:cNvSpPr>
          <p:nvPr/>
        </p:nvSpPr>
        <p:spPr bwMode="auto">
          <a:xfrm>
            <a:off x="88900" y="1600200"/>
            <a:ext cx="1524000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000">
                <a:latin typeface="Comic Sans MS" pitchFamily="66" charset="0"/>
              </a:rPr>
              <a:t>eluente: </a:t>
            </a:r>
            <a:r>
              <a:rPr lang="pt-BR" sz="2000" b="1">
                <a:solidFill>
                  <a:srgbClr val="A50021"/>
                </a:solidFill>
                <a:latin typeface="Comic Sans MS" pitchFamily="66" charset="0"/>
              </a:rPr>
              <a:t>NaOH</a:t>
            </a:r>
            <a:endParaRPr lang="en-US" sz="2000" b="1" baseline="30000">
              <a:solidFill>
                <a:srgbClr val="A50021"/>
              </a:solidFill>
              <a:latin typeface="Comic Sans MS" pitchFamily="66" charset="0"/>
            </a:endParaRPr>
          </a:p>
        </p:txBody>
      </p:sp>
      <p:cxnSp>
        <p:nvCxnSpPr>
          <p:cNvPr id="220167" name="AutoShape 7"/>
          <p:cNvCxnSpPr>
            <a:cxnSpLocks noChangeShapeType="1"/>
          </p:cNvCxnSpPr>
          <p:nvPr/>
        </p:nvCxnSpPr>
        <p:spPr bwMode="auto">
          <a:xfrm>
            <a:off x="1685925" y="1847850"/>
            <a:ext cx="250825" cy="463550"/>
          </a:xfrm>
          <a:prstGeom prst="bentConnector2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</p:spPr>
      </p:cxnSp>
      <p:cxnSp>
        <p:nvCxnSpPr>
          <p:cNvPr id="220168" name="AutoShape 8"/>
          <p:cNvCxnSpPr>
            <a:cxnSpLocks noChangeShapeType="1"/>
          </p:cNvCxnSpPr>
          <p:nvPr/>
        </p:nvCxnSpPr>
        <p:spPr bwMode="auto">
          <a:xfrm rot="10800000" flipV="1">
            <a:off x="2181225" y="1841500"/>
            <a:ext cx="184150" cy="463550"/>
          </a:xfrm>
          <a:prstGeom prst="bentConnector2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</p:spPr>
      </p:cxnSp>
      <p:sp>
        <p:nvSpPr>
          <p:cNvPr id="220169" name="Text Box 9"/>
          <p:cNvSpPr txBox="1">
            <a:spLocks noChangeArrowheads="1"/>
          </p:cNvSpPr>
          <p:nvPr/>
        </p:nvSpPr>
        <p:spPr bwMode="auto">
          <a:xfrm>
            <a:off x="88900" y="2387600"/>
            <a:ext cx="1524000" cy="1311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000">
                <a:latin typeface="Comic Sans MS" pitchFamily="66" charset="0"/>
              </a:rPr>
              <a:t>coluna analítica: </a:t>
            </a:r>
            <a:r>
              <a:rPr lang="pt-BR" sz="2000" b="1">
                <a:solidFill>
                  <a:srgbClr val="CC9900"/>
                </a:solidFill>
                <a:latin typeface="Comic Sans MS" pitchFamily="66" charset="0"/>
              </a:rPr>
              <a:t>troca aniônica</a:t>
            </a:r>
            <a:endParaRPr lang="en-US" sz="2000" b="1" baseline="30000">
              <a:solidFill>
                <a:srgbClr val="CC9900"/>
              </a:solidFill>
              <a:latin typeface="Comic Sans MS" pitchFamily="66" charset="0"/>
            </a:endParaRPr>
          </a:p>
        </p:txBody>
      </p:sp>
      <p:sp>
        <p:nvSpPr>
          <p:cNvPr id="220170" name="Text Box 10"/>
          <p:cNvSpPr txBox="1">
            <a:spLocks noChangeArrowheads="1"/>
          </p:cNvSpPr>
          <p:nvPr/>
        </p:nvSpPr>
        <p:spPr bwMode="auto">
          <a:xfrm>
            <a:off x="-15875" y="4432300"/>
            <a:ext cx="1625600" cy="1311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000">
                <a:latin typeface="Comic Sans MS" pitchFamily="66" charset="0"/>
              </a:rPr>
              <a:t>coluna supressora: </a:t>
            </a:r>
            <a:r>
              <a:rPr lang="pt-BR" sz="2000" b="1">
                <a:solidFill>
                  <a:srgbClr val="666699"/>
                </a:solidFill>
                <a:latin typeface="Comic Sans MS" pitchFamily="66" charset="0"/>
              </a:rPr>
              <a:t>troca catiônica</a:t>
            </a:r>
            <a:endParaRPr lang="en-US" sz="2000" b="1" baseline="30000">
              <a:solidFill>
                <a:srgbClr val="666699"/>
              </a:solidFill>
              <a:latin typeface="Comic Sans MS" pitchFamily="66" charset="0"/>
            </a:endParaRPr>
          </a:p>
        </p:txBody>
      </p:sp>
      <p:cxnSp>
        <p:nvCxnSpPr>
          <p:cNvPr id="220171" name="AutoShape 11"/>
          <p:cNvCxnSpPr>
            <a:cxnSpLocks noChangeShapeType="1"/>
            <a:stCxn id="220163" idx="2"/>
            <a:endCxn id="220164" idx="0"/>
          </p:cNvCxnSpPr>
          <p:nvPr/>
        </p:nvCxnSpPr>
        <p:spPr bwMode="auto">
          <a:xfrm>
            <a:off x="2063750" y="3557588"/>
            <a:ext cx="0" cy="1000125"/>
          </a:xfrm>
          <a:prstGeom prst="straightConnector1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</p:cxnSp>
      <p:sp>
        <p:nvSpPr>
          <p:cNvPr id="220172" name="Line 12"/>
          <p:cNvSpPr>
            <a:spLocks noChangeShapeType="1"/>
          </p:cNvSpPr>
          <p:nvPr/>
        </p:nvSpPr>
        <p:spPr bwMode="auto">
          <a:xfrm>
            <a:off x="2070100" y="5816600"/>
            <a:ext cx="0" cy="431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20173" name="Text Box 13"/>
          <p:cNvSpPr txBox="1">
            <a:spLocks noChangeArrowheads="1"/>
          </p:cNvSpPr>
          <p:nvPr/>
        </p:nvSpPr>
        <p:spPr bwMode="auto">
          <a:xfrm>
            <a:off x="2222500" y="3644900"/>
            <a:ext cx="2435225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 b="1">
                <a:solidFill>
                  <a:srgbClr val="A50021"/>
                </a:solidFill>
                <a:latin typeface="Comic Sans MS" pitchFamily="66" charset="0"/>
              </a:rPr>
              <a:t>Na</a:t>
            </a:r>
            <a:r>
              <a:rPr lang="pt-BR" sz="2000" b="1">
                <a:solidFill>
                  <a:srgbClr val="FF0066"/>
                </a:solidFill>
                <a:latin typeface="Comic Sans MS" pitchFamily="66" charset="0"/>
              </a:rPr>
              <a:t>F</a:t>
            </a:r>
            <a:r>
              <a:rPr lang="pt-BR" sz="2000">
                <a:latin typeface="Comic Sans MS" pitchFamily="66" charset="0"/>
              </a:rPr>
              <a:t>, </a:t>
            </a:r>
            <a:r>
              <a:rPr lang="pt-BR" sz="2000" b="1">
                <a:solidFill>
                  <a:srgbClr val="A50021"/>
                </a:solidFill>
                <a:latin typeface="Comic Sans MS" pitchFamily="66" charset="0"/>
              </a:rPr>
              <a:t>Na</a:t>
            </a:r>
            <a:r>
              <a:rPr lang="pt-BR" sz="2000" b="1">
                <a:solidFill>
                  <a:srgbClr val="99CC00"/>
                </a:solidFill>
                <a:latin typeface="Comic Sans MS" pitchFamily="66" charset="0"/>
              </a:rPr>
              <a:t>Cl </a:t>
            </a:r>
            <a:r>
              <a:rPr lang="pt-BR" sz="2000">
                <a:latin typeface="Comic Sans MS" pitchFamily="66" charset="0"/>
              </a:rPr>
              <a:t>e </a:t>
            </a:r>
            <a:r>
              <a:rPr lang="pt-BR" sz="2000" b="1">
                <a:solidFill>
                  <a:srgbClr val="A50021"/>
                </a:solidFill>
                <a:latin typeface="Comic Sans MS" pitchFamily="66" charset="0"/>
              </a:rPr>
              <a:t>Na</a:t>
            </a:r>
            <a:r>
              <a:rPr lang="pt-BR" sz="2000" b="1" baseline="-25000">
                <a:solidFill>
                  <a:srgbClr val="A50021"/>
                </a:solidFill>
                <a:latin typeface="Comic Sans MS" pitchFamily="66" charset="0"/>
              </a:rPr>
              <a:t>2</a:t>
            </a:r>
            <a:r>
              <a:rPr lang="pt-BR" sz="2000" b="1">
                <a:solidFill>
                  <a:srgbClr val="660066"/>
                </a:solidFill>
                <a:latin typeface="Comic Sans MS" pitchFamily="66" charset="0"/>
              </a:rPr>
              <a:t>SO</a:t>
            </a:r>
            <a:r>
              <a:rPr lang="pt-BR" sz="2000" b="1" baseline="-25000">
                <a:solidFill>
                  <a:srgbClr val="660066"/>
                </a:solidFill>
                <a:latin typeface="Comic Sans MS" pitchFamily="66" charset="0"/>
              </a:rPr>
              <a:t>4</a:t>
            </a:r>
            <a:r>
              <a:rPr lang="pt-BR" sz="2000">
                <a:latin typeface="Comic Sans MS" pitchFamily="66" charset="0"/>
              </a:rPr>
              <a:t> em </a:t>
            </a:r>
            <a:r>
              <a:rPr lang="pt-BR" sz="2000" b="1">
                <a:solidFill>
                  <a:srgbClr val="A50021"/>
                </a:solidFill>
                <a:latin typeface="Comic Sans MS" pitchFamily="66" charset="0"/>
              </a:rPr>
              <a:t>NaOH</a:t>
            </a:r>
            <a:endParaRPr lang="en-US" sz="2000" b="1">
              <a:solidFill>
                <a:srgbClr val="A50021"/>
              </a:solidFill>
              <a:latin typeface="Comic Sans MS" pitchFamily="66" charset="0"/>
            </a:endParaRPr>
          </a:p>
        </p:txBody>
      </p:sp>
      <p:sp>
        <p:nvSpPr>
          <p:cNvPr id="220174" name="Text Box 14"/>
          <p:cNvSpPr txBox="1">
            <a:spLocks noChangeArrowheads="1"/>
          </p:cNvSpPr>
          <p:nvPr/>
        </p:nvSpPr>
        <p:spPr bwMode="auto">
          <a:xfrm>
            <a:off x="2209800" y="5880100"/>
            <a:ext cx="2181225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 b="1">
                <a:solidFill>
                  <a:srgbClr val="666699"/>
                </a:solidFill>
                <a:latin typeface="Comic Sans MS" pitchFamily="66" charset="0"/>
              </a:rPr>
              <a:t>H</a:t>
            </a:r>
            <a:r>
              <a:rPr lang="pt-BR" sz="2000" b="1">
                <a:solidFill>
                  <a:srgbClr val="FF0066"/>
                </a:solidFill>
                <a:latin typeface="Comic Sans MS" pitchFamily="66" charset="0"/>
              </a:rPr>
              <a:t>F</a:t>
            </a:r>
            <a:r>
              <a:rPr lang="pt-BR" sz="2000">
                <a:latin typeface="Comic Sans MS" pitchFamily="66" charset="0"/>
              </a:rPr>
              <a:t>, </a:t>
            </a:r>
            <a:r>
              <a:rPr lang="pt-BR" sz="2000" b="1">
                <a:solidFill>
                  <a:srgbClr val="A50021"/>
                </a:solidFill>
                <a:latin typeface="Comic Sans MS" pitchFamily="66" charset="0"/>
              </a:rPr>
              <a:t>H</a:t>
            </a:r>
            <a:r>
              <a:rPr lang="pt-BR" sz="2000" b="1">
                <a:solidFill>
                  <a:srgbClr val="99CC00"/>
                </a:solidFill>
                <a:latin typeface="Comic Sans MS" pitchFamily="66" charset="0"/>
              </a:rPr>
              <a:t>Cl </a:t>
            </a:r>
            <a:r>
              <a:rPr lang="pt-BR" sz="2000">
                <a:latin typeface="Comic Sans MS" pitchFamily="66" charset="0"/>
              </a:rPr>
              <a:t>e </a:t>
            </a:r>
            <a:r>
              <a:rPr lang="pt-BR" sz="2000" b="1">
                <a:solidFill>
                  <a:srgbClr val="666699"/>
                </a:solidFill>
                <a:latin typeface="Comic Sans MS" pitchFamily="66" charset="0"/>
              </a:rPr>
              <a:t>H</a:t>
            </a:r>
            <a:r>
              <a:rPr lang="pt-BR" sz="2000" b="1" baseline="-25000">
                <a:solidFill>
                  <a:srgbClr val="666699"/>
                </a:solidFill>
                <a:latin typeface="Comic Sans MS" pitchFamily="66" charset="0"/>
              </a:rPr>
              <a:t>2</a:t>
            </a:r>
            <a:r>
              <a:rPr lang="pt-BR" sz="2000" b="1">
                <a:solidFill>
                  <a:srgbClr val="660066"/>
                </a:solidFill>
                <a:latin typeface="Comic Sans MS" pitchFamily="66" charset="0"/>
              </a:rPr>
              <a:t>SO</a:t>
            </a:r>
            <a:r>
              <a:rPr lang="pt-BR" sz="2000" b="1" baseline="-25000">
                <a:solidFill>
                  <a:srgbClr val="660066"/>
                </a:solidFill>
                <a:latin typeface="Comic Sans MS" pitchFamily="66" charset="0"/>
              </a:rPr>
              <a:t>4</a:t>
            </a:r>
            <a:r>
              <a:rPr lang="pt-BR" sz="2000">
                <a:latin typeface="Comic Sans MS" pitchFamily="66" charset="0"/>
              </a:rPr>
              <a:t> em </a:t>
            </a:r>
            <a:r>
              <a:rPr lang="pt-BR" sz="2000" b="1">
                <a:solidFill>
                  <a:srgbClr val="666699"/>
                </a:solidFill>
                <a:latin typeface="Comic Sans MS" pitchFamily="66" charset="0"/>
              </a:rPr>
              <a:t>H</a:t>
            </a:r>
            <a:r>
              <a:rPr lang="pt-BR" sz="2000" b="1" baseline="-25000">
                <a:solidFill>
                  <a:srgbClr val="666699"/>
                </a:solidFill>
                <a:latin typeface="Comic Sans MS" pitchFamily="66" charset="0"/>
              </a:rPr>
              <a:t>2</a:t>
            </a:r>
            <a:r>
              <a:rPr lang="pt-BR" sz="2000" b="1">
                <a:solidFill>
                  <a:srgbClr val="666699"/>
                </a:solidFill>
                <a:latin typeface="Comic Sans MS" pitchFamily="66" charset="0"/>
              </a:rPr>
              <a:t>O</a:t>
            </a:r>
            <a:endParaRPr lang="en-US" sz="2000" b="1">
              <a:solidFill>
                <a:srgbClr val="666699"/>
              </a:solidFill>
              <a:latin typeface="Comic Sans MS" pitchFamily="66" charset="0"/>
            </a:endParaRPr>
          </a:p>
        </p:txBody>
      </p:sp>
      <p:sp>
        <p:nvSpPr>
          <p:cNvPr id="220175" name="Line 15"/>
          <p:cNvSpPr>
            <a:spLocks noChangeShapeType="1"/>
          </p:cNvSpPr>
          <p:nvPr/>
        </p:nvSpPr>
        <p:spPr bwMode="auto">
          <a:xfrm flipH="1">
            <a:off x="2292350" y="5441950"/>
            <a:ext cx="327025" cy="6350"/>
          </a:xfrm>
          <a:prstGeom prst="line">
            <a:avLst/>
          </a:prstGeom>
          <a:noFill/>
          <a:ln w="28575" cap="sq">
            <a:solidFill>
              <a:srgbClr val="666699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20176" name="Line 16"/>
          <p:cNvSpPr>
            <a:spLocks noChangeShapeType="1"/>
          </p:cNvSpPr>
          <p:nvPr/>
        </p:nvSpPr>
        <p:spPr bwMode="auto">
          <a:xfrm flipV="1">
            <a:off x="2305050" y="4889500"/>
            <a:ext cx="304800" cy="0"/>
          </a:xfrm>
          <a:prstGeom prst="line">
            <a:avLst/>
          </a:prstGeom>
          <a:noFill/>
          <a:ln w="28575" cap="sq">
            <a:solidFill>
              <a:srgbClr val="A5002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20177" name="Text Box 17"/>
          <p:cNvSpPr txBox="1">
            <a:spLocks noChangeArrowheads="1"/>
          </p:cNvSpPr>
          <p:nvPr/>
        </p:nvSpPr>
        <p:spPr bwMode="auto">
          <a:xfrm>
            <a:off x="2603500" y="4686300"/>
            <a:ext cx="2286000" cy="946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 b="1">
                <a:solidFill>
                  <a:srgbClr val="A50021"/>
                </a:solidFill>
                <a:latin typeface="Comic Sans MS" pitchFamily="66" charset="0"/>
              </a:rPr>
              <a:t>Na</a:t>
            </a:r>
            <a:r>
              <a:rPr lang="pt-BR" sz="2000" b="1" baseline="30000">
                <a:solidFill>
                  <a:srgbClr val="A50021"/>
                </a:solidFill>
                <a:latin typeface="Comic Sans MS" pitchFamily="66" charset="0"/>
              </a:rPr>
              <a:t>+</a:t>
            </a:r>
            <a:r>
              <a:rPr lang="pt-BR" sz="2000">
                <a:latin typeface="Comic Sans MS" pitchFamily="66" charset="0"/>
              </a:rPr>
              <a:t> (lixo)</a:t>
            </a:r>
          </a:p>
          <a:p>
            <a:pPr algn="l">
              <a:lnSpc>
                <a:spcPct val="130000"/>
              </a:lnSpc>
              <a:spcBef>
                <a:spcPct val="50000"/>
              </a:spcBef>
            </a:pPr>
            <a:r>
              <a:rPr lang="pt-BR" sz="2000" b="1">
                <a:solidFill>
                  <a:srgbClr val="666699"/>
                </a:solidFill>
                <a:latin typeface="Comic Sans MS" pitchFamily="66" charset="0"/>
              </a:rPr>
              <a:t>H</a:t>
            </a:r>
            <a:r>
              <a:rPr lang="pt-BR" sz="2000" b="1" baseline="30000">
                <a:solidFill>
                  <a:srgbClr val="666699"/>
                </a:solidFill>
                <a:latin typeface="Comic Sans MS" pitchFamily="66" charset="0"/>
              </a:rPr>
              <a:t>+</a:t>
            </a:r>
            <a:r>
              <a:rPr lang="pt-BR" sz="2000">
                <a:latin typeface="Comic Sans MS" pitchFamily="66" charset="0"/>
              </a:rPr>
              <a:t> (regenerador)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220178" name="Rectangle 18"/>
          <p:cNvSpPr>
            <a:spLocks noChangeArrowheads="1"/>
          </p:cNvSpPr>
          <p:nvPr/>
        </p:nvSpPr>
        <p:spPr bwMode="auto">
          <a:xfrm>
            <a:off x="5108575" y="4152900"/>
            <a:ext cx="3556000" cy="22987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0179" name="Freeform 19"/>
          <p:cNvSpPr>
            <a:spLocks/>
          </p:cNvSpPr>
          <p:nvPr/>
        </p:nvSpPr>
        <p:spPr bwMode="auto">
          <a:xfrm>
            <a:off x="5156200" y="4541838"/>
            <a:ext cx="3421063" cy="1803400"/>
          </a:xfrm>
          <a:custGeom>
            <a:avLst/>
            <a:gdLst/>
            <a:ahLst/>
            <a:cxnLst>
              <a:cxn ang="0">
                <a:pos x="0" y="1123"/>
              </a:cxn>
              <a:cxn ang="0">
                <a:pos x="152" y="1131"/>
              </a:cxn>
              <a:cxn ang="0">
                <a:pos x="304" y="1131"/>
              </a:cxn>
              <a:cxn ang="0">
                <a:pos x="456" y="1099"/>
              </a:cxn>
              <a:cxn ang="0">
                <a:pos x="544" y="963"/>
              </a:cxn>
              <a:cxn ang="0">
                <a:pos x="584" y="683"/>
              </a:cxn>
              <a:cxn ang="0">
                <a:pos x="609" y="485"/>
              </a:cxn>
              <a:cxn ang="0">
                <a:pos x="640" y="283"/>
              </a:cxn>
              <a:cxn ang="0">
                <a:pos x="672" y="533"/>
              </a:cxn>
              <a:cxn ang="0">
                <a:pos x="752" y="955"/>
              </a:cxn>
              <a:cxn ang="0">
                <a:pos x="880" y="1099"/>
              </a:cxn>
              <a:cxn ang="0">
                <a:pos x="1077" y="1112"/>
              </a:cxn>
              <a:cxn ang="0">
                <a:pos x="1248" y="1097"/>
              </a:cxn>
              <a:cxn ang="0">
                <a:pos x="1338" y="962"/>
              </a:cxn>
              <a:cxn ang="0">
                <a:pos x="1377" y="761"/>
              </a:cxn>
              <a:cxn ang="0">
                <a:pos x="1395" y="539"/>
              </a:cxn>
              <a:cxn ang="0">
                <a:pos x="1404" y="335"/>
              </a:cxn>
              <a:cxn ang="0">
                <a:pos x="1428" y="2"/>
              </a:cxn>
              <a:cxn ang="0">
                <a:pos x="1467" y="323"/>
              </a:cxn>
              <a:cxn ang="0">
                <a:pos x="1496" y="539"/>
              </a:cxn>
              <a:cxn ang="0">
                <a:pos x="1544" y="787"/>
              </a:cxn>
              <a:cxn ang="0">
                <a:pos x="1602" y="965"/>
              </a:cxn>
              <a:cxn ang="0">
                <a:pos x="1683" y="1064"/>
              </a:cxn>
              <a:cxn ang="0">
                <a:pos x="1812" y="1091"/>
              </a:cxn>
              <a:cxn ang="0">
                <a:pos x="1935" y="1070"/>
              </a:cxn>
              <a:cxn ang="0">
                <a:pos x="1986" y="950"/>
              </a:cxn>
              <a:cxn ang="0">
                <a:pos x="2010" y="767"/>
              </a:cxn>
              <a:cxn ang="0">
                <a:pos x="2034" y="485"/>
              </a:cxn>
              <a:cxn ang="0">
                <a:pos x="2049" y="293"/>
              </a:cxn>
              <a:cxn ang="0">
                <a:pos x="2079" y="14"/>
              </a:cxn>
              <a:cxn ang="0">
                <a:pos x="2118" y="317"/>
              </a:cxn>
              <a:cxn ang="0">
                <a:pos x="2145" y="530"/>
              </a:cxn>
              <a:cxn ang="0">
                <a:pos x="2178" y="785"/>
              </a:cxn>
              <a:cxn ang="0">
                <a:pos x="2220" y="968"/>
              </a:cxn>
              <a:cxn ang="0">
                <a:pos x="2274" y="1076"/>
              </a:cxn>
              <a:cxn ang="0">
                <a:pos x="2379" y="1106"/>
              </a:cxn>
            </a:cxnLst>
            <a:rect l="0" t="0" r="r" b="b"/>
            <a:pathLst>
              <a:path w="2379" h="1136">
                <a:moveTo>
                  <a:pt x="0" y="1123"/>
                </a:moveTo>
                <a:cubicBezTo>
                  <a:pt x="25" y="1126"/>
                  <a:pt x="101" y="1130"/>
                  <a:pt x="152" y="1131"/>
                </a:cubicBezTo>
                <a:cubicBezTo>
                  <a:pt x="203" y="1132"/>
                  <a:pt x="253" y="1136"/>
                  <a:pt x="304" y="1131"/>
                </a:cubicBezTo>
                <a:cubicBezTo>
                  <a:pt x="355" y="1126"/>
                  <a:pt x="416" y="1127"/>
                  <a:pt x="456" y="1099"/>
                </a:cubicBezTo>
                <a:cubicBezTo>
                  <a:pt x="496" y="1071"/>
                  <a:pt x="523" y="1032"/>
                  <a:pt x="544" y="963"/>
                </a:cubicBezTo>
                <a:cubicBezTo>
                  <a:pt x="565" y="894"/>
                  <a:pt x="573" y="763"/>
                  <a:pt x="584" y="683"/>
                </a:cubicBezTo>
                <a:cubicBezTo>
                  <a:pt x="595" y="603"/>
                  <a:pt x="600" y="552"/>
                  <a:pt x="609" y="485"/>
                </a:cubicBezTo>
                <a:cubicBezTo>
                  <a:pt x="618" y="418"/>
                  <a:pt x="630" y="275"/>
                  <a:pt x="640" y="283"/>
                </a:cubicBezTo>
                <a:cubicBezTo>
                  <a:pt x="650" y="291"/>
                  <a:pt x="653" y="421"/>
                  <a:pt x="672" y="533"/>
                </a:cubicBezTo>
                <a:cubicBezTo>
                  <a:pt x="691" y="645"/>
                  <a:pt x="717" y="861"/>
                  <a:pt x="752" y="955"/>
                </a:cubicBezTo>
                <a:cubicBezTo>
                  <a:pt x="787" y="1049"/>
                  <a:pt x="826" y="1073"/>
                  <a:pt x="880" y="1099"/>
                </a:cubicBezTo>
                <a:cubicBezTo>
                  <a:pt x="934" y="1125"/>
                  <a:pt x="1016" y="1112"/>
                  <a:pt x="1077" y="1112"/>
                </a:cubicBezTo>
                <a:cubicBezTo>
                  <a:pt x="1138" y="1112"/>
                  <a:pt x="1205" y="1122"/>
                  <a:pt x="1248" y="1097"/>
                </a:cubicBezTo>
                <a:cubicBezTo>
                  <a:pt x="1291" y="1072"/>
                  <a:pt x="1317" y="1018"/>
                  <a:pt x="1338" y="962"/>
                </a:cubicBezTo>
                <a:cubicBezTo>
                  <a:pt x="1359" y="906"/>
                  <a:pt x="1368" y="831"/>
                  <a:pt x="1377" y="761"/>
                </a:cubicBezTo>
                <a:cubicBezTo>
                  <a:pt x="1386" y="691"/>
                  <a:pt x="1390" y="610"/>
                  <a:pt x="1395" y="539"/>
                </a:cubicBezTo>
                <a:cubicBezTo>
                  <a:pt x="1400" y="468"/>
                  <a:pt x="1399" y="424"/>
                  <a:pt x="1404" y="335"/>
                </a:cubicBezTo>
                <a:cubicBezTo>
                  <a:pt x="1409" y="246"/>
                  <a:pt x="1418" y="4"/>
                  <a:pt x="1428" y="2"/>
                </a:cubicBezTo>
                <a:cubicBezTo>
                  <a:pt x="1438" y="0"/>
                  <a:pt x="1456" y="234"/>
                  <a:pt x="1467" y="323"/>
                </a:cubicBezTo>
                <a:cubicBezTo>
                  <a:pt x="1478" y="412"/>
                  <a:pt x="1483" y="462"/>
                  <a:pt x="1496" y="539"/>
                </a:cubicBezTo>
                <a:cubicBezTo>
                  <a:pt x="1509" y="616"/>
                  <a:pt x="1526" y="716"/>
                  <a:pt x="1544" y="787"/>
                </a:cubicBezTo>
                <a:cubicBezTo>
                  <a:pt x="1562" y="858"/>
                  <a:pt x="1579" y="919"/>
                  <a:pt x="1602" y="965"/>
                </a:cubicBezTo>
                <a:cubicBezTo>
                  <a:pt x="1625" y="1011"/>
                  <a:pt x="1648" y="1043"/>
                  <a:pt x="1683" y="1064"/>
                </a:cubicBezTo>
                <a:cubicBezTo>
                  <a:pt x="1718" y="1085"/>
                  <a:pt x="1770" y="1090"/>
                  <a:pt x="1812" y="1091"/>
                </a:cubicBezTo>
                <a:cubicBezTo>
                  <a:pt x="1854" y="1092"/>
                  <a:pt x="1906" y="1093"/>
                  <a:pt x="1935" y="1070"/>
                </a:cubicBezTo>
                <a:cubicBezTo>
                  <a:pt x="1964" y="1047"/>
                  <a:pt x="1974" y="1000"/>
                  <a:pt x="1986" y="950"/>
                </a:cubicBezTo>
                <a:cubicBezTo>
                  <a:pt x="1998" y="900"/>
                  <a:pt x="2002" y="844"/>
                  <a:pt x="2010" y="767"/>
                </a:cubicBezTo>
                <a:cubicBezTo>
                  <a:pt x="2018" y="690"/>
                  <a:pt x="2028" y="564"/>
                  <a:pt x="2034" y="485"/>
                </a:cubicBezTo>
                <a:cubicBezTo>
                  <a:pt x="2040" y="406"/>
                  <a:pt x="2042" y="371"/>
                  <a:pt x="2049" y="293"/>
                </a:cubicBezTo>
                <a:cubicBezTo>
                  <a:pt x="2056" y="215"/>
                  <a:pt x="2068" y="10"/>
                  <a:pt x="2079" y="14"/>
                </a:cubicBezTo>
                <a:cubicBezTo>
                  <a:pt x="2090" y="18"/>
                  <a:pt x="2107" y="231"/>
                  <a:pt x="2118" y="317"/>
                </a:cubicBezTo>
                <a:cubicBezTo>
                  <a:pt x="2129" y="403"/>
                  <a:pt x="2135" y="452"/>
                  <a:pt x="2145" y="530"/>
                </a:cubicBezTo>
                <a:cubicBezTo>
                  <a:pt x="2155" y="608"/>
                  <a:pt x="2165" y="712"/>
                  <a:pt x="2178" y="785"/>
                </a:cubicBezTo>
                <a:cubicBezTo>
                  <a:pt x="2191" y="858"/>
                  <a:pt x="2204" y="919"/>
                  <a:pt x="2220" y="968"/>
                </a:cubicBezTo>
                <a:cubicBezTo>
                  <a:pt x="2236" y="1017"/>
                  <a:pt x="2248" y="1053"/>
                  <a:pt x="2274" y="1076"/>
                </a:cubicBezTo>
                <a:cubicBezTo>
                  <a:pt x="2300" y="1099"/>
                  <a:pt x="2357" y="1100"/>
                  <a:pt x="2379" y="1106"/>
                </a:cubicBezTo>
              </a:path>
            </a:pathLst>
          </a:custGeom>
          <a:noFill/>
          <a:ln w="28575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20180" name="Text Box 20"/>
          <p:cNvSpPr txBox="1">
            <a:spLocks noChangeArrowheads="1"/>
          </p:cNvSpPr>
          <p:nvPr/>
        </p:nvSpPr>
        <p:spPr bwMode="auto">
          <a:xfrm>
            <a:off x="7556500" y="6437313"/>
            <a:ext cx="119380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800">
                <a:latin typeface="Comic Sans MS" pitchFamily="66" charset="0"/>
              </a:rPr>
              <a:t>tempo</a:t>
            </a:r>
            <a:endParaRPr lang="en-US" sz="1800">
              <a:latin typeface="Comic Sans MS" pitchFamily="66" charset="0"/>
            </a:endParaRPr>
          </a:p>
        </p:txBody>
      </p:sp>
      <p:sp>
        <p:nvSpPr>
          <p:cNvPr id="220181" name="Text Box 21"/>
          <p:cNvSpPr txBox="1">
            <a:spLocks noChangeArrowheads="1"/>
          </p:cNvSpPr>
          <p:nvPr/>
        </p:nvSpPr>
        <p:spPr bwMode="auto">
          <a:xfrm rot="-5400000">
            <a:off x="4317207" y="4482306"/>
            <a:ext cx="11938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800" b="1">
                <a:latin typeface="Comic Sans MS" pitchFamily="66" charset="0"/>
                <a:sym typeface="Symbol" pitchFamily="18" charset="2"/>
              </a:rPr>
              <a:t></a:t>
            </a:r>
            <a:r>
              <a:rPr lang="pt-BR" sz="1800" b="1">
                <a:latin typeface="Comic Sans MS" pitchFamily="66" charset="0"/>
              </a:rPr>
              <a:t>S</a:t>
            </a:r>
            <a:endParaRPr lang="en-US" sz="1800" b="1">
              <a:latin typeface="Comic Sans MS" pitchFamily="66" charset="0"/>
            </a:endParaRPr>
          </a:p>
        </p:txBody>
      </p:sp>
      <p:sp>
        <p:nvSpPr>
          <p:cNvPr id="220182" name="Text Box 22"/>
          <p:cNvSpPr txBox="1">
            <a:spLocks noChangeArrowheads="1"/>
          </p:cNvSpPr>
          <p:nvPr/>
        </p:nvSpPr>
        <p:spPr bwMode="auto">
          <a:xfrm>
            <a:off x="6019800" y="4762500"/>
            <a:ext cx="568325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>
                <a:solidFill>
                  <a:srgbClr val="FF0066"/>
                </a:solidFill>
                <a:latin typeface="Comic Sans MS" pitchFamily="66" charset="0"/>
              </a:rPr>
              <a:t>F</a:t>
            </a:r>
            <a:r>
              <a:rPr lang="pt-BR" sz="2000" b="1" baseline="30000">
                <a:solidFill>
                  <a:srgbClr val="FF0066"/>
                </a:solidFill>
                <a:latin typeface="Comic Sans MS" pitchFamily="66" charset="0"/>
              </a:rPr>
              <a:t>-</a:t>
            </a:r>
            <a:endParaRPr lang="en-US" sz="2000" b="1" baseline="30000">
              <a:solidFill>
                <a:srgbClr val="660066"/>
              </a:solidFill>
              <a:latin typeface="Comic Sans MS" pitchFamily="66" charset="0"/>
            </a:endParaRPr>
          </a:p>
        </p:txBody>
      </p:sp>
      <p:sp>
        <p:nvSpPr>
          <p:cNvPr id="220183" name="Text Box 23"/>
          <p:cNvSpPr txBox="1">
            <a:spLocks noChangeArrowheads="1"/>
          </p:cNvSpPr>
          <p:nvPr/>
        </p:nvSpPr>
        <p:spPr bwMode="auto">
          <a:xfrm>
            <a:off x="6985000" y="4165600"/>
            <a:ext cx="542925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>
                <a:solidFill>
                  <a:srgbClr val="99CC00"/>
                </a:solidFill>
                <a:latin typeface="Comic Sans MS" pitchFamily="66" charset="0"/>
              </a:rPr>
              <a:t>Cl</a:t>
            </a:r>
            <a:r>
              <a:rPr lang="pt-BR" sz="2000" b="1" baseline="30000">
                <a:solidFill>
                  <a:srgbClr val="99CC00"/>
                </a:solidFill>
                <a:latin typeface="Comic Sans MS" pitchFamily="66" charset="0"/>
              </a:rPr>
              <a:t>-</a:t>
            </a:r>
            <a:endParaRPr lang="en-US" sz="2000" b="1" baseline="30000">
              <a:solidFill>
                <a:srgbClr val="660066"/>
              </a:solidFill>
              <a:latin typeface="Comic Sans MS" pitchFamily="66" charset="0"/>
            </a:endParaRPr>
          </a:p>
        </p:txBody>
      </p:sp>
      <p:sp>
        <p:nvSpPr>
          <p:cNvPr id="220184" name="Text Box 24"/>
          <p:cNvSpPr txBox="1">
            <a:spLocks noChangeArrowheads="1"/>
          </p:cNvSpPr>
          <p:nvPr/>
        </p:nvSpPr>
        <p:spPr bwMode="auto">
          <a:xfrm>
            <a:off x="7734300" y="4203700"/>
            <a:ext cx="987425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>
                <a:solidFill>
                  <a:srgbClr val="660066"/>
                </a:solidFill>
                <a:latin typeface="Comic Sans MS" pitchFamily="66" charset="0"/>
              </a:rPr>
              <a:t>SO</a:t>
            </a:r>
            <a:r>
              <a:rPr lang="pt-BR" sz="2000" b="1" baseline="-25000">
                <a:solidFill>
                  <a:srgbClr val="660066"/>
                </a:solidFill>
                <a:latin typeface="Comic Sans MS" pitchFamily="66" charset="0"/>
              </a:rPr>
              <a:t>4</a:t>
            </a:r>
            <a:r>
              <a:rPr lang="pt-BR" sz="2000" b="1" baseline="30000">
                <a:solidFill>
                  <a:srgbClr val="660066"/>
                </a:solidFill>
                <a:latin typeface="Comic Sans MS" pitchFamily="66" charset="0"/>
              </a:rPr>
              <a:t>2-</a:t>
            </a:r>
            <a:endParaRPr lang="en-US" sz="2000" b="1" baseline="30000">
              <a:solidFill>
                <a:srgbClr val="660066"/>
              </a:solidFill>
              <a:latin typeface="Comic Sans MS" pitchFamily="66" charset="0"/>
            </a:endParaRPr>
          </a:p>
        </p:txBody>
      </p:sp>
      <p:sp>
        <p:nvSpPr>
          <p:cNvPr id="220185" name="Rectangle 25"/>
          <p:cNvSpPr>
            <a:spLocks noChangeArrowheads="1"/>
          </p:cNvSpPr>
          <p:nvPr/>
        </p:nvSpPr>
        <p:spPr bwMode="auto">
          <a:xfrm>
            <a:off x="5108575" y="1625600"/>
            <a:ext cx="3556000" cy="22987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0186" name="Freeform 26"/>
          <p:cNvSpPr>
            <a:spLocks/>
          </p:cNvSpPr>
          <p:nvPr/>
        </p:nvSpPr>
        <p:spPr bwMode="auto">
          <a:xfrm>
            <a:off x="5156200" y="1849438"/>
            <a:ext cx="3421063" cy="942975"/>
          </a:xfrm>
          <a:custGeom>
            <a:avLst/>
            <a:gdLst/>
            <a:ahLst/>
            <a:cxnLst>
              <a:cxn ang="0">
                <a:pos x="0" y="381"/>
              </a:cxn>
              <a:cxn ang="0">
                <a:pos x="176" y="379"/>
              </a:cxn>
              <a:cxn ang="0">
                <a:pos x="280" y="339"/>
              </a:cxn>
              <a:cxn ang="0">
                <a:pos x="288" y="91"/>
              </a:cxn>
              <a:cxn ang="0">
                <a:pos x="360" y="75"/>
              </a:cxn>
              <a:cxn ang="0">
                <a:pos x="488" y="539"/>
              </a:cxn>
              <a:cxn ang="0">
                <a:pos x="528" y="403"/>
              </a:cxn>
              <a:cxn ang="0">
                <a:pos x="580" y="180"/>
              </a:cxn>
              <a:cxn ang="0">
                <a:pos x="609" y="240"/>
              </a:cxn>
              <a:cxn ang="0">
                <a:pos x="681" y="341"/>
              </a:cxn>
              <a:cxn ang="0">
                <a:pos x="797" y="375"/>
              </a:cxn>
              <a:cxn ang="0">
                <a:pos x="976" y="378"/>
              </a:cxn>
              <a:cxn ang="0">
                <a:pos x="1130" y="375"/>
              </a:cxn>
              <a:cxn ang="0">
                <a:pos x="1212" y="342"/>
              </a:cxn>
              <a:cxn ang="0">
                <a:pos x="1247" y="294"/>
              </a:cxn>
              <a:cxn ang="0">
                <a:pos x="1264" y="241"/>
              </a:cxn>
              <a:cxn ang="0">
                <a:pos x="1272" y="192"/>
              </a:cxn>
              <a:cxn ang="0">
                <a:pos x="1294" y="112"/>
              </a:cxn>
              <a:cxn ang="0">
                <a:pos x="1329" y="189"/>
              </a:cxn>
              <a:cxn ang="0">
                <a:pos x="1355" y="241"/>
              </a:cxn>
              <a:cxn ang="0">
                <a:pos x="1399" y="300"/>
              </a:cxn>
              <a:cxn ang="0">
                <a:pos x="1451" y="343"/>
              </a:cxn>
              <a:cxn ang="0">
                <a:pos x="1525" y="367"/>
              </a:cxn>
              <a:cxn ang="0">
                <a:pos x="1641" y="373"/>
              </a:cxn>
              <a:cxn ang="0">
                <a:pos x="1753" y="368"/>
              </a:cxn>
              <a:cxn ang="0">
                <a:pos x="1799" y="339"/>
              </a:cxn>
              <a:cxn ang="0">
                <a:pos x="1821" y="296"/>
              </a:cxn>
              <a:cxn ang="0">
                <a:pos x="1842" y="228"/>
              </a:cxn>
              <a:cxn ang="0">
                <a:pos x="1856" y="182"/>
              </a:cxn>
              <a:cxn ang="0">
                <a:pos x="1883" y="115"/>
              </a:cxn>
              <a:cxn ang="0">
                <a:pos x="1919" y="188"/>
              </a:cxn>
              <a:cxn ang="0">
                <a:pos x="1943" y="239"/>
              </a:cxn>
              <a:cxn ang="0">
                <a:pos x="1973" y="300"/>
              </a:cxn>
              <a:cxn ang="0">
                <a:pos x="2011" y="344"/>
              </a:cxn>
              <a:cxn ang="0">
                <a:pos x="2060" y="370"/>
              </a:cxn>
              <a:cxn ang="0">
                <a:pos x="2155" y="377"/>
              </a:cxn>
            </a:cxnLst>
            <a:rect l="0" t="0" r="r" b="b"/>
            <a:pathLst>
              <a:path w="2155" h="594">
                <a:moveTo>
                  <a:pt x="0" y="381"/>
                </a:moveTo>
                <a:cubicBezTo>
                  <a:pt x="29" y="381"/>
                  <a:pt x="129" y="386"/>
                  <a:pt x="176" y="379"/>
                </a:cubicBezTo>
                <a:cubicBezTo>
                  <a:pt x="223" y="372"/>
                  <a:pt x="261" y="387"/>
                  <a:pt x="280" y="339"/>
                </a:cubicBezTo>
                <a:cubicBezTo>
                  <a:pt x="299" y="291"/>
                  <a:pt x="275" y="135"/>
                  <a:pt x="288" y="91"/>
                </a:cubicBezTo>
                <a:cubicBezTo>
                  <a:pt x="301" y="47"/>
                  <a:pt x="327" y="0"/>
                  <a:pt x="360" y="75"/>
                </a:cubicBezTo>
                <a:cubicBezTo>
                  <a:pt x="393" y="150"/>
                  <a:pt x="460" y="484"/>
                  <a:pt x="488" y="539"/>
                </a:cubicBezTo>
                <a:cubicBezTo>
                  <a:pt x="516" y="594"/>
                  <a:pt x="513" y="463"/>
                  <a:pt x="528" y="403"/>
                </a:cubicBezTo>
                <a:cubicBezTo>
                  <a:pt x="543" y="343"/>
                  <a:pt x="566" y="207"/>
                  <a:pt x="580" y="180"/>
                </a:cubicBezTo>
                <a:cubicBezTo>
                  <a:pt x="594" y="153"/>
                  <a:pt x="592" y="213"/>
                  <a:pt x="609" y="240"/>
                </a:cubicBezTo>
                <a:cubicBezTo>
                  <a:pt x="626" y="266"/>
                  <a:pt x="649" y="318"/>
                  <a:pt x="681" y="341"/>
                </a:cubicBezTo>
                <a:cubicBezTo>
                  <a:pt x="713" y="363"/>
                  <a:pt x="748" y="369"/>
                  <a:pt x="797" y="375"/>
                </a:cubicBezTo>
                <a:cubicBezTo>
                  <a:pt x="846" y="381"/>
                  <a:pt x="920" y="378"/>
                  <a:pt x="976" y="378"/>
                </a:cubicBezTo>
                <a:cubicBezTo>
                  <a:pt x="1031" y="378"/>
                  <a:pt x="1092" y="381"/>
                  <a:pt x="1130" y="375"/>
                </a:cubicBezTo>
                <a:cubicBezTo>
                  <a:pt x="1169" y="369"/>
                  <a:pt x="1193" y="356"/>
                  <a:pt x="1212" y="342"/>
                </a:cubicBezTo>
                <a:cubicBezTo>
                  <a:pt x="1231" y="329"/>
                  <a:pt x="1239" y="311"/>
                  <a:pt x="1247" y="294"/>
                </a:cubicBezTo>
                <a:cubicBezTo>
                  <a:pt x="1255" y="277"/>
                  <a:pt x="1259" y="258"/>
                  <a:pt x="1264" y="241"/>
                </a:cubicBezTo>
                <a:cubicBezTo>
                  <a:pt x="1268" y="224"/>
                  <a:pt x="1267" y="214"/>
                  <a:pt x="1272" y="192"/>
                </a:cubicBezTo>
                <a:cubicBezTo>
                  <a:pt x="1276" y="171"/>
                  <a:pt x="1284" y="113"/>
                  <a:pt x="1294" y="112"/>
                </a:cubicBezTo>
                <a:cubicBezTo>
                  <a:pt x="1303" y="112"/>
                  <a:pt x="1319" y="168"/>
                  <a:pt x="1329" y="189"/>
                </a:cubicBezTo>
                <a:cubicBezTo>
                  <a:pt x="1339" y="211"/>
                  <a:pt x="1343" y="223"/>
                  <a:pt x="1355" y="241"/>
                </a:cubicBezTo>
                <a:cubicBezTo>
                  <a:pt x="1367" y="259"/>
                  <a:pt x="1382" y="283"/>
                  <a:pt x="1399" y="300"/>
                </a:cubicBezTo>
                <a:cubicBezTo>
                  <a:pt x="1415" y="317"/>
                  <a:pt x="1430" y="332"/>
                  <a:pt x="1451" y="343"/>
                </a:cubicBezTo>
                <a:cubicBezTo>
                  <a:pt x="1472" y="354"/>
                  <a:pt x="1493" y="362"/>
                  <a:pt x="1525" y="367"/>
                </a:cubicBezTo>
                <a:cubicBezTo>
                  <a:pt x="1556" y="372"/>
                  <a:pt x="1603" y="373"/>
                  <a:pt x="1641" y="373"/>
                </a:cubicBezTo>
                <a:cubicBezTo>
                  <a:pt x="1679" y="373"/>
                  <a:pt x="1727" y="374"/>
                  <a:pt x="1753" y="368"/>
                </a:cubicBezTo>
                <a:cubicBezTo>
                  <a:pt x="1779" y="363"/>
                  <a:pt x="1788" y="351"/>
                  <a:pt x="1799" y="339"/>
                </a:cubicBezTo>
                <a:cubicBezTo>
                  <a:pt x="1810" y="327"/>
                  <a:pt x="1813" y="314"/>
                  <a:pt x="1821" y="296"/>
                </a:cubicBezTo>
                <a:cubicBezTo>
                  <a:pt x="1828" y="277"/>
                  <a:pt x="1837" y="247"/>
                  <a:pt x="1842" y="228"/>
                </a:cubicBezTo>
                <a:cubicBezTo>
                  <a:pt x="1848" y="209"/>
                  <a:pt x="1850" y="201"/>
                  <a:pt x="1856" y="182"/>
                </a:cubicBezTo>
                <a:cubicBezTo>
                  <a:pt x="1862" y="163"/>
                  <a:pt x="1873" y="114"/>
                  <a:pt x="1883" y="115"/>
                </a:cubicBezTo>
                <a:cubicBezTo>
                  <a:pt x="1893" y="116"/>
                  <a:pt x="1909" y="167"/>
                  <a:pt x="1919" y="188"/>
                </a:cubicBezTo>
                <a:cubicBezTo>
                  <a:pt x="1929" y="208"/>
                  <a:pt x="1934" y="220"/>
                  <a:pt x="1943" y="239"/>
                </a:cubicBezTo>
                <a:cubicBezTo>
                  <a:pt x="1952" y="258"/>
                  <a:pt x="1961" y="282"/>
                  <a:pt x="1973" y="300"/>
                </a:cubicBezTo>
                <a:cubicBezTo>
                  <a:pt x="1985" y="317"/>
                  <a:pt x="1996" y="332"/>
                  <a:pt x="2011" y="344"/>
                </a:cubicBezTo>
                <a:cubicBezTo>
                  <a:pt x="2025" y="356"/>
                  <a:pt x="2036" y="364"/>
                  <a:pt x="2060" y="370"/>
                </a:cubicBezTo>
                <a:cubicBezTo>
                  <a:pt x="2083" y="375"/>
                  <a:pt x="2135" y="375"/>
                  <a:pt x="2155" y="377"/>
                </a:cubicBezTo>
              </a:path>
            </a:pathLst>
          </a:custGeom>
          <a:noFill/>
          <a:ln w="28575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20187" name="Text Box 27"/>
          <p:cNvSpPr txBox="1">
            <a:spLocks noChangeArrowheads="1"/>
          </p:cNvSpPr>
          <p:nvPr/>
        </p:nvSpPr>
        <p:spPr bwMode="auto">
          <a:xfrm rot="-5400000">
            <a:off x="4317207" y="1955006"/>
            <a:ext cx="11938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800" b="1">
                <a:latin typeface="Comic Sans MS" pitchFamily="66" charset="0"/>
                <a:sym typeface="Symbol" pitchFamily="18" charset="2"/>
              </a:rPr>
              <a:t></a:t>
            </a:r>
            <a:r>
              <a:rPr lang="pt-BR" sz="1800" b="1">
                <a:latin typeface="Comic Sans MS" pitchFamily="66" charset="0"/>
              </a:rPr>
              <a:t>S</a:t>
            </a:r>
            <a:endParaRPr lang="en-US" sz="1800" b="1">
              <a:latin typeface="Comic Sans MS" pitchFamily="66" charset="0"/>
            </a:endParaRPr>
          </a:p>
        </p:txBody>
      </p:sp>
      <p:sp>
        <p:nvSpPr>
          <p:cNvPr id="220188" name="Text Box 28"/>
          <p:cNvSpPr txBox="1">
            <a:spLocks noChangeArrowheads="1"/>
          </p:cNvSpPr>
          <p:nvPr/>
        </p:nvSpPr>
        <p:spPr bwMode="auto">
          <a:xfrm>
            <a:off x="6032500" y="1854200"/>
            <a:ext cx="568325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>
                <a:solidFill>
                  <a:srgbClr val="FF0066"/>
                </a:solidFill>
                <a:latin typeface="Comic Sans MS" pitchFamily="66" charset="0"/>
              </a:rPr>
              <a:t>F</a:t>
            </a:r>
            <a:r>
              <a:rPr lang="pt-BR" sz="2000" b="1" baseline="30000">
                <a:solidFill>
                  <a:srgbClr val="FF0066"/>
                </a:solidFill>
                <a:latin typeface="Comic Sans MS" pitchFamily="66" charset="0"/>
              </a:rPr>
              <a:t>-</a:t>
            </a:r>
            <a:endParaRPr lang="en-US" sz="2000" b="1" baseline="30000">
              <a:solidFill>
                <a:srgbClr val="660066"/>
              </a:solidFill>
              <a:latin typeface="Comic Sans MS" pitchFamily="66" charset="0"/>
            </a:endParaRPr>
          </a:p>
        </p:txBody>
      </p:sp>
      <p:sp>
        <p:nvSpPr>
          <p:cNvPr id="220189" name="Text Box 29"/>
          <p:cNvSpPr txBox="1">
            <a:spLocks noChangeArrowheads="1"/>
          </p:cNvSpPr>
          <p:nvPr/>
        </p:nvSpPr>
        <p:spPr bwMode="auto">
          <a:xfrm>
            <a:off x="7150100" y="1663700"/>
            <a:ext cx="542925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>
                <a:solidFill>
                  <a:srgbClr val="99CC00"/>
                </a:solidFill>
                <a:latin typeface="Comic Sans MS" pitchFamily="66" charset="0"/>
              </a:rPr>
              <a:t>Cl</a:t>
            </a:r>
            <a:r>
              <a:rPr lang="pt-BR" sz="2000" b="1" baseline="30000">
                <a:solidFill>
                  <a:srgbClr val="99CC00"/>
                </a:solidFill>
                <a:latin typeface="Comic Sans MS" pitchFamily="66" charset="0"/>
              </a:rPr>
              <a:t>-</a:t>
            </a:r>
            <a:endParaRPr lang="en-US" sz="2000" b="1" baseline="30000">
              <a:solidFill>
                <a:srgbClr val="660066"/>
              </a:solidFill>
              <a:latin typeface="Comic Sans MS" pitchFamily="66" charset="0"/>
            </a:endParaRPr>
          </a:p>
        </p:txBody>
      </p:sp>
      <p:sp>
        <p:nvSpPr>
          <p:cNvPr id="220190" name="Text Box 30"/>
          <p:cNvSpPr txBox="1">
            <a:spLocks noChangeArrowheads="1"/>
          </p:cNvSpPr>
          <p:nvPr/>
        </p:nvSpPr>
        <p:spPr bwMode="auto">
          <a:xfrm>
            <a:off x="7734300" y="1625600"/>
            <a:ext cx="987425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>
                <a:solidFill>
                  <a:srgbClr val="660066"/>
                </a:solidFill>
                <a:latin typeface="Comic Sans MS" pitchFamily="66" charset="0"/>
              </a:rPr>
              <a:t>SO</a:t>
            </a:r>
            <a:r>
              <a:rPr lang="pt-BR" sz="2000" b="1" baseline="-25000">
                <a:solidFill>
                  <a:srgbClr val="660066"/>
                </a:solidFill>
                <a:latin typeface="Comic Sans MS" pitchFamily="66" charset="0"/>
              </a:rPr>
              <a:t>4</a:t>
            </a:r>
            <a:r>
              <a:rPr lang="pt-BR" sz="2000" b="1" baseline="30000">
                <a:solidFill>
                  <a:srgbClr val="660066"/>
                </a:solidFill>
                <a:latin typeface="Comic Sans MS" pitchFamily="66" charset="0"/>
              </a:rPr>
              <a:t>2-</a:t>
            </a:r>
            <a:endParaRPr lang="en-US" sz="2000" b="1" baseline="30000">
              <a:solidFill>
                <a:srgbClr val="660066"/>
              </a:solidFill>
              <a:latin typeface="Comic Sans MS" pitchFamily="66" charset="0"/>
            </a:endParaRPr>
          </a:p>
        </p:txBody>
      </p:sp>
      <p:sp>
        <p:nvSpPr>
          <p:cNvPr id="220191" name="Rectangle 31" descr="Diagonal para cima tracejada"/>
          <p:cNvSpPr>
            <a:spLocks noChangeArrowheads="1"/>
          </p:cNvSpPr>
          <p:nvPr/>
        </p:nvSpPr>
        <p:spPr bwMode="auto">
          <a:xfrm>
            <a:off x="5133975" y="2806700"/>
            <a:ext cx="3489325" cy="1079500"/>
          </a:xfrm>
          <a:prstGeom prst="rect">
            <a:avLst/>
          </a:prstGeom>
          <a:pattFill prst="dashUpDiag">
            <a:fgClr>
              <a:srgbClr val="CC9900"/>
            </a:fgClr>
            <a:bgClr>
              <a:schemeClr val="bg1"/>
            </a:bgClr>
          </a:patt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0192" name="Text Box 32"/>
          <p:cNvSpPr txBox="1">
            <a:spLocks noChangeArrowheads="1"/>
          </p:cNvSpPr>
          <p:nvPr/>
        </p:nvSpPr>
        <p:spPr bwMode="auto">
          <a:xfrm>
            <a:off x="5588000" y="3111500"/>
            <a:ext cx="28575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latin typeface="Comic Sans MS" pitchFamily="66" charset="0"/>
              </a:rPr>
              <a:t>ruído</a:t>
            </a:r>
            <a:endParaRPr lang="en-US" b="1">
              <a:latin typeface="Comic Sans MS" pitchFamily="66" charset="0"/>
            </a:endParaRPr>
          </a:p>
        </p:txBody>
      </p:sp>
      <p:sp>
        <p:nvSpPr>
          <p:cNvPr id="220193" name="Rectangle 33"/>
          <p:cNvSpPr>
            <a:spLocks noChangeArrowheads="1"/>
          </p:cNvSpPr>
          <p:nvPr/>
        </p:nvSpPr>
        <p:spPr bwMode="auto">
          <a:xfrm>
            <a:off x="5486400" y="1854200"/>
            <a:ext cx="317500" cy="165100"/>
          </a:xfrm>
          <a:prstGeom prst="rect">
            <a:avLst/>
          </a:prstGeom>
          <a:solidFill>
            <a:schemeClr val="bg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0194" name="Text Box 34"/>
          <p:cNvSpPr txBox="1">
            <a:spLocks noChangeArrowheads="1"/>
          </p:cNvSpPr>
          <p:nvPr/>
        </p:nvSpPr>
        <p:spPr bwMode="auto">
          <a:xfrm>
            <a:off x="4752975" y="1612900"/>
            <a:ext cx="28575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CC9900"/>
                </a:solidFill>
                <a:latin typeface="Comic Sans MS" pitchFamily="66" charset="0"/>
              </a:rPr>
              <a:t>SEM SUPRESSÃO</a:t>
            </a:r>
            <a:endParaRPr lang="en-US" sz="1800" b="1">
              <a:solidFill>
                <a:srgbClr val="CC9900"/>
              </a:solidFill>
              <a:latin typeface="Comic Sans MS" pitchFamily="66" charset="0"/>
            </a:endParaRPr>
          </a:p>
        </p:txBody>
      </p:sp>
      <p:sp>
        <p:nvSpPr>
          <p:cNvPr id="220195" name="Text Box 35"/>
          <p:cNvSpPr txBox="1">
            <a:spLocks noChangeArrowheads="1"/>
          </p:cNvSpPr>
          <p:nvPr/>
        </p:nvSpPr>
        <p:spPr bwMode="auto">
          <a:xfrm>
            <a:off x="5095875" y="4168775"/>
            <a:ext cx="3111500" cy="6683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10000"/>
              </a:spcBef>
            </a:pPr>
            <a:r>
              <a:rPr lang="pt-BR" sz="1800" b="1">
                <a:solidFill>
                  <a:srgbClr val="666699"/>
                </a:solidFill>
                <a:latin typeface="Comic Sans MS" pitchFamily="66" charset="0"/>
              </a:rPr>
              <a:t>SUPRESSÃO</a:t>
            </a:r>
          </a:p>
          <a:p>
            <a:pPr algn="l">
              <a:spcBef>
                <a:spcPct val="10000"/>
              </a:spcBef>
            </a:pPr>
            <a:r>
              <a:rPr lang="pt-BR" sz="1800" b="1">
                <a:solidFill>
                  <a:srgbClr val="666699"/>
                </a:solidFill>
                <a:latin typeface="Comic Sans MS" pitchFamily="66" charset="0"/>
              </a:rPr>
              <a:t>QUÍMICA</a:t>
            </a:r>
            <a:endParaRPr lang="en-US" sz="1800" b="1">
              <a:solidFill>
                <a:srgbClr val="666699"/>
              </a:solidFill>
              <a:latin typeface="Comic Sans MS" pitchFamily="66" charset="0"/>
            </a:endParaRPr>
          </a:p>
        </p:txBody>
      </p:sp>
      <p:sp>
        <p:nvSpPr>
          <p:cNvPr id="220196" name="Text Box 36"/>
          <p:cNvSpPr txBox="1">
            <a:spLocks noChangeArrowheads="1"/>
          </p:cNvSpPr>
          <p:nvPr/>
        </p:nvSpPr>
        <p:spPr bwMode="auto">
          <a:xfrm>
            <a:off x="4051300" y="2374900"/>
            <a:ext cx="1168400" cy="5302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pt-BR" sz="1800">
                <a:latin typeface="Comic Sans MS" pitchFamily="66" charset="0"/>
              </a:rPr>
              <a:t>contra-íons</a:t>
            </a:r>
            <a:endParaRPr lang="en-US" sz="1800">
              <a:latin typeface="Comic Sans MS" pitchFamily="66" charset="0"/>
            </a:endParaRPr>
          </a:p>
        </p:txBody>
      </p:sp>
      <p:sp>
        <p:nvSpPr>
          <p:cNvPr id="220197" name="Freeform 37"/>
          <p:cNvSpPr>
            <a:spLocks/>
          </p:cNvSpPr>
          <p:nvPr/>
        </p:nvSpPr>
        <p:spPr bwMode="auto">
          <a:xfrm>
            <a:off x="4559300" y="2146300"/>
            <a:ext cx="1117600" cy="622300"/>
          </a:xfrm>
          <a:custGeom>
            <a:avLst/>
            <a:gdLst/>
            <a:ahLst/>
            <a:cxnLst>
              <a:cxn ang="0">
                <a:pos x="704" y="0"/>
              </a:cxn>
              <a:cxn ang="0">
                <a:pos x="488" y="72"/>
              </a:cxn>
              <a:cxn ang="0">
                <a:pos x="224" y="304"/>
              </a:cxn>
              <a:cxn ang="0">
                <a:pos x="0" y="392"/>
              </a:cxn>
            </a:cxnLst>
            <a:rect l="0" t="0" r="r" b="b"/>
            <a:pathLst>
              <a:path w="704" h="392">
                <a:moveTo>
                  <a:pt x="704" y="0"/>
                </a:moveTo>
                <a:cubicBezTo>
                  <a:pt x="642" y="12"/>
                  <a:pt x="568" y="21"/>
                  <a:pt x="488" y="72"/>
                </a:cubicBezTo>
                <a:cubicBezTo>
                  <a:pt x="408" y="123"/>
                  <a:pt x="305" y="251"/>
                  <a:pt x="224" y="304"/>
                </a:cubicBezTo>
                <a:cubicBezTo>
                  <a:pt x="143" y="357"/>
                  <a:pt x="47" y="374"/>
                  <a:pt x="0" y="392"/>
                </a:cubicBezTo>
              </a:path>
            </a:pathLst>
          </a:custGeom>
          <a:noFill/>
          <a:ln w="28575" cap="sq" cmpd="sng">
            <a:solidFill>
              <a:schemeClr val="tx1"/>
            </a:solidFill>
            <a:prstDash val="solid"/>
            <a:round/>
            <a:headEnd type="oval" w="med" len="med"/>
            <a:tailEnd type="triangle" w="sm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20198" name="Oval 38" descr="Esfera"/>
          <p:cNvSpPr>
            <a:spLocks noChangeArrowheads="1"/>
          </p:cNvSpPr>
          <p:nvPr/>
        </p:nvSpPr>
        <p:spPr bwMode="auto">
          <a:xfrm>
            <a:off x="1917700" y="2857500"/>
            <a:ext cx="317500" cy="317500"/>
          </a:xfrm>
          <a:prstGeom prst="ellipse">
            <a:avLst/>
          </a:prstGeom>
          <a:pattFill prst="sphere">
            <a:fgClr>
              <a:srgbClr val="CC9900"/>
            </a:fgClr>
            <a:bgClr>
              <a:srgbClr val="FFFFFF"/>
            </a:bgClr>
          </a:pattFill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0199" name="Line 39"/>
          <p:cNvSpPr>
            <a:spLocks noChangeShapeType="1"/>
          </p:cNvSpPr>
          <p:nvPr/>
        </p:nvSpPr>
        <p:spPr bwMode="auto">
          <a:xfrm flipV="1">
            <a:off x="2159000" y="2667000"/>
            <a:ext cx="266700" cy="3302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20200" name="Text Box 40"/>
          <p:cNvSpPr txBox="1">
            <a:spLocks noChangeArrowheads="1"/>
          </p:cNvSpPr>
          <p:nvPr/>
        </p:nvSpPr>
        <p:spPr bwMode="auto">
          <a:xfrm>
            <a:off x="2413000" y="2400300"/>
            <a:ext cx="68580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 b="1">
                <a:solidFill>
                  <a:srgbClr val="A50021"/>
                </a:solidFill>
                <a:latin typeface="Comic Sans MS" pitchFamily="66" charset="0"/>
              </a:rPr>
              <a:t>OH</a:t>
            </a:r>
            <a:r>
              <a:rPr lang="pt-BR" sz="2000" b="1" baseline="30000">
                <a:solidFill>
                  <a:srgbClr val="A50021"/>
                </a:solidFill>
                <a:latin typeface="Comic Sans MS" pitchFamily="66" charset="0"/>
              </a:rPr>
              <a:t>-</a:t>
            </a:r>
            <a:endParaRPr lang="en-US" sz="2000" b="1" baseline="30000">
              <a:solidFill>
                <a:srgbClr val="A50021"/>
              </a:solidFill>
              <a:latin typeface="Comic Sans MS" pitchFamily="66" charset="0"/>
            </a:endParaRPr>
          </a:p>
        </p:txBody>
      </p:sp>
      <p:sp>
        <p:nvSpPr>
          <p:cNvPr id="220201" name="Oval 41" descr="Esfera"/>
          <p:cNvSpPr>
            <a:spLocks noChangeArrowheads="1"/>
          </p:cNvSpPr>
          <p:nvPr/>
        </p:nvSpPr>
        <p:spPr bwMode="auto">
          <a:xfrm>
            <a:off x="1905000" y="5372100"/>
            <a:ext cx="317500" cy="317500"/>
          </a:xfrm>
          <a:prstGeom prst="ellipse">
            <a:avLst/>
          </a:prstGeom>
          <a:pattFill prst="sphere">
            <a:fgClr>
              <a:srgbClr val="666699"/>
            </a:fgClr>
            <a:bgClr>
              <a:srgbClr val="FFFFFF"/>
            </a:bgClr>
          </a:pattFill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0202" name="Line 42"/>
          <p:cNvSpPr>
            <a:spLocks noChangeShapeType="1"/>
          </p:cNvSpPr>
          <p:nvPr/>
        </p:nvSpPr>
        <p:spPr bwMode="auto">
          <a:xfrm flipV="1">
            <a:off x="1701800" y="5562600"/>
            <a:ext cx="266700" cy="3302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20203" name="Text Box 43"/>
          <p:cNvSpPr txBox="1">
            <a:spLocks noChangeArrowheads="1"/>
          </p:cNvSpPr>
          <p:nvPr/>
        </p:nvSpPr>
        <p:spPr bwMode="auto">
          <a:xfrm>
            <a:off x="1231900" y="5842000"/>
            <a:ext cx="68580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 b="1">
                <a:solidFill>
                  <a:srgbClr val="666699"/>
                </a:solidFill>
                <a:latin typeface="Comic Sans MS" pitchFamily="66" charset="0"/>
              </a:rPr>
              <a:t>H</a:t>
            </a:r>
            <a:r>
              <a:rPr lang="pt-BR" sz="2000" b="1" baseline="30000">
                <a:solidFill>
                  <a:srgbClr val="666699"/>
                </a:solidFill>
                <a:latin typeface="Comic Sans MS" pitchFamily="66" charset="0"/>
              </a:rPr>
              <a:t>+</a:t>
            </a:r>
            <a:endParaRPr lang="en-US" sz="2000" b="1" baseline="30000">
              <a:solidFill>
                <a:srgbClr val="666699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596900" y="635000"/>
            <a:ext cx="8458200" cy="1054100"/>
          </a:xfrm>
        </p:spPr>
        <p:txBody>
          <a:bodyPr/>
          <a:lstStyle/>
          <a:p>
            <a:r>
              <a:rPr lang="pt-BR" sz="2400" b="1">
                <a:latin typeface="Comic Sans MS" pitchFamily="66" charset="0"/>
              </a:rPr>
              <a:t>O EFEITO DA SUPRESSÃO</a:t>
            </a:r>
            <a:endParaRPr lang="en-US" sz="2400" b="1">
              <a:latin typeface="Comic Sans MS" pitchFamily="66" charset="0"/>
            </a:endParaRPr>
          </a:p>
        </p:txBody>
      </p:sp>
      <p:sp>
        <p:nvSpPr>
          <p:cNvPr id="221187" name="Text Box 3"/>
          <p:cNvSpPr txBox="1">
            <a:spLocks noChangeArrowheads="1"/>
          </p:cNvSpPr>
          <p:nvPr/>
        </p:nvSpPr>
        <p:spPr bwMode="auto">
          <a:xfrm>
            <a:off x="736600" y="2006600"/>
            <a:ext cx="7848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221188" name="Text Box 4"/>
          <p:cNvSpPr txBox="1">
            <a:spLocks noChangeArrowheads="1"/>
          </p:cNvSpPr>
          <p:nvPr/>
        </p:nvSpPr>
        <p:spPr bwMode="auto">
          <a:xfrm>
            <a:off x="101600" y="3454400"/>
            <a:ext cx="2730500" cy="1006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>
                <a:latin typeface="Comic Sans MS" pitchFamily="66" charset="0"/>
              </a:rPr>
              <a:t>condutância do eletrólito (microSiemens, </a:t>
            </a:r>
            <a:r>
              <a:rPr lang="pt-BR" sz="2000">
                <a:latin typeface="Comic Sans MS" pitchFamily="66" charset="0"/>
                <a:sym typeface="Symbol" pitchFamily="18" charset="2"/>
              </a:rPr>
              <a:t></a:t>
            </a:r>
            <a:r>
              <a:rPr lang="pt-BR" sz="2000">
                <a:latin typeface="Comic Sans MS" pitchFamily="66" charset="0"/>
              </a:rPr>
              <a:t>S)</a:t>
            </a:r>
          </a:p>
        </p:txBody>
      </p:sp>
      <p:sp>
        <p:nvSpPr>
          <p:cNvPr id="221189" name="Text Box 5"/>
          <p:cNvSpPr txBox="1">
            <a:spLocks noChangeArrowheads="1"/>
          </p:cNvSpPr>
          <p:nvPr/>
        </p:nvSpPr>
        <p:spPr bwMode="auto">
          <a:xfrm>
            <a:off x="1184275" y="2400300"/>
            <a:ext cx="2705100" cy="1260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10000"/>
              </a:spcBef>
            </a:pPr>
            <a:r>
              <a:rPr lang="pt-BR" b="1">
                <a:latin typeface="Comic Sans MS" pitchFamily="66" charset="0"/>
              </a:rPr>
              <a:t>     (</a:t>
            </a:r>
            <a:r>
              <a:rPr lang="pt-BR" b="1">
                <a:latin typeface="Comic Sans MS" pitchFamily="66" charset="0"/>
                <a:sym typeface="Symbol" pitchFamily="18" charset="2"/>
              </a:rPr>
              <a:t></a:t>
            </a:r>
            <a:r>
              <a:rPr lang="pt-BR" b="1" baseline="-25000">
                <a:latin typeface="Comic Sans MS" pitchFamily="66" charset="0"/>
                <a:sym typeface="Symbol" pitchFamily="18" charset="2"/>
              </a:rPr>
              <a:t>+</a:t>
            </a:r>
            <a:r>
              <a:rPr lang="pt-BR" b="1">
                <a:latin typeface="Comic Sans MS" pitchFamily="66" charset="0"/>
                <a:sym typeface="Symbol" pitchFamily="18" charset="2"/>
              </a:rPr>
              <a:t> + </a:t>
            </a:r>
            <a:r>
              <a:rPr lang="pt-BR" b="1" baseline="-25000">
                <a:latin typeface="Comic Sans MS" pitchFamily="66" charset="0"/>
                <a:sym typeface="Symbol" pitchFamily="18" charset="2"/>
              </a:rPr>
              <a:t>-</a:t>
            </a:r>
            <a:r>
              <a:rPr lang="pt-BR" b="1">
                <a:latin typeface="Comic Sans MS" pitchFamily="66" charset="0"/>
              </a:rPr>
              <a:t>) C</a:t>
            </a:r>
          </a:p>
          <a:p>
            <a:pPr algn="l">
              <a:spcBef>
                <a:spcPct val="10000"/>
              </a:spcBef>
            </a:pPr>
            <a:r>
              <a:rPr lang="pt-BR" b="1">
                <a:latin typeface="Comic Sans MS" pitchFamily="66" charset="0"/>
              </a:rPr>
              <a:t>G =</a:t>
            </a:r>
          </a:p>
          <a:p>
            <a:pPr algn="l">
              <a:spcBef>
                <a:spcPct val="10000"/>
              </a:spcBef>
            </a:pPr>
            <a:r>
              <a:rPr lang="pt-BR" b="1">
                <a:latin typeface="Comic Sans MS" pitchFamily="66" charset="0"/>
              </a:rPr>
              <a:t>        1000 </a:t>
            </a:r>
            <a:r>
              <a:rPr lang="pt-BR" b="1">
                <a:latin typeface="Comic Sans MS" pitchFamily="66" charset="0"/>
                <a:sym typeface="Symbol" pitchFamily="18" charset="2"/>
              </a:rPr>
              <a:t></a:t>
            </a:r>
            <a:r>
              <a:rPr lang="pt-BR" b="1">
                <a:latin typeface="Comic Sans MS" pitchFamily="66" charset="0"/>
              </a:rPr>
              <a:t> </a:t>
            </a:r>
            <a:endParaRPr lang="en-US" b="1">
              <a:latin typeface="Comic Sans MS" pitchFamily="66" charset="0"/>
            </a:endParaRPr>
          </a:p>
        </p:txBody>
      </p:sp>
      <p:sp>
        <p:nvSpPr>
          <p:cNvPr id="221190" name="Line 6"/>
          <p:cNvSpPr>
            <a:spLocks noChangeShapeType="1"/>
          </p:cNvSpPr>
          <p:nvPr/>
        </p:nvSpPr>
        <p:spPr bwMode="auto">
          <a:xfrm>
            <a:off x="1844675" y="3060700"/>
            <a:ext cx="18669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21191" name="Text Box 7"/>
          <p:cNvSpPr txBox="1">
            <a:spLocks noChangeArrowheads="1"/>
          </p:cNvSpPr>
          <p:nvPr/>
        </p:nvSpPr>
        <p:spPr bwMode="auto">
          <a:xfrm>
            <a:off x="3352800" y="1498600"/>
            <a:ext cx="1844675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>
                <a:latin typeface="Comic Sans MS" pitchFamily="66" charset="0"/>
              </a:rPr>
              <a:t>concentração (mol/L)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221192" name="Text Box 8"/>
          <p:cNvSpPr txBox="1">
            <a:spLocks noChangeArrowheads="1"/>
          </p:cNvSpPr>
          <p:nvPr/>
        </p:nvSpPr>
        <p:spPr bwMode="auto">
          <a:xfrm>
            <a:off x="3657600" y="3644900"/>
            <a:ext cx="1704975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>
                <a:latin typeface="Comic Sans MS" pitchFamily="66" charset="0"/>
              </a:rPr>
              <a:t>constante da cela (cm</a:t>
            </a:r>
            <a:r>
              <a:rPr lang="pt-BR" sz="2000" baseline="30000">
                <a:latin typeface="Comic Sans MS" pitchFamily="66" charset="0"/>
              </a:rPr>
              <a:t>-1</a:t>
            </a:r>
            <a:r>
              <a:rPr lang="pt-BR" sz="2000">
                <a:latin typeface="Comic Sans MS" pitchFamily="66" charset="0"/>
              </a:rPr>
              <a:t>)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221193" name="Text Box 9"/>
          <p:cNvSpPr txBox="1">
            <a:spLocks noChangeArrowheads="1"/>
          </p:cNvSpPr>
          <p:nvPr/>
        </p:nvSpPr>
        <p:spPr bwMode="auto">
          <a:xfrm>
            <a:off x="292100" y="1625600"/>
            <a:ext cx="2276475" cy="1006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>
                <a:latin typeface="Comic Sans MS" pitchFamily="66" charset="0"/>
              </a:rPr>
              <a:t>condutância equivalente iônica (S.cm</a:t>
            </a:r>
            <a:r>
              <a:rPr lang="pt-BR" sz="2000" baseline="30000">
                <a:latin typeface="Comic Sans MS" pitchFamily="66" charset="0"/>
              </a:rPr>
              <a:t>2</a:t>
            </a:r>
            <a:r>
              <a:rPr lang="pt-BR" sz="2000">
                <a:latin typeface="Comic Sans MS" pitchFamily="66" charset="0"/>
              </a:rPr>
              <a:t>/eq)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221194" name="Freeform 10"/>
          <p:cNvSpPr>
            <a:spLocks/>
          </p:cNvSpPr>
          <p:nvPr/>
        </p:nvSpPr>
        <p:spPr bwMode="auto">
          <a:xfrm rot="-987694">
            <a:off x="533400" y="3111500"/>
            <a:ext cx="673100" cy="317500"/>
          </a:xfrm>
          <a:custGeom>
            <a:avLst/>
            <a:gdLst/>
            <a:ahLst/>
            <a:cxnLst>
              <a:cxn ang="0">
                <a:pos x="560" y="0"/>
              </a:cxn>
              <a:cxn ang="0">
                <a:pos x="160" y="32"/>
              </a:cxn>
              <a:cxn ang="0">
                <a:pos x="0" y="160"/>
              </a:cxn>
            </a:cxnLst>
            <a:rect l="0" t="0" r="r" b="b"/>
            <a:pathLst>
              <a:path w="560" h="160">
                <a:moveTo>
                  <a:pt x="560" y="0"/>
                </a:moveTo>
                <a:cubicBezTo>
                  <a:pt x="406" y="2"/>
                  <a:pt x="253" y="5"/>
                  <a:pt x="160" y="32"/>
                </a:cubicBezTo>
                <a:cubicBezTo>
                  <a:pt x="67" y="59"/>
                  <a:pt x="33" y="109"/>
                  <a:pt x="0" y="160"/>
                </a:cubicBezTo>
              </a:path>
            </a:pathLst>
          </a:custGeom>
          <a:noFill/>
          <a:ln w="28575" cap="sq" cmpd="sng">
            <a:solidFill>
              <a:schemeClr val="tx1"/>
            </a:solidFill>
            <a:prstDash val="solid"/>
            <a:round/>
            <a:headEnd type="oval" w="med" len="med"/>
            <a:tailEnd type="triangle" w="sm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21195" name="Freeform 11"/>
          <p:cNvSpPr>
            <a:spLocks/>
          </p:cNvSpPr>
          <p:nvPr/>
        </p:nvSpPr>
        <p:spPr bwMode="auto">
          <a:xfrm rot="3201270">
            <a:off x="2032000" y="1892300"/>
            <a:ext cx="673100" cy="317500"/>
          </a:xfrm>
          <a:custGeom>
            <a:avLst/>
            <a:gdLst/>
            <a:ahLst/>
            <a:cxnLst>
              <a:cxn ang="0">
                <a:pos x="560" y="0"/>
              </a:cxn>
              <a:cxn ang="0">
                <a:pos x="160" y="32"/>
              </a:cxn>
              <a:cxn ang="0">
                <a:pos x="0" y="160"/>
              </a:cxn>
            </a:cxnLst>
            <a:rect l="0" t="0" r="r" b="b"/>
            <a:pathLst>
              <a:path w="560" h="160">
                <a:moveTo>
                  <a:pt x="560" y="0"/>
                </a:moveTo>
                <a:cubicBezTo>
                  <a:pt x="406" y="2"/>
                  <a:pt x="253" y="5"/>
                  <a:pt x="160" y="32"/>
                </a:cubicBezTo>
                <a:cubicBezTo>
                  <a:pt x="67" y="59"/>
                  <a:pt x="33" y="109"/>
                  <a:pt x="0" y="160"/>
                </a:cubicBezTo>
              </a:path>
            </a:pathLst>
          </a:custGeom>
          <a:noFill/>
          <a:ln w="28575" cap="sq" cmpd="sng">
            <a:solidFill>
              <a:schemeClr val="tx1"/>
            </a:solidFill>
            <a:prstDash val="solid"/>
            <a:round/>
            <a:headEnd type="oval" w="med" len="med"/>
            <a:tailEnd type="triangle" w="sm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21196" name="Freeform 12"/>
          <p:cNvSpPr>
            <a:spLocks/>
          </p:cNvSpPr>
          <p:nvPr/>
        </p:nvSpPr>
        <p:spPr bwMode="auto">
          <a:xfrm rot="5716089" flipV="1">
            <a:off x="3309937" y="1982788"/>
            <a:ext cx="523875" cy="317500"/>
          </a:xfrm>
          <a:custGeom>
            <a:avLst/>
            <a:gdLst/>
            <a:ahLst/>
            <a:cxnLst>
              <a:cxn ang="0">
                <a:pos x="560" y="0"/>
              </a:cxn>
              <a:cxn ang="0">
                <a:pos x="160" y="32"/>
              </a:cxn>
              <a:cxn ang="0">
                <a:pos x="0" y="160"/>
              </a:cxn>
            </a:cxnLst>
            <a:rect l="0" t="0" r="r" b="b"/>
            <a:pathLst>
              <a:path w="560" h="160">
                <a:moveTo>
                  <a:pt x="560" y="0"/>
                </a:moveTo>
                <a:cubicBezTo>
                  <a:pt x="406" y="2"/>
                  <a:pt x="253" y="5"/>
                  <a:pt x="160" y="32"/>
                </a:cubicBezTo>
                <a:cubicBezTo>
                  <a:pt x="67" y="59"/>
                  <a:pt x="33" y="109"/>
                  <a:pt x="0" y="160"/>
                </a:cubicBezTo>
              </a:path>
            </a:pathLst>
          </a:custGeom>
          <a:noFill/>
          <a:ln w="28575" cap="sq" cmpd="sng">
            <a:solidFill>
              <a:schemeClr val="tx1"/>
            </a:solidFill>
            <a:prstDash val="solid"/>
            <a:round/>
            <a:headEnd type="oval" w="med" len="med"/>
            <a:tailEnd type="triangle" w="sm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21197" name="Freeform 13"/>
          <p:cNvSpPr>
            <a:spLocks/>
          </p:cNvSpPr>
          <p:nvPr/>
        </p:nvSpPr>
        <p:spPr bwMode="auto">
          <a:xfrm rot="10524498" flipV="1">
            <a:off x="3538538" y="3392488"/>
            <a:ext cx="523875" cy="317500"/>
          </a:xfrm>
          <a:custGeom>
            <a:avLst/>
            <a:gdLst/>
            <a:ahLst/>
            <a:cxnLst>
              <a:cxn ang="0">
                <a:pos x="560" y="0"/>
              </a:cxn>
              <a:cxn ang="0">
                <a:pos x="160" y="32"/>
              </a:cxn>
              <a:cxn ang="0">
                <a:pos x="0" y="160"/>
              </a:cxn>
            </a:cxnLst>
            <a:rect l="0" t="0" r="r" b="b"/>
            <a:pathLst>
              <a:path w="560" h="160">
                <a:moveTo>
                  <a:pt x="560" y="0"/>
                </a:moveTo>
                <a:cubicBezTo>
                  <a:pt x="406" y="2"/>
                  <a:pt x="253" y="5"/>
                  <a:pt x="160" y="32"/>
                </a:cubicBezTo>
                <a:cubicBezTo>
                  <a:pt x="67" y="59"/>
                  <a:pt x="33" y="109"/>
                  <a:pt x="0" y="160"/>
                </a:cubicBezTo>
              </a:path>
            </a:pathLst>
          </a:custGeom>
          <a:noFill/>
          <a:ln w="28575" cap="sq" cmpd="sng">
            <a:solidFill>
              <a:schemeClr val="tx1"/>
            </a:solidFill>
            <a:prstDash val="solid"/>
            <a:round/>
            <a:headEnd type="oval" w="med" len="med"/>
            <a:tailEnd type="triangle" w="sm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21198" name="Text Box 14"/>
          <p:cNvSpPr txBox="1">
            <a:spLocks noChangeArrowheads="1"/>
          </p:cNvSpPr>
          <p:nvPr/>
        </p:nvSpPr>
        <p:spPr bwMode="auto">
          <a:xfrm>
            <a:off x="4699000" y="2514600"/>
            <a:ext cx="4305300" cy="1004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b="1">
                <a:solidFill>
                  <a:srgbClr val="666699"/>
                </a:solidFill>
                <a:latin typeface="Comic Sans MS" pitchFamily="66" charset="0"/>
              </a:rPr>
              <a:t>Supressor-H</a:t>
            </a:r>
            <a:r>
              <a:rPr lang="pt-BR" b="1" baseline="30000">
                <a:solidFill>
                  <a:srgbClr val="666699"/>
                </a:solidFill>
                <a:latin typeface="Comic Sans MS" pitchFamily="66" charset="0"/>
              </a:rPr>
              <a:t>+</a:t>
            </a:r>
            <a:r>
              <a:rPr lang="pt-BR" b="1">
                <a:latin typeface="Comic Sans MS" pitchFamily="66" charset="0"/>
              </a:rPr>
              <a:t> + </a:t>
            </a:r>
            <a:r>
              <a:rPr lang="pt-BR" b="1">
                <a:solidFill>
                  <a:srgbClr val="A50021"/>
                </a:solidFill>
                <a:latin typeface="Comic Sans MS" pitchFamily="66" charset="0"/>
              </a:rPr>
              <a:t>NaOH</a:t>
            </a:r>
            <a:r>
              <a:rPr lang="pt-BR" b="1">
                <a:latin typeface="Comic Sans MS" pitchFamily="66" charset="0"/>
              </a:rPr>
              <a:t>  </a:t>
            </a:r>
            <a:r>
              <a:rPr lang="pt-BR" b="1">
                <a:latin typeface="Comic Sans MS" pitchFamily="66" charset="0"/>
                <a:sym typeface="Wingdings 3" pitchFamily="18" charset="2"/>
              </a:rPr>
              <a:t></a:t>
            </a:r>
          </a:p>
          <a:p>
            <a:pPr algn="r">
              <a:spcBef>
                <a:spcPct val="50000"/>
              </a:spcBef>
            </a:pPr>
            <a:r>
              <a:rPr lang="pt-BR" b="1">
                <a:solidFill>
                  <a:srgbClr val="666699"/>
                </a:solidFill>
                <a:latin typeface="Comic Sans MS" pitchFamily="66" charset="0"/>
              </a:rPr>
              <a:t>Supressor-</a:t>
            </a:r>
            <a:r>
              <a:rPr lang="pt-BR" b="1">
                <a:solidFill>
                  <a:srgbClr val="A50021"/>
                </a:solidFill>
                <a:latin typeface="Comic Sans MS" pitchFamily="66" charset="0"/>
              </a:rPr>
              <a:t>Na</a:t>
            </a:r>
            <a:r>
              <a:rPr lang="pt-BR" b="1" baseline="30000">
                <a:solidFill>
                  <a:srgbClr val="A50021"/>
                </a:solidFill>
                <a:latin typeface="Comic Sans MS" pitchFamily="66" charset="0"/>
              </a:rPr>
              <a:t>+</a:t>
            </a:r>
            <a:r>
              <a:rPr lang="pt-BR" b="1">
                <a:latin typeface="Comic Sans MS" pitchFamily="66" charset="0"/>
              </a:rPr>
              <a:t> + </a:t>
            </a:r>
            <a:r>
              <a:rPr lang="pt-BR" b="1">
                <a:solidFill>
                  <a:srgbClr val="666699"/>
                </a:solidFill>
                <a:latin typeface="Comic Sans MS" pitchFamily="66" charset="0"/>
              </a:rPr>
              <a:t>H</a:t>
            </a:r>
            <a:r>
              <a:rPr lang="pt-BR" b="1" baseline="-25000">
                <a:solidFill>
                  <a:srgbClr val="666699"/>
                </a:solidFill>
                <a:latin typeface="Comic Sans MS" pitchFamily="66" charset="0"/>
              </a:rPr>
              <a:t>2</a:t>
            </a:r>
            <a:r>
              <a:rPr lang="pt-BR" b="1">
                <a:solidFill>
                  <a:srgbClr val="666699"/>
                </a:solidFill>
                <a:latin typeface="Comic Sans MS" pitchFamily="66" charset="0"/>
              </a:rPr>
              <a:t>O</a:t>
            </a:r>
            <a:endParaRPr lang="en-US" b="1">
              <a:solidFill>
                <a:srgbClr val="666699"/>
              </a:solidFill>
              <a:latin typeface="Comic Sans MS" pitchFamily="66" charset="0"/>
            </a:endParaRPr>
          </a:p>
        </p:txBody>
      </p:sp>
      <p:sp>
        <p:nvSpPr>
          <p:cNvPr id="221199" name="Text Box 15"/>
          <p:cNvSpPr txBox="1">
            <a:spLocks noChangeArrowheads="1"/>
          </p:cNvSpPr>
          <p:nvPr/>
        </p:nvSpPr>
        <p:spPr bwMode="auto">
          <a:xfrm>
            <a:off x="5702300" y="1054100"/>
            <a:ext cx="3225800" cy="1004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b="1">
                <a:solidFill>
                  <a:srgbClr val="A50021"/>
                </a:solidFill>
                <a:latin typeface="Comic Sans MS" pitchFamily="66" charset="0"/>
              </a:rPr>
              <a:t>exemplo</a:t>
            </a:r>
          </a:p>
          <a:p>
            <a:pPr algn="r">
              <a:spcBef>
                <a:spcPct val="50000"/>
              </a:spcBef>
            </a:pPr>
            <a:r>
              <a:rPr lang="pt-BR" b="1">
                <a:solidFill>
                  <a:srgbClr val="A50021"/>
                </a:solidFill>
                <a:latin typeface="Comic Sans MS" pitchFamily="66" charset="0"/>
              </a:rPr>
              <a:t>eluente: 5 mmol/L</a:t>
            </a:r>
            <a:endParaRPr lang="en-US" b="1">
              <a:solidFill>
                <a:srgbClr val="A50021"/>
              </a:solidFill>
              <a:latin typeface="Comic Sans MS" pitchFamily="66" charset="0"/>
            </a:endParaRPr>
          </a:p>
        </p:txBody>
      </p:sp>
      <p:sp>
        <p:nvSpPr>
          <p:cNvPr id="221200" name="Freeform 16"/>
          <p:cNvSpPr>
            <a:spLocks/>
          </p:cNvSpPr>
          <p:nvPr/>
        </p:nvSpPr>
        <p:spPr bwMode="auto">
          <a:xfrm>
            <a:off x="6692900" y="2095500"/>
            <a:ext cx="850900" cy="419100"/>
          </a:xfrm>
          <a:custGeom>
            <a:avLst/>
            <a:gdLst/>
            <a:ahLst/>
            <a:cxnLst>
              <a:cxn ang="0">
                <a:pos x="536" y="264"/>
              </a:cxn>
              <a:cxn ang="0">
                <a:pos x="432" y="136"/>
              </a:cxn>
              <a:cxn ang="0">
                <a:pos x="304" y="40"/>
              </a:cxn>
              <a:cxn ang="0">
                <a:pos x="160" y="8"/>
              </a:cxn>
              <a:cxn ang="0">
                <a:pos x="0" y="0"/>
              </a:cxn>
            </a:cxnLst>
            <a:rect l="0" t="0" r="r" b="b"/>
            <a:pathLst>
              <a:path w="536" h="264">
                <a:moveTo>
                  <a:pt x="536" y="264"/>
                </a:moveTo>
                <a:cubicBezTo>
                  <a:pt x="519" y="243"/>
                  <a:pt x="471" y="173"/>
                  <a:pt x="432" y="136"/>
                </a:cubicBezTo>
                <a:cubicBezTo>
                  <a:pt x="393" y="99"/>
                  <a:pt x="349" y="61"/>
                  <a:pt x="304" y="40"/>
                </a:cubicBezTo>
                <a:cubicBezTo>
                  <a:pt x="259" y="19"/>
                  <a:pt x="211" y="15"/>
                  <a:pt x="160" y="8"/>
                </a:cubicBezTo>
                <a:cubicBezTo>
                  <a:pt x="109" y="1"/>
                  <a:pt x="33" y="2"/>
                  <a:pt x="0" y="0"/>
                </a:cubicBezTo>
              </a:path>
            </a:pathLst>
          </a:custGeom>
          <a:noFill/>
          <a:ln w="28575" cap="sq" cmpd="sng">
            <a:solidFill>
              <a:srgbClr val="A50021"/>
            </a:solidFill>
            <a:prstDash val="solid"/>
            <a:round/>
            <a:headEnd type="oval" w="med" len="med"/>
            <a:tailEnd type="triangle" w="sm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21201" name="Text Box 17"/>
          <p:cNvSpPr txBox="1">
            <a:spLocks noChangeArrowheads="1"/>
          </p:cNvSpPr>
          <p:nvPr/>
        </p:nvSpPr>
        <p:spPr bwMode="auto">
          <a:xfrm>
            <a:off x="228600" y="4953000"/>
            <a:ext cx="2882900" cy="1311275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 b="1">
                <a:latin typeface="Comic Sans MS" pitchFamily="66" charset="0"/>
                <a:sym typeface="Symbol" pitchFamily="18" charset="2"/>
              </a:rPr>
              <a:t></a:t>
            </a:r>
            <a:r>
              <a:rPr lang="pt-BR" sz="2000" b="1" baseline="-25000">
                <a:latin typeface="Comic Sans MS" pitchFamily="66" charset="0"/>
                <a:sym typeface="Symbol" pitchFamily="18" charset="2"/>
              </a:rPr>
              <a:t>Na+</a:t>
            </a:r>
            <a:r>
              <a:rPr lang="pt-BR" sz="2000" b="1">
                <a:latin typeface="Comic Sans MS" pitchFamily="66" charset="0"/>
                <a:sym typeface="Symbol" pitchFamily="18" charset="2"/>
              </a:rPr>
              <a:t> = 50 S.cm</a:t>
            </a:r>
            <a:r>
              <a:rPr lang="pt-BR" sz="2000" b="1" baseline="30000">
                <a:latin typeface="Comic Sans MS" pitchFamily="66" charset="0"/>
                <a:sym typeface="Symbol" pitchFamily="18" charset="2"/>
              </a:rPr>
              <a:t>2</a:t>
            </a:r>
            <a:r>
              <a:rPr lang="pt-BR" sz="2000" b="1">
                <a:latin typeface="Comic Sans MS" pitchFamily="66" charset="0"/>
                <a:sym typeface="Symbol" pitchFamily="18" charset="2"/>
              </a:rPr>
              <a:t>/eq</a:t>
            </a:r>
          </a:p>
          <a:p>
            <a:pPr algn="l">
              <a:spcBef>
                <a:spcPct val="50000"/>
              </a:spcBef>
            </a:pPr>
            <a:r>
              <a:rPr lang="pt-BR" sz="2000" b="1">
                <a:latin typeface="Comic Sans MS" pitchFamily="66" charset="0"/>
                <a:sym typeface="Symbol" pitchFamily="18" charset="2"/>
              </a:rPr>
              <a:t></a:t>
            </a:r>
            <a:r>
              <a:rPr lang="pt-BR" sz="2000" b="1" baseline="-25000">
                <a:latin typeface="Comic Sans MS" pitchFamily="66" charset="0"/>
                <a:sym typeface="Symbol" pitchFamily="18" charset="2"/>
              </a:rPr>
              <a:t>OH-</a:t>
            </a:r>
            <a:r>
              <a:rPr lang="pt-BR" sz="2000" b="1">
                <a:latin typeface="Comic Sans MS" pitchFamily="66" charset="0"/>
              </a:rPr>
              <a:t> = 198 S.cm</a:t>
            </a:r>
            <a:r>
              <a:rPr lang="pt-BR" sz="2000" b="1" baseline="30000">
                <a:latin typeface="Comic Sans MS" pitchFamily="66" charset="0"/>
              </a:rPr>
              <a:t>2</a:t>
            </a:r>
            <a:r>
              <a:rPr lang="pt-BR" sz="2000" b="1">
                <a:latin typeface="Comic Sans MS" pitchFamily="66" charset="0"/>
              </a:rPr>
              <a:t>/eq</a:t>
            </a:r>
          </a:p>
          <a:p>
            <a:pPr algn="l">
              <a:spcBef>
                <a:spcPct val="50000"/>
              </a:spcBef>
            </a:pPr>
            <a:r>
              <a:rPr lang="pt-BR" sz="2000" b="1">
                <a:latin typeface="Comic Sans MS" pitchFamily="66" charset="0"/>
                <a:sym typeface="Symbol" pitchFamily="18" charset="2"/>
              </a:rPr>
              <a:t> = 10 cm</a:t>
            </a:r>
            <a:r>
              <a:rPr lang="pt-BR" sz="2000" b="1" baseline="30000">
                <a:latin typeface="Comic Sans MS" pitchFamily="66" charset="0"/>
                <a:sym typeface="Symbol" pitchFamily="18" charset="2"/>
              </a:rPr>
              <a:t>-1</a:t>
            </a:r>
            <a:endParaRPr lang="en-US" sz="2000" b="1" baseline="3000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21202" name="Text Box 18"/>
          <p:cNvSpPr txBox="1">
            <a:spLocks noChangeArrowheads="1"/>
          </p:cNvSpPr>
          <p:nvPr/>
        </p:nvSpPr>
        <p:spPr bwMode="auto">
          <a:xfrm>
            <a:off x="3302000" y="4673600"/>
            <a:ext cx="5461000" cy="15525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b="1" dirty="0">
                <a:latin typeface="Comic Sans MS" pitchFamily="66" charset="0"/>
                <a:sym typeface="Symbol" pitchFamily="18" charset="2"/>
              </a:rPr>
              <a:t>G = (50+1</a:t>
            </a:r>
            <a:r>
              <a:rPr lang="pt-BR" b="1" dirty="0">
                <a:latin typeface="Comic Sans MS" pitchFamily="66" charset="0"/>
              </a:rPr>
              <a:t>98).5x10</a:t>
            </a:r>
            <a:r>
              <a:rPr lang="pt-BR" b="1" baseline="30000" dirty="0">
                <a:latin typeface="Comic Sans MS" pitchFamily="66" charset="0"/>
              </a:rPr>
              <a:t>-3</a:t>
            </a:r>
            <a:r>
              <a:rPr lang="pt-BR" b="1" dirty="0">
                <a:latin typeface="Comic Sans MS" pitchFamily="66" charset="0"/>
              </a:rPr>
              <a:t>/10</a:t>
            </a:r>
            <a:r>
              <a:rPr lang="pt-BR" b="1" baseline="30000" dirty="0">
                <a:latin typeface="Comic Sans MS" pitchFamily="66" charset="0"/>
              </a:rPr>
              <a:t>4 </a:t>
            </a:r>
            <a:r>
              <a:rPr lang="pt-BR" b="1" dirty="0">
                <a:latin typeface="Comic Sans MS" pitchFamily="66" charset="0"/>
              </a:rPr>
              <a:t>= 124 </a:t>
            </a:r>
            <a:r>
              <a:rPr lang="pt-BR" b="1" dirty="0">
                <a:latin typeface="Comic Sans MS" pitchFamily="66" charset="0"/>
                <a:sym typeface="Symbol" pitchFamily="18" charset="2"/>
              </a:rPr>
              <a:t></a:t>
            </a:r>
            <a:r>
              <a:rPr lang="pt-BR" b="1" dirty="0">
                <a:latin typeface="Comic Sans MS" pitchFamily="66" charset="0"/>
              </a:rPr>
              <a:t>S</a:t>
            </a:r>
          </a:p>
          <a:p>
            <a:pPr algn="l">
              <a:spcBef>
                <a:spcPct val="50000"/>
              </a:spcBef>
            </a:pPr>
            <a:endParaRPr lang="pt-BR" b="1" dirty="0">
              <a:latin typeface="Comic Sans MS" pitchFamily="66" charset="0"/>
            </a:endParaRPr>
          </a:p>
          <a:p>
            <a:pPr algn="l">
              <a:spcBef>
                <a:spcPct val="50000"/>
              </a:spcBef>
            </a:pPr>
            <a:r>
              <a:rPr lang="pt-BR" b="1" dirty="0">
                <a:solidFill>
                  <a:srgbClr val="666699"/>
                </a:solidFill>
                <a:latin typeface="Comic Sans MS" pitchFamily="66" charset="0"/>
              </a:rPr>
              <a:t>G</a:t>
            </a:r>
            <a:r>
              <a:rPr lang="pt-BR" b="1" baseline="-25000" dirty="0">
                <a:solidFill>
                  <a:srgbClr val="666699"/>
                </a:solidFill>
                <a:latin typeface="Comic Sans MS" pitchFamily="66" charset="0"/>
              </a:rPr>
              <a:t>H2O</a:t>
            </a:r>
            <a:r>
              <a:rPr lang="pt-BR" b="1" dirty="0">
                <a:solidFill>
                  <a:srgbClr val="666699"/>
                </a:solidFill>
                <a:latin typeface="Comic Sans MS" pitchFamily="66" charset="0"/>
              </a:rPr>
              <a:t> = 0,05 </a:t>
            </a:r>
            <a:r>
              <a:rPr lang="pt-BR" b="1" dirty="0">
                <a:solidFill>
                  <a:srgbClr val="666699"/>
                </a:solidFill>
                <a:latin typeface="Comic Sans MS" pitchFamily="66" charset="0"/>
                <a:sym typeface="Symbol" pitchFamily="18" charset="2"/>
              </a:rPr>
              <a:t></a:t>
            </a:r>
            <a:r>
              <a:rPr lang="pt-BR" b="1" dirty="0">
                <a:solidFill>
                  <a:srgbClr val="666699"/>
                </a:solidFill>
                <a:latin typeface="Comic Sans MS" pitchFamily="66" charset="0"/>
              </a:rPr>
              <a:t>S</a:t>
            </a:r>
            <a:endParaRPr lang="en-US" b="1" dirty="0">
              <a:solidFill>
                <a:srgbClr val="666699"/>
              </a:solidFill>
              <a:latin typeface="Comic Sans MS" pitchFamily="66" charset="0"/>
            </a:endParaRPr>
          </a:p>
        </p:txBody>
      </p:sp>
      <p:sp>
        <p:nvSpPr>
          <p:cNvPr id="221203" name="AutoShape 19"/>
          <p:cNvSpPr>
            <a:spLocks noChangeArrowheads="1"/>
          </p:cNvSpPr>
          <p:nvPr/>
        </p:nvSpPr>
        <p:spPr bwMode="auto">
          <a:xfrm rot="2105653">
            <a:off x="6146800" y="5156200"/>
            <a:ext cx="495300" cy="1295400"/>
          </a:xfrm>
          <a:prstGeom prst="curvedLeftArrow">
            <a:avLst>
              <a:gd name="adj1" fmla="val 52308"/>
              <a:gd name="adj2" fmla="val 104615"/>
              <a:gd name="adj3" fmla="val 3333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1204" name="Text Box 20"/>
          <p:cNvSpPr txBox="1">
            <a:spLocks noChangeArrowheads="1"/>
          </p:cNvSpPr>
          <p:nvPr/>
        </p:nvSpPr>
        <p:spPr bwMode="auto">
          <a:xfrm>
            <a:off x="6908800" y="5245100"/>
            <a:ext cx="2336800" cy="1311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 b="1" dirty="0">
                <a:solidFill>
                  <a:srgbClr val="A50021"/>
                </a:solidFill>
                <a:latin typeface="Comic Sans MS" pitchFamily="66" charset="0"/>
              </a:rPr>
              <a:t>condutância do </a:t>
            </a:r>
            <a:r>
              <a:rPr lang="pt-BR" sz="2000" b="1" u="sng" dirty="0" err="1">
                <a:solidFill>
                  <a:srgbClr val="A50021"/>
                </a:solidFill>
                <a:latin typeface="Comic Sans MS" pitchFamily="66" charset="0"/>
              </a:rPr>
              <a:t>eluente</a:t>
            </a:r>
            <a:r>
              <a:rPr lang="pt-BR" sz="2000" b="1" dirty="0">
                <a:solidFill>
                  <a:srgbClr val="A50021"/>
                </a:solidFill>
                <a:latin typeface="Comic Sans MS" pitchFamily="66" charset="0"/>
              </a:rPr>
              <a:t> decresce 10</a:t>
            </a:r>
            <a:r>
              <a:rPr lang="pt-BR" sz="2000" b="1" baseline="30000" dirty="0">
                <a:solidFill>
                  <a:srgbClr val="A50021"/>
                </a:solidFill>
                <a:latin typeface="Comic Sans MS" pitchFamily="66" charset="0"/>
              </a:rPr>
              <a:t>4</a:t>
            </a:r>
            <a:r>
              <a:rPr lang="pt-BR" sz="2000" b="1" dirty="0">
                <a:solidFill>
                  <a:srgbClr val="A50021"/>
                </a:solidFill>
                <a:latin typeface="Comic Sans MS" pitchFamily="66" charset="0"/>
              </a:rPr>
              <a:t> vezes após supressão</a:t>
            </a:r>
            <a:endParaRPr lang="en-US" sz="2000" b="1" dirty="0">
              <a:solidFill>
                <a:srgbClr val="A5002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596900" y="635000"/>
            <a:ext cx="8458200" cy="1054100"/>
          </a:xfrm>
        </p:spPr>
        <p:txBody>
          <a:bodyPr/>
          <a:lstStyle/>
          <a:p>
            <a:r>
              <a:rPr lang="pt-BR" sz="2400" b="1">
                <a:latin typeface="Comic Sans MS" pitchFamily="66" charset="0"/>
              </a:rPr>
              <a:t>O EFEITO DA SUPRESSÃO</a:t>
            </a:r>
            <a:endParaRPr lang="en-US" sz="2400" b="1">
              <a:latin typeface="Comic Sans MS" pitchFamily="66" charset="0"/>
            </a:endParaRPr>
          </a:p>
        </p:txBody>
      </p:sp>
      <p:sp>
        <p:nvSpPr>
          <p:cNvPr id="222211" name="Text Box 3"/>
          <p:cNvSpPr txBox="1">
            <a:spLocks noChangeArrowheads="1"/>
          </p:cNvSpPr>
          <p:nvPr/>
        </p:nvSpPr>
        <p:spPr bwMode="auto">
          <a:xfrm>
            <a:off x="736600" y="2006600"/>
            <a:ext cx="7848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222212" name="Text Box 4"/>
          <p:cNvSpPr txBox="1">
            <a:spLocks noChangeArrowheads="1"/>
          </p:cNvSpPr>
          <p:nvPr/>
        </p:nvSpPr>
        <p:spPr bwMode="auto">
          <a:xfrm>
            <a:off x="1450975" y="1968500"/>
            <a:ext cx="2705100" cy="1260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10000"/>
              </a:spcBef>
            </a:pPr>
            <a:r>
              <a:rPr lang="pt-BR" b="1">
                <a:latin typeface="Comic Sans MS" pitchFamily="66" charset="0"/>
              </a:rPr>
              <a:t>     (</a:t>
            </a:r>
            <a:r>
              <a:rPr lang="pt-BR" b="1">
                <a:latin typeface="Comic Sans MS" pitchFamily="66" charset="0"/>
                <a:sym typeface="Symbol" pitchFamily="18" charset="2"/>
              </a:rPr>
              <a:t></a:t>
            </a:r>
            <a:r>
              <a:rPr lang="pt-BR" b="1" baseline="-25000">
                <a:latin typeface="Comic Sans MS" pitchFamily="66" charset="0"/>
                <a:sym typeface="Symbol" pitchFamily="18" charset="2"/>
              </a:rPr>
              <a:t>+</a:t>
            </a:r>
            <a:r>
              <a:rPr lang="pt-BR" b="1">
                <a:latin typeface="Comic Sans MS" pitchFamily="66" charset="0"/>
                <a:sym typeface="Symbol" pitchFamily="18" charset="2"/>
              </a:rPr>
              <a:t> + </a:t>
            </a:r>
            <a:r>
              <a:rPr lang="pt-BR" b="1" baseline="-25000">
                <a:latin typeface="Comic Sans MS" pitchFamily="66" charset="0"/>
                <a:sym typeface="Symbol" pitchFamily="18" charset="2"/>
              </a:rPr>
              <a:t>-</a:t>
            </a:r>
            <a:r>
              <a:rPr lang="pt-BR" b="1">
                <a:latin typeface="Comic Sans MS" pitchFamily="66" charset="0"/>
              </a:rPr>
              <a:t>) C</a:t>
            </a:r>
          </a:p>
          <a:p>
            <a:pPr algn="l">
              <a:spcBef>
                <a:spcPct val="10000"/>
              </a:spcBef>
            </a:pPr>
            <a:r>
              <a:rPr lang="pt-BR" b="1">
                <a:latin typeface="Comic Sans MS" pitchFamily="66" charset="0"/>
              </a:rPr>
              <a:t>G =</a:t>
            </a:r>
          </a:p>
          <a:p>
            <a:pPr algn="l">
              <a:spcBef>
                <a:spcPct val="10000"/>
              </a:spcBef>
            </a:pPr>
            <a:r>
              <a:rPr lang="pt-BR" b="1">
                <a:latin typeface="Comic Sans MS" pitchFamily="66" charset="0"/>
              </a:rPr>
              <a:t>        1000 </a:t>
            </a:r>
            <a:r>
              <a:rPr lang="pt-BR" b="1">
                <a:latin typeface="Comic Sans MS" pitchFamily="66" charset="0"/>
                <a:sym typeface="Symbol" pitchFamily="18" charset="2"/>
              </a:rPr>
              <a:t></a:t>
            </a:r>
            <a:r>
              <a:rPr lang="pt-BR" b="1">
                <a:latin typeface="Comic Sans MS" pitchFamily="66" charset="0"/>
              </a:rPr>
              <a:t> </a:t>
            </a:r>
            <a:endParaRPr lang="en-US" b="1">
              <a:latin typeface="Comic Sans MS" pitchFamily="66" charset="0"/>
            </a:endParaRPr>
          </a:p>
        </p:txBody>
      </p:sp>
      <p:sp>
        <p:nvSpPr>
          <p:cNvPr id="222213" name="Line 5"/>
          <p:cNvSpPr>
            <a:spLocks noChangeShapeType="1"/>
          </p:cNvSpPr>
          <p:nvPr/>
        </p:nvSpPr>
        <p:spPr bwMode="auto">
          <a:xfrm>
            <a:off x="2111375" y="2628900"/>
            <a:ext cx="18669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22214" name="Text Box 6"/>
          <p:cNvSpPr txBox="1">
            <a:spLocks noChangeArrowheads="1"/>
          </p:cNvSpPr>
          <p:nvPr/>
        </p:nvSpPr>
        <p:spPr bwMode="auto">
          <a:xfrm>
            <a:off x="152400" y="3873500"/>
            <a:ext cx="3441700" cy="2682875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 b="1">
                <a:latin typeface="Comic Sans MS" pitchFamily="66" charset="0"/>
                <a:sym typeface="Symbol" pitchFamily="18" charset="2"/>
              </a:rPr>
              <a:t></a:t>
            </a:r>
            <a:r>
              <a:rPr lang="pt-BR" sz="2000" b="1" baseline="-25000">
                <a:latin typeface="Comic Sans MS" pitchFamily="66" charset="0"/>
                <a:sym typeface="Symbol" pitchFamily="18" charset="2"/>
              </a:rPr>
              <a:t>Na+</a:t>
            </a:r>
            <a:r>
              <a:rPr lang="pt-BR" sz="2000" b="1">
                <a:latin typeface="Comic Sans MS" pitchFamily="66" charset="0"/>
                <a:sym typeface="Symbol" pitchFamily="18" charset="2"/>
              </a:rPr>
              <a:t> = 50 S.cm</a:t>
            </a:r>
            <a:r>
              <a:rPr lang="pt-BR" sz="2000" b="1" baseline="30000">
                <a:latin typeface="Comic Sans MS" pitchFamily="66" charset="0"/>
                <a:sym typeface="Symbol" pitchFamily="18" charset="2"/>
              </a:rPr>
              <a:t>2</a:t>
            </a:r>
            <a:r>
              <a:rPr lang="pt-BR" sz="2000" b="1">
                <a:latin typeface="Comic Sans MS" pitchFamily="66" charset="0"/>
                <a:sym typeface="Symbol" pitchFamily="18" charset="2"/>
              </a:rPr>
              <a:t>/eq</a:t>
            </a:r>
          </a:p>
          <a:p>
            <a:pPr algn="l">
              <a:spcBef>
                <a:spcPct val="50000"/>
              </a:spcBef>
            </a:pPr>
            <a:r>
              <a:rPr lang="pt-BR" sz="2000" b="1">
                <a:latin typeface="Comic Sans MS" pitchFamily="66" charset="0"/>
                <a:sym typeface="Symbol" pitchFamily="18" charset="2"/>
              </a:rPr>
              <a:t></a:t>
            </a:r>
            <a:r>
              <a:rPr lang="pt-BR" sz="2000" b="1" baseline="-25000">
                <a:latin typeface="Comic Sans MS" pitchFamily="66" charset="0"/>
                <a:sym typeface="Symbol" pitchFamily="18" charset="2"/>
              </a:rPr>
              <a:t>H+</a:t>
            </a:r>
            <a:r>
              <a:rPr lang="pt-BR" sz="2000" b="1">
                <a:latin typeface="Comic Sans MS" pitchFamily="66" charset="0"/>
              </a:rPr>
              <a:t> = 380 S.cm</a:t>
            </a:r>
            <a:r>
              <a:rPr lang="pt-BR" sz="2000" b="1" baseline="30000">
                <a:latin typeface="Comic Sans MS" pitchFamily="66" charset="0"/>
              </a:rPr>
              <a:t>2</a:t>
            </a:r>
            <a:r>
              <a:rPr lang="pt-BR" sz="2000" b="1">
                <a:latin typeface="Comic Sans MS" pitchFamily="66" charset="0"/>
              </a:rPr>
              <a:t>/eq</a:t>
            </a:r>
          </a:p>
          <a:p>
            <a:pPr algn="l">
              <a:spcBef>
                <a:spcPct val="50000"/>
              </a:spcBef>
            </a:pPr>
            <a:r>
              <a:rPr lang="pt-BR" sz="2000" b="1">
                <a:latin typeface="Comic Sans MS" pitchFamily="66" charset="0"/>
                <a:sym typeface="Symbol" pitchFamily="18" charset="2"/>
              </a:rPr>
              <a:t></a:t>
            </a:r>
            <a:r>
              <a:rPr lang="pt-BR" sz="2000" b="1" baseline="-25000">
                <a:latin typeface="Comic Sans MS" pitchFamily="66" charset="0"/>
                <a:sym typeface="Symbol" pitchFamily="18" charset="2"/>
              </a:rPr>
              <a:t>F-</a:t>
            </a:r>
            <a:r>
              <a:rPr lang="pt-BR" sz="2000" b="1">
                <a:latin typeface="Comic Sans MS" pitchFamily="66" charset="0"/>
              </a:rPr>
              <a:t> = 55 S.cm</a:t>
            </a:r>
            <a:r>
              <a:rPr lang="pt-BR" sz="2000" b="1" baseline="30000">
                <a:latin typeface="Comic Sans MS" pitchFamily="66" charset="0"/>
              </a:rPr>
              <a:t>2</a:t>
            </a:r>
            <a:r>
              <a:rPr lang="pt-BR" sz="2000" b="1">
                <a:latin typeface="Comic Sans MS" pitchFamily="66" charset="0"/>
              </a:rPr>
              <a:t>/eq</a:t>
            </a:r>
          </a:p>
          <a:p>
            <a:pPr algn="l">
              <a:spcBef>
                <a:spcPct val="50000"/>
              </a:spcBef>
            </a:pPr>
            <a:r>
              <a:rPr lang="pt-BR" sz="2000" b="1">
                <a:latin typeface="Comic Sans MS" pitchFamily="66" charset="0"/>
                <a:sym typeface="Symbol" pitchFamily="18" charset="2"/>
              </a:rPr>
              <a:t></a:t>
            </a:r>
            <a:r>
              <a:rPr lang="pt-BR" sz="2000" b="1" baseline="-25000">
                <a:latin typeface="Comic Sans MS" pitchFamily="66" charset="0"/>
                <a:sym typeface="Symbol" pitchFamily="18" charset="2"/>
              </a:rPr>
              <a:t>Cl-</a:t>
            </a:r>
            <a:r>
              <a:rPr lang="pt-BR" sz="2000" b="1">
                <a:latin typeface="Comic Sans MS" pitchFamily="66" charset="0"/>
              </a:rPr>
              <a:t> = 76,3 S.cm</a:t>
            </a:r>
            <a:r>
              <a:rPr lang="pt-BR" sz="2000" b="1" baseline="30000">
                <a:latin typeface="Comic Sans MS" pitchFamily="66" charset="0"/>
              </a:rPr>
              <a:t>2</a:t>
            </a:r>
            <a:r>
              <a:rPr lang="pt-BR" sz="2000" b="1">
                <a:latin typeface="Comic Sans MS" pitchFamily="66" charset="0"/>
              </a:rPr>
              <a:t>/eq</a:t>
            </a:r>
          </a:p>
          <a:p>
            <a:pPr algn="l">
              <a:spcBef>
                <a:spcPct val="50000"/>
              </a:spcBef>
            </a:pPr>
            <a:r>
              <a:rPr lang="pt-BR" sz="2000" b="1">
                <a:latin typeface="Comic Sans MS" pitchFamily="66" charset="0"/>
                <a:sym typeface="Symbol" pitchFamily="18" charset="2"/>
              </a:rPr>
              <a:t></a:t>
            </a:r>
            <a:r>
              <a:rPr lang="pt-BR" sz="2000" b="1" baseline="-25000">
                <a:latin typeface="Comic Sans MS" pitchFamily="66" charset="0"/>
                <a:sym typeface="Symbol" pitchFamily="18" charset="2"/>
              </a:rPr>
              <a:t>1/2SO42-</a:t>
            </a:r>
            <a:r>
              <a:rPr lang="pt-BR" sz="2000" b="1">
                <a:latin typeface="Comic Sans MS" pitchFamily="66" charset="0"/>
              </a:rPr>
              <a:t> = 79,8 S.cm</a:t>
            </a:r>
            <a:r>
              <a:rPr lang="pt-BR" sz="2000" b="1" baseline="30000">
                <a:latin typeface="Comic Sans MS" pitchFamily="66" charset="0"/>
              </a:rPr>
              <a:t>2</a:t>
            </a:r>
            <a:r>
              <a:rPr lang="pt-BR" sz="2000" b="1">
                <a:latin typeface="Comic Sans MS" pitchFamily="66" charset="0"/>
              </a:rPr>
              <a:t>/eq</a:t>
            </a:r>
            <a:r>
              <a:rPr lang="pt-BR" sz="2000" b="1">
                <a:latin typeface="Comic Sans MS" pitchFamily="66" charset="0"/>
                <a:sym typeface="Symbol" pitchFamily="18" charset="2"/>
              </a:rPr>
              <a:t> </a:t>
            </a:r>
          </a:p>
          <a:p>
            <a:pPr algn="l">
              <a:spcBef>
                <a:spcPct val="50000"/>
              </a:spcBef>
            </a:pPr>
            <a:r>
              <a:rPr lang="pt-BR" sz="2000" b="1">
                <a:latin typeface="Comic Sans MS" pitchFamily="66" charset="0"/>
                <a:sym typeface="Symbol" pitchFamily="18" charset="2"/>
              </a:rPr>
              <a:t> = 10 cm</a:t>
            </a:r>
            <a:r>
              <a:rPr lang="pt-BR" sz="2000" b="1" baseline="30000">
                <a:latin typeface="Comic Sans MS" pitchFamily="66" charset="0"/>
                <a:sym typeface="Symbol" pitchFamily="18" charset="2"/>
              </a:rPr>
              <a:t>-1</a:t>
            </a:r>
            <a:endParaRPr lang="en-US" sz="2000" b="1" baseline="3000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22215" name="Text Box 7"/>
          <p:cNvSpPr txBox="1">
            <a:spLocks noChangeArrowheads="1"/>
          </p:cNvSpPr>
          <p:nvPr/>
        </p:nvSpPr>
        <p:spPr bwMode="auto">
          <a:xfrm>
            <a:off x="3746500" y="4521200"/>
            <a:ext cx="5397500" cy="1311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 b="1">
                <a:latin typeface="Comic Sans MS" pitchFamily="66" charset="0"/>
                <a:sym typeface="Symbol" pitchFamily="18" charset="2"/>
              </a:rPr>
              <a:t>G</a:t>
            </a:r>
            <a:r>
              <a:rPr lang="pt-BR" sz="2000" b="1" baseline="-25000">
                <a:latin typeface="Comic Sans MS" pitchFamily="66" charset="0"/>
                <a:sym typeface="Symbol" pitchFamily="18" charset="2"/>
              </a:rPr>
              <a:t>NaCl</a:t>
            </a:r>
            <a:r>
              <a:rPr lang="pt-BR" sz="2000" b="1">
                <a:latin typeface="Comic Sans MS" pitchFamily="66" charset="0"/>
                <a:sym typeface="Symbol" pitchFamily="18" charset="2"/>
              </a:rPr>
              <a:t> = (</a:t>
            </a:r>
            <a:r>
              <a:rPr lang="pt-BR" sz="2000" b="1">
                <a:solidFill>
                  <a:srgbClr val="A50021"/>
                </a:solidFill>
                <a:latin typeface="Comic Sans MS" pitchFamily="66" charset="0"/>
                <a:sym typeface="Symbol" pitchFamily="18" charset="2"/>
              </a:rPr>
              <a:t>50</a:t>
            </a:r>
            <a:r>
              <a:rPr lang="pt-BR" sz="2000" b="1">
                <a:latin typeface="Comic Sans MS" pitchFamily="66" charset="0"/>
                <a:sym typeface="Symbol" pitchFamily="18" charset="2"/>
              </a:rPr>
              <a:t>+76,3</a:t>
            </a:r>
            <a:r>
              <a:rPr lang="pt-BR" sz="2000" b="1">
                <a:latin typeface="Comic Sans MS" pitchFamily="66" charset="0"/>
              </a:rPr>
              <a:t>).1x10</a:t>
            </a:r>
            <a:r>
              <a:rPr lang="pt-BR" sz="2000" b="1" baseline="30000">
                <a:latin typeface="Comic Sans MS" pitchFamily="66" charset="0"/>
              </a:rPr>
              <a:t>-3</a:t>
            </a:r>
            <a:r>
              <a:rPr lang="pt-BR" sz="2000" b="1">
                <a:latin typeface="Comic Sans MS" pitchFamily="66" charset="0"/>
              </a:rPr>
              <a:t>/10</a:t>
            </a:r>
            <a:r>
              <a:rPr lang="pt-BR" sz="2000" b="1" baseline="30000">
                <a:latin typeface="Comic Sans MS" pitchFamily="66" charset="0"/>
              </a:rPr>
              <a:t>4 </a:t>
            </a:r>
            <a:r>
              <a:rPr lang="pt-BR" sz="2000" b="1">
                <a:latin typeface="Comic Sans MS" pitchFamily="66" charset="0"/>
              </a:rPr>
              <a:t>= 12,6 </a:t>
            </a:r>
            <a:r>
              <a:rPr lang="pt-BR" sz="2000" b="1">
                <a:latin typeface="Comic Sans MS" pitchFamily="66" charset="0"/>
                <a:sym typeface="Symbol" pitchFamily="18" charset="2"/>
              </a:rPr>
              <a:t></a:t>
            </a:r>
            <a:r>
              <a:rPr lang="pt-BR" sz="2000" b="1">
                <a:latin typeface="Comic Sans MS" pitchFamily="66" charset="0"/>
              </a:rPr>
              <a:t>S</a:t>
            </a:r>
          </a:p>
          <a:p>
            <a:pPr algn="l">
              <a:spcBef>
                <a:spcPct val="50000"/>
              </a:spcBef>
            </a:pPr>
            <a:r>
              <a:rPr lang="pt-BR" sz="2000" b="1">
                <a:latin typeface="Comic Sans MS" pitchFamily="66" charset="0"/>
                <a:sym typeface="Symbol" pitchFamily="18" charset="2"/>
              </a:rPr>
              <a:t>G</a:t>
            </a:r>
            <a:r>
              <a:rPr lang="pt-BR" sz="2000" b="1" baseline="-25000">
                <a:latin typeface="Comic Sans MS" pitchFamily="66" charset="0"/>
                <a:sym typeface="Symbol" pitchFamily="18" charset="2"/>
              </a:rPr>
              <a:t>HCl</a:t>
            </a:r>
            <a:r>
              <a:rPr lang="pt-BR" sz="2000" b="1">
                <a:latin typeface="Comic Sans MS" pitchFamily="66" charset="0"/>
                <a:sym typeface="Symbol" pitchFamily="18" charset="2"/>
              </a:rPr>
              <a:t> = (</a:t>
            </a:r>
            <a:r>
              <a:rPr lang="pt-BR" sz="2000" b="1">
                <a:solidFill>
                  <a:srgbClr val="666699"/>
                </a:solidFill>
                <a:latin typeface="Comic Sans MS" pitchFamily="66" charset="0"/>
                <a:sym typeface="Symbol" pitchFamily="18" charset="2"/>
              </a:rPr>
              <a:t>380</a:t>
            </a:r>
            <a:r>
              <a:rPr lang="pt-BR" sz="2000" b="1">
                <a:latin typeface="Comic Sans MS" pitchFamily="66" charset="0"/>
                <a:sym typeface="Symbol" pitchFamily="18" charset="2"/>
              </a:rPr>
              <a:t>+76,3</a:t>
            </a:r>
            <a:r>
              <a:rPr lang="pt-BR" sz="2000" b="1">
                <a:latin typeface="Comic Sans MS" pitchFamily="66" charset="0"/>
              </a:rPr>
              <a:t>).1x10</a:t>
            </a:r>
            <a:r>
              <a:rPr lang="pt-BR" sz="2000" b="1" baseline="30000">
                <a:latin typeface="Comic Sans MS" pitchFamily="66" charset="0"/>
              </a:rPr>
              <a:t>-3</a:t>
            </a:r>
            <a:r>
              <a:rPr lang="pt-BR" sz="2000" b="1">
                <a:latin typeface="Comic Sans MS" pitchFamily="66" charset="0"/>
              </a:rPr>
              <a:t>/10</a:t>
            </a:r>
            <a:r>
              <a:rPr lang="pt-BR" sz="2000" b="1" baseline="30000">
                <a:latin typeface="Comic Sans MS" pitchFamily="66" charset="0"/>
              </a:rPr>
              <a:t>4</a:t>
            </a:r>
            <a:r>
              <a:rPr lang="pt-BR" sz="2000" b="1">
                <a:latin typeface="Comic Sans MS" pitchFamily="66" charset="0"/>
              </a:rPr>
              <a:t> = 45,6 </a:t>
            </a:r>
            <a:r>
              <a:rPr lang="pt-BR" sz="2000" b="1">
                <a:latin typeface="Comic Sans MS" pitchFamily="66" charset="0"/>
                <a:sym typeface="Symbol" pitchFamily="18" charset="2"/>
              </a:rPr>
              <a:t></a:t>
            </a:r>
            <a:r>
              <a:rPr lang="pt-BR" sz="2000" b="1">
                <a:latin typeface="Comic Sans MS" pitchFamily="66" charset="0"/>
              </a:rPr>
              <a:t>S</a:t>
            </a:r>
          </a:p>
          <a:p>
            <a:pPr algn="l">
              <a:spcBef>
                <a:spcPct val="50000"/>
              </a:spcBef>
            </a:pPr>
            <a:endParaRPr lang="en-US" sz="2000" b="1">
              <a:solidFill>
                <a:srgbClr val="666699"/>
              </a:solidFill>
              <a:latin typeface="Comic Sans MS" pitchFamily="66" charset="0"/>
            </a:endParaRPr>
          </a:p>
        </p:txBody>
      </p:sp>
      <p:sp>
        <p:nvSpPr>
          <p:cNvPr id="222216" name="AutoShape 8"/>
          <p:cNvSpPr>
            <a:spLocks noChangeArrowheads="1"/>
          </p:cNvSpPr>
          <p:nvPr/>
        </p:nvSpPr>
        <p:spPr bwMode="auto">
          <a:xfrm rot="19494347" flipH="1">
            <a:off x="3581400" y="4927600"/>
            <a:ext cx="495300" cy="1295400"/>
          </a:xfrm>
          <a:prstGeom prst="curvedLeftArrow">
            <a:avLst>
              <a:gd name="adj1" fmla="val 52308"/>
              <a:gd name="adj2" fmla="val 104615"/>
              <a:gd name="adj3" fmla="val 3333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2217" name="Text Box 9"/>
          <p:cNvSpPr txBox="1">
            <a:spLocks noChangeArrowheads="1"/>
          </p:cNvSpPr>
          <p:nvPr/>
        </p:nvSpPr>
        <p:spPr bwMode="auto">
          <a:xfrm>
            <a:off x="5448300" y="2032000"/>
            <a:ext cx="2435225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>
                <a:solidFill>
                  <a:srgbClr val="A50021"/>
                </a:solidFill>
                <a:latin typeface="Comic Sans MS" pitchFamily="66" charset="0"/>
              </a:rPr>
              <a:t>Na</a:t>
            </a:r>
            <a:r>
              <a:rPr lang="pt-BR" sz="2000" b="1">
                <a:solidFill>
                  <a:srgbClr val="FF0066"/>
                </a:solidFill>
                <a:latin typeface="Comic Sans MS" pitchFamily="66" charset="0"/>
              </a:rPr>
              <a:t>F</a:t>
            </a:r>
            <a:r>
              <a:rPr lang="pt-BR" sz="2000">
                <a:latin typeface="Comic Sans MS" pitchFamily="66" charset="0"/>
              </a:rPr>
              <a:t>, </a:t>
            </a:r>
            <a:r>
              <a:rPr lang="pt-BR" sz="2000" b="1">
                <a:solidFill>
                  <a:srgbClr val="A50021"/>
                </a:solidFill>
                <a:latin typeface="Comic Sans MS" pitchFamily="66" charset="0"/>
              </a:rPr>
              <a:t>Na</a:t>
            </a:r>
            <a:r>
              <a:rPr lang="pt-BR" sz="2000" b="1">
                <a:solidFill>
                  <a:srgbClr val="99CC00"/>
                </a:solidFill>
                <a:latin typeface="Comic Sans MS" pitchFamily="66" charset="0"/>
              </a:rPr>
              <a:t>Cl </a:t>
            </a:r>
            <a:r>
              <a:rPr lang="pt-BR" sz="2000">
                <a:latin typeface="Comic Sans MS" pitchFamily="66" charset="0"/>
              </a:rPr>
              <a:t>e </a:t>
            </a:r>
            <a:r>
              <a:rPr lang="pt-BR" sz="2000" b="1">
                <a:solidFill>
                  <a:srgbClr val="A50021"/>
                </a:solidFill>
                <a:latin typeface="Comic Sans MS" pitchFamily="66" charset="0"/>
              </a:rPr>
              <a:t>Na</a:t>
            </a:r>
            <a:r>
              <a:rPr lang="pt-BR" sz="2000" b="1" baseline="-25000">
                <a:solidFill>
                  <a:srgbClr val="A50021"/>
                </a:solidFill>
                <a:latin typeface="Comic Sans MS" pitchFamily="66" charset="0"/>
              </a:rPr>
              <a:t>2</a:t>
            </a:r>
            <a:r>
              <a:rPr lang="pt-BR" sz="2000" b="1">
                <a:solidFill>
                  <a:srgbClr val="660066"/>
                </a:solidFill>
                <a:latin typeface="Comic Sans MS" pitchFamily="66" charset="0"/>
              </a:rPr>
              <a:t>SO</a:t>
            </a:r>
            <a:r>
              <a:rPr lang="pt-BR" sz="2000" b="1" baseline="-25000">
                <a:solidFill>
                  <a:srgbClr val="660066"/>
                </a:solidFill>
                <a:latin typeface="Comic Sans MS" pitchFamily="66" charset="0"/>
              </a:rPr>
              <a:t>4</a:t>
            </a:r>
            <a:r>
              <a:rPr lang="pt-BR" sz="2000">
                <a:latin typeface="Comic Sans MS" pitchFamily="66" charset="0"/>
              </a:rPr>
              <a:t> em </a:t>
            </a:r>
            <a:r>
              <a:rPr lang="pt-BR" sz="2000" b="1">
                <a:solidFill>
                  <a:srgbClr val="A50021"/>
                </a:solidFill>
                <a:latin typeface="Comic Sans MS" pitchFamily="66" charset="0"/>
              </a:rPr>
              <a:t>NaOH</a:t>
            </a:r>
            <a:endParaRPr lang="en-US" sz="2000" b="1">
              <a:solidFill>
                <a:srgbClr val="A50021"/>
              </a:solidFill>
              <a:latin typeface="Comic Sans MS" pitchFamily="66" charset="0"/>
            </a:endParaRPr>
          </a:p>
        </p:txBody>
      </p:sp>
      <p:sp>
        <p:nvSpPr>
          <p:cNvPr id="222218" name="Text Box 10"/>
          <p:cNvSpPr txBox="1">
            <a:spLocks noChangeArrowheads="1"/>
          </p:cNvSpPr>
          <p:nvPr/>
        </p:nvSpPr>
        <p:spPr bwMode="auto">
          <a:xfrm>
            <a:off x="5626100" y="3543300"/>
            <a:ext cx="2181225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>
                <a:solidFill>
                  <a:srgbClr val="666699"/>
                </a:solidFill>
                <a:latin typeface="Comic Sans MS" pitchFamily="66" charset="0"/>
              </a:rPr>
              <a:t>H</a:t>
            </a:r>
            <a:r>
              <a:rPr lang="pt-BR" sz="2000" b="1">
                <a:solidFill>
                  <a:srgbClr val="FF0066"/>
                </a:solidFill>
                <a:latin typeface="Comic Sans MS" pitchFamily="66" charset="0"/>
              </a:rPr>
              <a:t>F</a:t>
            </a:r>
            <a:r>
              <a:rPr lang="pt-BR" sz="2000">
                <a:latin typeface="Comic Sans MS" pitchFamily="66" charset="0"/>
              </a:rPr>
              <a:t>, </a:t>
            </a:r>
            <a:r>
              <a:rPr lang="pt-BR" sz="2000" b="1">
                <a:solidFill>
                  <a:srgbClr val="A50021"/>
                </a:solidFill>
                <a:latin typeface="Comic Sans MS" pitchFamily="66" charset="0"/>
              </a:rPr>
              <a:t>H</a:t>
            </a:r>
            <a:r>
              <a:rPr lang="pt-BR" sz="2000" b="1">
                <a:solidFill>
                  <a:srgbClr val="99CC00"/>
                </a:solidFill>
                <a:latin typeface="Comic Sans MS" pitchFamily="66" charset="0"/>
              </a:rPr>
              <a:t>Cl </a:t>
            </a:r>
            <a:r>
              <a:rPr lang="pt-BR" sz="2000">
                <a:latin typeface="Comic Sans MS" pitchFamily="66" charset="0"/>
              </a:rPr>
              <a:t>e </a:t>
            </a:r>
            <a:r>
              <a:rPr lang="pt-BR" sz="2000" b="1">
                <a:solidFill>
                  <a:srgbClr val="666699"/>
                </a:solidFill>
                <a:latin typeface="Comic Sans MS" pitchFamily="66" charset="0"/>
              </a:rPr>
              <a:t>H</a:t>
            </a:r>
            <a:r>
              <a:rPr lang="pt-BR" sz="2000" b="1" baseline="-25000">
                <a:solidFill>
                  <a:srgbClr val="666699"/>
                </a:solidFill>
                <a:latin typeface="Comic Sans MS" pitchFamily="66" charset="0"/>
              </a:rPr>
              <a:t>2</a:t>
            </a:r>
            <a:r>
              <a:rPr lang="pt-BR" sz="2000" b="1">
                <a:solidFill>
                  <a:srgbClr val="660066"/>
                </a:solidFill>
                <a:latin typeface="Comic Sans MS" pitchFamily="66" charset="0"/>
              </a:rPr>
              <a:t>SO</a:t>
            </a:r>
            <a:r>
              <a:rPr lang="pt-BR" sz="2000" b="1" baseline="-25000">
                <a:solidFill>
                  <a:srgbClr val="660066"/>
                </a:solidFill>
                <a:latin typeface="Comic Sans MS" pitchFamily="66" charset="0"/>
              </a:rPr>
              <a:t>4</a:t>
            </a:r>
            <a:r>
              <a:rPr lang="pt-BR" sz="2000">
                <a:latin typeface="Comic Sans MS" pitchFamily="66" charset="0"/>
              </a:rPr>
              <a:t> em </a:t>
            </a:r>
            <a:r>
              <a:rPr lang="pt-BR" sz="2000" b="1">
                <a:solidFill>
                  <a:srgbClr val="666699"/>
                </a:solidFill>
                <a:latin typeface="Comic Sans MS" pitchFamily="66" charset="0"/>
              </a:rPr>
              <a:t>H</a:t>
            </a:r>
            <a:r>
              <a:rPr lang="pt-BR" sz="2000" b="1" baseline="-25000">
                <a:solidFill>
                  <a:srgbClr val="666699"/>
                </a:solidFill>
                <a:latin typeface="Comic Sans MS" pitchFamily="66" charset="0"/>
              </a:rPr>
              <a:t>2</a:t>
            </a:r>
            <a:r>
              <a:rPr lang="pt-BR" sz="2000" b="1">
                <a:solidFill>
                  <a:srgbClr val="666699"/>
                </a:solidFill>
                <a:latin typeface="Comic Sans MS" pitchFamily="66" charset="0"/>
              </a:rPr>
              <a:t>O</a:t>
            </a:r>
            <a:endParaRPr lang="en-US" sz="2000" b="1">
              <a:solidFill>
                <a:srgbClr val="666699"/>
              </a:solidFill>
              <a:latin typeface="Comic Sans MS" pitchFamily="66" charset="0"/>
            </a:endParaRPr>
          </a:p>
        </p:txBody>
      </p:sp>
      <p:sp>
        <p:nvSpPr>
          <p:cNvPr id="222219" name="Line 11"/>
          <p:cNvSpPr>
            <a:spLocks noChangeShapeType="1"/>
          </p:cNvSpPr>
          <p:nvPr/>
        </p:nvSpPr>
        <p:spPr bwMode="auto">
          <a:xfrm>
            <a:off x="6616700" y="2743200"/>
            <a:ext cx="0" cy="8636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triangle" w="sm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22220" name="Text Box 12"/>
          <p:cNvSpPr txBox="1">
            <a:spLocks noChangeArrowheads="1"/>
          </p:cNvSpPr>
          <p:nvPr/>
        </p:nvSpPr>
        <p:spPr bwMode="auto">
          <a:xfrm>
            <a:off x="4686300" y="5534025"/>
            <a:ext cx="4025900" cy="1006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 b="1" dirty="0">
                <a:solidFill>
                  <a:srgbClr val="A50021"/>
                </a:solidFill>
                <a:latin typeface="Comic Sans MS" pitchFamily="66" charset="0"/>
              </a:rPr>
              <a:t>condutância da </a:t>
            </a:r>
            <a:r>
              <a:rPr lang="pt-BR" sz="2000" b="1" u="sng" dirty="0">
                <a:solidFill>
                  <a:srgbClr val="A50021"/>
                </a:solidFill>
                <a:latin typeface="Comic Sans MS" pitchFamily="66" charset="0"/>
              </a:rPr>
              <a:t>banda</a:t>
            </a:r>
            <a:r>
              <a:rPr lang="pt-BR" sz="2000" b="1" dirty="0">
                <a:solidFill>
                  <a:srgbClr val="A50021"/>
                </a:solidFill>
                <a:latin typeface="Comic Sans MS" pitchFamily="66" charset="0"/>
              </a:rPr>
              <a:t> do cloreto aumenta 3,6 vezes após supressão</a:t>
            </a:r>
            <a:endParaRPr lang="en-US" sz="2000" b="1" dirty="0">
              <a:solidFill>
                <a:srgbClr val="A50021"/>
              </a:solidFill>
              <a:latin typeface="Comic Sans MS" pitchFamily="66" charset="0"/>
            </a:endParaRPr>
          </a:p>
        </p:txBody>
      </p:sp>
      <p:sp>
        <p:nvSpPr>
          <p:cNvPr id="222221" name="Text Box 13"/>
          <p:cNvSpPr txBox="1">
            <a:spLocks noChangeArrowheads="1"/>
          </p:cNvSpPr>
          <p:nvPr/>
        </p:nvSpPr>
        <p:spPr bwMode="auto">
          <a:xfrm>
            <a:off x="6667500" y="2768600"/>
            <a:ext cx="1943100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 b="1">
                <a:latin typeface="Comic Sans MS" pitchFamily="66" charset="0"/>
              </a:rPr>
              <a:t>após supressão</a:t>
            </a:r>
            <a:endParaRPr lang="en-US" sz="2000" b="1">
              <a:latin typeface="Comic Sans MS" pitchFamily="66" charset="0"/>
            </a:endParaRPr>
          </a:p>
        </p:txBody>
      </p:sp>
      <p:sp>
        <p:nvSpPr>
          <p:cNvPr id="222222" name="Text Box 14"/>
          <p:cNvSpPr txBox="1">
            <a:spLocks noChangeArrowheads="1"/>
          </p:cNvSpPr>
          <p:nvPr/>
        </p:nvSpPr>
        <p:spPr bwMode="auto">
          <a:xfrm>
            <a:off x="5664200" y="901700"/>
            <a:ext cx="3340100" cy="1004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b="1">
                <a:solidFill>
                  <a:srgbClr val="A50021"/>
                </a:solidFill>
                <a:latin typeface="Comic Sans MS" pitchFamily="66" charset="0"/>
              </a:rPr>
              <a:t>exemplo</a:t>
            </a:r>
          </a:p>
          <a:p>
            <a:pPr algn="r">
              <a:spcBef>
                <a:spcPct val="50000"/>
              </a:spcBef>
            </a:pPr>
            <a:r>
              <a:rPr lang="pt-BR" b="1">
                <a:solidFill>
                  <a:srgbClr val="A50021"/>
                </a:solidFill>
                <a:latin typeface="Comic Sans MS" pitchFamily="66" charset="0"/>
              </a:rPr>
              <a:t>analito: 1 mmol/L</a:t>
            </a:r>
            <a:endParaRPr lang="en-US" b="1">
              <a:solidFill>
                <a:srgbClr val="A50021"/>
              </a:solidFill>
              <a:latin typeface="Comic Sans MS" pitchFamily="66" charset="0"/>
            </a:endParaRPr>
          </a:p>
        </p:txBody>
      </p:sp>
      <p:sp>
        <p:nvSpPr>
          <p:cNvPr id="222223" name="Freeform 15"/>
          <p:cNvSpPr>
            <a:spLocks/>
          </p:cNvSpPr>
          <p:nvPr/>
        </p:nvSpPr>
        <p:spPr bwMode="auto">
          <a:xfrm>
            <a:off x="5778500" y="1638300"/>
            <a:ext cx="431800" cy="622300"/>
          </a:xfrm>
          <a:custGeom>
            <a:avLst/>
            <a:gdLst/>
            <a:ahLst/>
            <a:cxnLst>
              <a:cxn ang="0">
                <a:pos x="0" y="392"/>
              </a:cxn>
              <a:cxn ang="0">
                <a:pos x="8" y="280"/>
              </a:cxn>
              <a:cxn ang="0">
                <a:pos x="48" y="152"/>
              </a:cxn>
              <a:cxn ang="0">
                <a:pos x="112" y="72"/>
              </a:cxn>
              <a:cxn ang="0">
                <a:pos x="272" y="0"/>
              </a:cxn>
            </a:cxnLst>
            <a:rect l="0" t="0" r="r" b="b"/>
            <a:pathLst>
              <a:path w="272" h="392">
                <a:moveTo>
                  <a:pt x="0" y="392"/>
                </a:moveTo>
                <a:cubicBezTo>
                  <a:pt x="1" y="375"/>
                  <a:pt x="0" y="320"/>
                  <a:pt x="8" y="280"/>
                </a:cubicBezTo>
                <a:cubicBezTo>
                  <a:pt x="16" y="240"/>
                  <a:pt x="31" y="187"/>
                  <a:pt x="48" y="152"/>
                </a:cubicBezTo>
                <a:cubicBezTo>
                  <a:pt x="65" y="117"/>
                  <a:pt x="75" y="97"/>
                  <a:pt x="112" y="72"/>
                </a:cubicBezTo>
                <a:cubicBezTo>
                  <a:pt x="149" y="47"/>
                  <a:pt x="239" y="15"/>
                  <a:pt x="272" y="0"/>
                </a:cubicBezTo>
              </a:path>
            </a:pathLst>
          </a:custGeom>
          <a:noFill/>
          <a:ln w="28575" cap="sq" cmpd="sng">
            <a:solidFill>
              <a:srgbClr val="A50021"/>
            </a:solidFill>
            <a:prstDash val="solid"/>
            <a:round/>
            <a:headEnd type="oval" w="med" len="med"/>
            <a:tailEnd type="triangle" w="sm" len="med"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596900" y="635000"/>
            <a:ext cx="8458200" cy="1054100"/>
          </a:xfrm>
        </p:spPr>
        <p:txBody>
          <a:bodyPr/>
          <a:lstStyle/>
          <a:p>
            <a:r>
              <a:rPr lang="pt-BR" sz="2400" b="1">
                <a:latin typeface="Comic Sans MS" pitchFamily="66" charset="0"/>
              </a:rPr>
              <a:t>CROMATOGRAFIA POR TROCA IÔNICA</a:t>
            </a:r>
            <a:br>
              <a:rPr lang="pt-BR" sz="2400" b="1">
                <a:latin typeface="Comic Sans MS" pitchFamily="66" charset="0"/>
              </a:rPr>
            </a:br>
            <a:r>
              <a:rPr lang="pt-BR" sz="2400" b="1">
                <a:latin typeface="Comic Sans MS" pitchFamily="66" charset="0"/>
              </a:rPr>
              <a:t>regeneração das colunas supressoras</a:t>
            </a:r>
            <a:endParaRPr lang="en-US" sz="2400" b="1">
              <a:latin typeface="Comic Sans MS" pitchFamily="66" charset="0"/>
            </a:endParaRPr>
          </a:p>
        </p:txBody>
      </p:sp>
      <p:sp>
        <p:nvSpPr>
          <p:cNvPr id="223235" name="Text Box 3"/>
          <p:cNvSpPr txBox="1">
            <a:spLocks noChangeArrowheads="1"/>
          </p:cNvSpPr>
          <p:nvPr/>
        </p:nvSpPr>
        <p:spPr bwMode="auto">
          <a:xfrm>
            <a:off x="736600" y="2006600"/>
            <a:ext cx="7848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223236" name="Text Box 4"/>
          <p:cNvSpPr txBox="1">
            <a:spLocks noChangeArrowheads="1"/>
          </p:cNvSpPr>
          <p:nvPr/>
        </p:nvSpPr>
        <p:spPr bwMode="auto">
          <a:xfrm>
            <a:off x="746125" y="1993900"/>
            <a:ext cx="8067675" cy="3902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b="1" dirty="0">
                <a:solidFill>
                  <a:srgbClr val="C00000"/>
                </a:solidFill>
                <a:latin typeface="Comic Sans MS" pitchFamily="66" charset="0"/>
              </a:rPr>
              <a:t>inconveniente do uso de colunas supressoras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: </a:t>
            </a:r>
            <a:r>
              <a:rPr lang="pt-BR" sz="2000" dirty="0">
                <a:latin typeface="Comic Sans MS" pitchFamily="66" charset="0"/>
              </a:rPr>
              <a:t>necessidade de regeneração periódica (8-10h) para converter a coluna a sua forma original ácida ou básica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uso de </a:t>
            </a:r>
            <a:r>
              <a:rPr lang="pt-BR" sz="2000" b="1" dirty="0">
                <a:solidFill>
                  <a:srgbClr val="CC9900"/>
                </a:solidFill>
                <a:latin typeface="Comic Sans MS" pitchFamily="66" charset="0"/>
              </a:rPr>
              <a:t>duas colunas</a:t>
            </a:r>
            <a:r>
              <a:rPr lang="pt-BR" sz="2000" dirty="0">
                <a:latin typeface="Comic Sans MS" pitchFamily="66" charset="0"/>
              </a:rPr>
              <a:t> supressoras: enquanto uma das colunas é usada como supressora (retém Na</a:t>
            </a:r>
            <a:r>
              <a:rPr lang="pt-BR" sz="2000" baseline="30000" dirty="0">
                <a:latin typeface="Comic Sans MS" pitchFamily="66" charset="0"/>
              </a:rPr>
              <a:t>+</a:t>
            </a:r>
            <a:r>
              <a:rPr lang="pt-BR" sz="2000" dirty="0">
                <a:latin typeface="Comic Sans MS" pitchFamily="66" charset="0"/>
              </a:rPr>
              <a:t>, </a:t>
            </a:r>
            <a:r>
              <a:rPr lang="pt-BR" sz="2000" dirty="0" err="1">
                <a:latin typeface="Comic Sans MS" pitchFamily="66" charset="0"/>
              </a:rPr>
              <a:t>supressor</a:t>
            </a:r>
            <a:r>
              <a:rPr lang="pt-BR" sz="2000" baseline="30000" dirty="0" err="1">
                <a:latin typeface="Comic Sans MS" pitchFamily="66" charset="0"/>
              </a:rPr>
              <a:t>-</a:t>
            </a:r>
            <a:r>
              <a:rPr lang="pt-BR" sz="2000" dirty="0" err="1">
                <a:latin typeface="Comic Sans MS" pitchFamily="66" charset="0"/>
              </a:rPr>
              <a:t>Na</a:t>
            </a:r>
            <a:r>
              <a:rPr lang="pt-BR" sz="2000" baseline="30000" dirty="0">
                <a:latin typeface="Comic Sans MS" pitchFamily="66" charset="0"/>
              </a:rPr>
              <a:t>+</a:t>
            </a:r>
            <a:r>
              <a:rPr lang="pt-BR" sz="2000" dirty="0">
                <a:latin typeface="Comic Sans MS" pitchFamily="66" charset="0"/>
              </a:rPr>
              <a:t>), a outra é condicionada pela passagem do </a:t>
            </a:r>
            <a:r>
              <a:rPr lang="pt-BR" sz="2000" dirty="0" err="1">
                <a:latin typeface="Comic Sans MS" pitchFamily="66" charset="0"/>
              </a:rPr>
              <a:t>eluente</a:t>
            </a:r>
            <a:r>
              <a:rPr lang="pt-BR" sz="2000" dirty="0">
                <a:latin typeface="Comic Sans MS" pitchFamily="66" charset="0"/>
              </a:rPr>
              <a:t> (HX, supressor</a:t>
            </a:r>
            <a:r>
              <a:rPr lang="pt-BR" sz="2000" baseline="30000" dirty="0">
                <a:latin typeface="Comic Sans MS" pitchFamily="66" charset="0"/>
              </a:rPr>
              <a:t>-</a:t>
            </a:r>
            <a:r>
              <a:rPr lang="pt-BR" sz="2000" dirty="0">
                <a:latin typeface="Comic Sans MS" pitchFamily="66" charset="0"/>
              </a:rPr>
              <a:t>H</a:t>
            </a:r>
            <a:r>
              <a:rPr lang="pt-BR" sz="2000" baseline="30000" dirty="0">
                <a:latin typeface="Comic Sans MS" pitchFamily="66" charset="0"/>
              </a:rPr>
              <a:t>+</a:t>
            </a:r>
            <a:r>
              <a:rPr lang="pt-BR" sz="2000" dirty="0">
                <a:latin typeface="Comic Sans MS" pitchFamily="66" charset="0"/>
              </a:rPr>
              <a:t>); quando a primeira coluna satura (7-12h), uma válvula dirige o fluxo para a segunda coluna e assim sucessivamente, e novamente o sistema pode ser usado por </a:t>
            </a:r>
            <a:r>
              <a:rPr lang="pt-BR" sz="2000" dirty="0" smtClean="0">
                <a:latin typeface="Comic Sans MS" pitchFamily="66" charset="0"/>
              </a:rPr>
              <a:t>mais </a:t>
            </a:r>
            <a:r>
              <a:rPr lang="pt-BR" sz="2000" dirty="0">
                <a:latin typeface="Comic Sans MS" pitchFamily="66" charset="0"/>
              </a:rPr>
              <a:t>7-12 h.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b="1" dirty="0">
                <a:solidFill>
                  <a:srgbClr val="CC9900"/>
                </a:solidFill>
                <a:latin typeface="Comic Sans MS" pitchFamily="66" charset="0"/>
              </a:rPr>
              <a:t>membrana supressora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b="1" dirty="0">
                <a:solidFill>
                  <a:srgbClr val="CC9900"/>
                </a:solidFill>
                <a:latin typeface="Comic Sans MS" pitchFamily="66" charset="0"/>
              </a:rPr>
              <a:t>sistemas eletrolíticos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9" name="Rectangle 3"/>
          <p:cNvSpPr>
            <a:spLocks noGrp="1" noChangeArrowheads="1"/>
          </p:cNvSpPr>
          <p:nvPr>
            <p:ph type="title"/>
          </p:nvPr>
        </p:nvSpPr>
        <p:spPr>
          <a:xfrm>
            <a:off x="342900" y="355600"/>
            <a:ext cx="8458200" cy="1054100"/>
          </a:xfrm>
        </p:spPr>
        <p:txBody>
          <a:bodyPr/>
          <a:lstStyle/>
          <a:p>
            <a:r>
              <a:rPr lang="pt-BR" sz="2400" b="1" dirty="0">
                <a:latin typeface="Comic Sans MS" pitchFamily="66" charset="0"/>
              </a:rPr>
              <a:t>CROMATOGRAFIA POR TROCA IÔNICA</a:t>
            </a:r>
            <a:br>
              <a:rPr lang="pt-BR" sz="2400" b="1" dirty="0">
                <a:latin typeface="Comic Sans MS" pitchFamily="66" charset="0"/>
              </a:rPr>
            </a:br>
            <a:r>
              <a:rPr lang="pt-BR" sz="2400" b="1" dirty="0" smtClean="0">
                <a:solidFill>
                  <a:srgbClr val="C00000"/>
                </a:solidFill>
                <a:latin typeface="Comic Sans MS" pitchFamily="66" charset="0"/>
              </a:rPr>
              <a:t>Instrumentação</a:t>
            </a:r>
            <a:endParaRPr lang="en-US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pSp>
        <p:nvGrpSpPr>
          <p:cNvPr id="28" name="Grupo 27"/>
          <p:cNvGrpSpPr/>
          <p:nvPr/>
        </p:nvGrpSpPr>
        <p:grpSpPr>
          <a:xfrm>
            <a:off x="1206500" y="1555758"/>
            <a:ext cx="6894513" cy="4716455"/>
            <a:chOff x="1206500" y="1555758"/>
            <a:chExt cx="6894513" cy="4716455"/>
          </a:xfrm>
        </p:grpSpPr>
        <p:pic>
          <p:nvPicPr>
            <p:cNvPr id="2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06500" y="1555758"/>
              <a:ext cx="6894513" cy="47164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" name="CaixaDeTexto 18"/>
            <p:cNvSpPr txBox="1"/>
            <p:nvPr/>
          </p:nvSpPr>
          <p:spPr>
            <a:xfrm>
              <a:off x="4143551" y="1752600"/>
              <a:ext cx="294664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pt-BR" sz="1800" dirty="0" smtClean="0">
                  <a:solidFill>
                    <a:srgbClr val="C00000"/>
                  </a:solidFill>
                  <a:latin typeface="Comic Sans MS" pitchFamily="66" charset="0"/>
                </a:rPr>
                <a:t>Controle de temperatura</a:t>
              </a:r>
              <a:endParaRPr lang="pt-BR" sz="1800" dirty="0">
                <a:solidFill>
                  <a:srgbClr val="C00000"/>
                </a:solidFill>
                <a:latin typeface="Comic Sans MS" pitchFamily="66" charset="0"/>
              </a:endParaRPr>
            </a:p>
          </p:txBody>
        </p:sp>
        <p:sp>
          <p:nvSpPr>
            <p:cNvPr id="20" name="CaixaDeTexto 19"/>
            <p:cNvSpPr txBox="1"/>
            <p:nvPr/>
          </p:nvSpPr>
          <p:spPr>
            <a:xfrm>
              <a:off x="1803400" y="3581400"/>
              <a:ext cx="1625600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pt-BR" sz="1800" dirty="0" smtClean="0">
                  <a:solidFill>
                    <a:srgbClr val="C00000"/>
                  </a:solidFill>
                  <a:latin typeface="Comic Sans MS" pitchFamily="66" charset="0"/>
                </a:rPr>
                <a:t>Bomba para </a:t>
              </a:r>
              <a:r>
                <a:rPr lang="pt-BR" sz="1800" dirty="0" err="1" smtClean="0">
                  <a:solidFill>
                    <a:srgbClr val="C00000"/>
                  </a:solidFill>
                  <a:latin typeface="Comic Sans MS" pitchFamily="66" charset="0"/>
                </a:rPr>
                <a:t>eluente</a:t>
              </a:r>
              <a:endParaRPr lang="pt-BR" sz="1800" dirty="0" smtClean="0">
                <a:solidFill>
                  <a:srgbClr val="C00000"/>
                </a:solidFill>
                <a:latin typeface="Comic Sans MS" pitchFamily="66" charset="0"/>
              </a:endParaRPr>
            </a:p>
            <a:p>
              <a:endParaRPr lang="pt-BR" sz="1200" dirty="0">
                <a:solidFill>
                  <a:srgbClr val="C00000"/>
                </a:solidFill>
                <a:latin typeface="Comic Sans MS" pitchFamily="66" charset="0"/>
              </a:endParaRPr>
            </a:p>
          </p:txBody>
        </p:sp>
        <p:sp>
          <p:nvSpPr>
            <p:cNvPr id="21" name="CaixaDeTexto 20"/>
            <p:cNvSpPr txBox="1"/>
            <p:nvPr/>
          </p:nvSpPr>
          <p:spPr>
            <a:xfrm>
              <a:off x="4632347" y="2298700"/>
              <a:ext cx="199445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pt-BR" sz="1800" dirty="0" smtClean="0">
                  <a:solidFill>
                    <a:srgbClr val="C00000"/>
                  </a:solidFill>
                  <a:latin typeface="Comic Sans MS" pitchFamily="66" charset="0"/>
                </a:rPr>
                <a:t>Coluna de guarda</a:t>
              </a:r>
              <a:endParaRPr lang="pt-BR" sz="1800" dirty="0">
                <a:solidFill>
                  <a:srgbClr val="C00000"/>
                </a:solidFill>
                <a:latin typeface="Comic Sans MS" pitchFamily="66" charset="0"/>
              </a:endParaRPr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5222101" y="3048000"/>
              <a:ext cx="183095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pt-BR" sz="1800" dirty="0" smtClean="0">
                  <a:solidFill>
                    <a:srgbClr val="C00000"/>
                  </a:solidFill>
                  <a:latin typeface="Comic Sans MS" pitchFamily="66" charset="0"/>
                </a:rPr>
                <a:t>Coluna analítica</a:t>
              </a:r>
              <a:endParaRPr lang="pt-BR" sz="1800" dirty="0">
                <a:solidFill>
                  <a:srgbClr val="C00000"/>
                </a:solidFill>
                <a:latin typeface="Comic Sans MS" pitchFamily="66" charset="0"/>
              </a:endParaRPr>
            </a:p>
          </p:txBody>
        </p:sp>
        <p:sp>
          <p:nvSpPr>
            <p:cNvPr id="23" name="Triângulo isósceles 22"/>
            <p:cNvSpPr/>
            <p:nvPr/>
          </p:nvSpPr>
          <p:spPr>
            <a:xfrm rot="13200000">
              <a:off x="4608293" y="2539904"/>
              <a:ext cx="99938" cy="166824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3774387" y="3365500"/>
              <a:ext cx="99257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pt-BR" sz="1800" dirty="0" smtClean="0">
                  <a:solidFill>
                    <a:srgbClr val="C00000"/>
                  </a:solidFill>
                  <a:latin typeface="Comic Sans MS" pitchFamily="66" charset="0"/>
                </a:rPr>
                <a:t>Injetor</a:t>
              </a:r>
              <a:endParaRPr lang="pt-BR" sz="1800" dirty="0">
                <a:solidFill>
                  <a:srgbClr val="C00000"/>
                </a:solidFill>
                <a:latin typeface="Comic Sans MS" pitchFamily="66" charset="0"/>
              </a:endParaRPr>
            </a:p>
          </p:txBody>
        </p:sp>
        <p:sp>
          <p:nvSpPr>
            <p:cNvPr id="25" name="CaixaDeTexto 24"/>
            <p:cNvSpPr txBox="1"/>
            <p:nvPr/>
          </p:nvSpPr>
          <p:spPr>
            <a:xfrm>
              <a:off x="4127500" y="4216400"/>
              <a:ext cx="2017902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pt-BR" sz="1600" dirty="0" smtClean="0">
                  <a:solidFill>
                    <a:srgbClr val="C00000"/>
                  </a:solidFill>
                  <a:latin typeface="Comic Sans MS" pitchFamily="66" charset="0"/>
                </a:rPr>
                <a:t>Detector de condutividade</a:t>
              </a:r>
              <a:endParaRPr lang="pt-BR" sz="1600" dirty="0">
                <a:solidFill>
                  <a:srgbClr val="C00000"/>
                </a:solidFill>
                <a:latin typeface="Comic Sans MS" pitchFamily="66" charset="0"/>
              </a:endParaRPr>
            </a:p>
          </p:txBody>
        </p:sp>
        <p:sp>
          <p:nvSpPr>
            <p:cNvPr id="26" name="CaixaDeTexto 25"/>
            <p:cNvSpPr txBox="1"/>
            <p:nvPr/>
          </p:nvSpPr>
          <p:spPr>
            <a:xfrm>
              <a:off x="6464300" y="3987800"/>
              <a:ext cx="1231900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pt-BR" sz="1600" dirty="0" smtClean="0">
                  <a:solidFill>
                    <a:srgbClr val="C00000"/>
                  </a:solidFill>
                  <a:latin typeface="Comic Sans MS" pitchFamily="66" charset="0"/>
                </a:rPr>
                <a:t>Coluna supressora</a:t>
              </a:r>
              <a:endParaRPr lang="pt-BR" sz="1600" dirty="0">
                <a:solidFill>
                  <a:srgbClr val="C00000"/>
                </a:solidFill>
                <a:latin typeface="Comic Sans MS" pitchFamily="66" charset="0"/>
              </a:endParaRPr>
            </a:p>
          </p:txBody>
        </p:sp>
        <p:sp>
          <p:nvSpPr>
            <p:cNvPr id="27" name="CaixaDeTexto 26"/>
            <p:cNvSpPr txBox="1"/>
            <p:nvPr/>
          </p:nvSpPr>
          <p:spPr>
            <a:xfrm>
              <a:off x="6400800" y="5448300"/>
              <a:ext cx="123190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pt-BR" sz="1600" dirty="0" smtClean="0">
                  <a:solidFill>
                    <a:srgbClr val="C00000"/>
                  </a:solidFill>
                  <a:latin typeface="Comic Sans MS" pitchFamily="66" charset="0"/>
                </a:rPr>
                <a:t>Descarte</a:t>
              </a:r>
              <a:endParaRPr lang="pt-BR" sz="1600" dirty="0">
                <a:solidFill>
                  <a:srgbClr val="C00000"/>
                </a:solidFill>
                <a:latin typeface="Comic Sans MS" pitchFamily="66" charset="0"/>
              </a:endParaRPr>
            </a:p>
          </p:txBody>
        </p:sp>
      </p:grpSp>
      <p:sp>
        <p:nvSpPr>
          <p:cNvPr id="14" name="CaixaDeTexto 13"/>
          <p:cNvSpPr txBox="1"/>
          <p:nvPr/>
        </p:nvSpPr>
        <p:spPr>
          <a:xfrm>
            <a:off x="0" y="3581400"/>
            <a:ext cx="17052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 smtClean="0">
                <a:solidFill>
                  <a:srgbClr val="C00000"/>
                </a:solidFill>
                <a:latin typeface="Comic Sans MS" pitchFamily="66" charset="0"/>
              </a:rPr>
              <a:t>Câmara de mistura dos solventes</a:t>
            </a:r>
            <a:endParaRPr lang="pt-BR" sz="18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" name="Triângulo isósceles 14"/>
          <p:cNvSpPr/>
          <p:nvPr/>
        </p:nvSpPr>
        <p:spPr>
          <a:xfrm rot="13200000">
            <a:off x="1327058" y="3081486"/>
            <a:ext cx="76383" cy="466426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9" name="Rectangle 3"/>
          <p:cNvSpPr>
            <a:spLocks noGrp="1" noChangeArrowheads="1"/>
          </p:cNvSpPr>
          <p:nvPr>
            <p:ph type="title"/>
          </p:nvPr>
        </p:nvSpPr>
        <p:spPr>
          <a:xfrm>
            <a:off x="342900" y="355600"/>
            <a:ext cx="8458200" cy="1054100"/>
          </a:xfrm>
        </p:spPr>
        <p:txBody>
          <a:bodyPr/>
          <a:lstStyle/>
          <a:p>
            <a:r>
              <a:rPr lang="pt-BR" sz="2400" b="1" dirty="0">
                <a:latin typeface="Comic Sans MS" pitchFamily="66" charset="0"/>
              </a:rPr>
              <a:t>CROMATOGRAFIA POR TROCA IÔNICA</a:t>
            </a:r>
            <a:br>
              <a:rPr lang="pt-BR" sz="2400" b="1" dirty="0">
                <a:latin typeface="Comic Sans MS" pitchFamily="66" charset="0"/>
              </a:rPr>
            </a:br>
            <a:r>
              <a:rPr lang="pt-BR" sz="2400" b="1" dirty="0" smtClean="0">
                <a:solidFill>
                  <a:srgbClr val="C00000"/>
                </a:solidFill>
                <a:latin typeface="Comic Sans MS" pitchFamily="66" charset="0"/>
              </a:rPr>
              <a:t>Instrumentação</a:t>
            </a:r>
            <a:endParaRPr lang="en-US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41300" y="1549400"/>
            <a:ext cx="8661399" cy="501675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b="1" dirty="0" smtClean="0">
                <a:solidFill>
                  <a:srgbClr val="C00000"/>
                </a:solidFill>
                <a:latin typeface="Comic Sans MS" pitchFamily="66" charset="0"/>
              </a:rPr>
              <a:t>Reservatórios para fase móvel e sistema de distribuição: </a:t>
            </a:r>
          </a:p>
          <a:p>
            <a:pPr lvl="1" algn="l">
              <a:spcBef>
                <a:spcPct val="50000"/>
              </a:spcBef>
              <a:buClr>
                <a:srgbClr val="C00000"/>
              </a:buClr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Capacidade para 0,5 – 2 L; </a:t>
            </a:r>
          </a:p>
          <a:p>
            <a:pPr lvl="1" algn="l">
              <a:spcBef>
                <a:spcPct val="50000"/>
              </a:spcBef>
              <a:buClr>
                <a:srgbClr val="C00000"/>
              </a:buClr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Solventes filtrados (filtros no recipiente) para evitar a entrada de </a:t>
            </a:r>
            <a:r>
              <a:rPr lang="pt-BR" sz="2000" dirty="0" err="1" smtClean="0">
                <a:latin typeface="Comic Sans MS" pitchFamily="66" charset="0"/>
              </a:rPr>
              <a:t>pptados</a:t>
            </a:r>
            <a:r>
              <a:rPr lang="pt-BR" sz="2000" dirty="0" smtClean="0">
                <a:latin typeface="Comic Sans MS" pitchFamily="66" charset="0"/>
              </a:rPr>
              <a:t> na coluna, provenientes dos sais contidos na FM;</a:t>
            </a:r>
          </a:p>
          <a:p>
            <a:pPr lvl="1" algn="l">
              <a:spcBef>
                <a:spcPct val="50000"/>
              </a:spcBef>
              <a:buClr>
                <a:srgbClr val="C00000"/>
              </a:buClr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Sistema de “aspersão” de gases inertes para eliminar a formação de carbonatos em solventes alcalinos e manter níveis reduzidos de O</a:t>
            </a:r>
            <a:r>
              <a:rPr lang="pt-BR" sz="2000" baseline="-25000" dirty="0" smtClean="0">
                <a:latin typeface="Comic Sans MS" pitchFamily="66" charset="0"/>
              </a:rPr>
              <a:t>2</a:t>
            </a:r>
            <a:r>
              <a:rPr lang="pt-BR" sz="2000" dirty="0" smtClean="0">
                <a:latin typeface="Comic Sans MS" pitchFamily="66" charset="0"/>
              </a:rPr>
              <a:t> dissolvido (detectores de fluorescência e eletroquímicos);</a:t>
            </a:r>
          </a:p>
          <a:p>
            <a:pPr lvl="1" algn="l">
              <a:spcBef>
                <a:spcPct val="50000"/>
              </a:spcBef>
              <a:buClr>
                <a:srgbClr val="C00000"/>
              </a:buClr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Bombas (recíprocas) operando a pressões de 500 a 5000 </a:t>
            </a:r>
            <a:r>
              <a:rPr lang="pt-BR" sz="2000" dirty="0" err="1" smtClean="0">
                <a:latin typeface="Comic Sans MS" pitchFamily="66" charset="0"/>
              </a:rPr>
              <a:t>psi</a:t>
            </a:r>
            <a:r>
              <a:rPr lang="pt-BR" sz="2000" dirty="0" smtClean="0">
                <a:latin typeface="Comic Sans MS" pitchFamily="66" charset="0"/>
              </a:rPr>
              <a:t>;</a:t>
            </a:r>
          </a:p>
          <a:p>
            <a:pPr lvl="1" algn="l">
              <a:spcBef>
                <a:spcPct val="50000"/>
              </a:spcBef>
              <a:buClr>
                <a:srgbClr val="C00000"/>
              </a:buClr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Tubulações, sistema de fluxo da bomba, pistões, selos dos pistões, válvulas e todo o sistema são constituídos de material polimérico – PEEK – </a:t>
            </a:r>
            <a:r>
              <a:rPr lang="pt-BR" sz="2000" i="1" dirty="0" err="1" smtClean="0">
                <a:latin typeface="Comic Sans MS" pitchFamily="66" charset="0"/>
              </a:rPr>
              <a:t>poly</a:t>
            </a:r>
            <a:r>
              <a:rPr lang="pt-BR" sz="2000" i="1" dirty="0" smtClean="0">
                <a:latin typeface="Comic Sans MS" pitchFamily="66" charset="0"/>
              </a:rPr>
              <a:t> </a:t>
            </a:r>
            <a:r>
              <a:rPr lang="pt-BR" sz="2000" i="1" dirty="0" err="1" smtClean="0">
                <a:latin typeface="Comic Sans MS" pitchFamily="66" charset="0"/>
              </a:rPr>
              <a:t>ether</a:t>
            </a:r>
            <a:r>
              <a:rPr lang="pt-BR" sz="2000" i="1" dirty="0" smtClean="0">
                <a:latin typeface="Comic Sans MS" pitchFamily="66" charset="0"/>
              </a:rPr>
              <a:t> </a:t>
            </a:r>
            <a:r>
              <a:rPr lang="pt-BR" sz="2000" i="1" dirty="0" err="1" smtClean="0">
                <a:latin typeface="Comic Sans MS" pitchFamily="66" charset="0"/>
              </a:rPr>
              <a:t>ether</a:t>
            </a:r>
            <a:r>
              <a:rPr lang="pt-BR" sz="2000" i="1" dirty="0" smtClean="0">
                <a:latin typeface="Comic Sans MS" pitchFamily="66" charset="0"/>
              </a:rPr>
              <a:t> </a:t>
            </a:r>
            <a:r>
              <a:rPr lang="pt-BR" sz="2000" i="1" dirty="0" err="1" smtClean="0">
                <a:latin typeface="Comic Sans MS" pitchFamily="66" charset="0"/>
              </a:rPr>
              <a:t>ketone</a:t>
            </a:r>
            <a:r>
              <a:rPr lang="pt-BR" sz="2000" i="1" dirty="0" smtClean="0">
                <a:latin typeface="Comic Sans MS" pitchFamily="66" charset="0"/>
              </a:rPr>
              <a:t> , </a:t>
            </a:r>
            <a:r>
              <a:rPr lang="pt-BR" sz="2000" dirty="0" smtClean="0">
                <a:latin typeface="Comic Sans MS" pitchFamily="66" charset="0"/>
              </a:rPr>
              <a:t>poli éter </a:t>
            </a:r>
            <a:r>
              <a:rPr lang="pt-BR" sz="2000" dirty="0" err="1" smtClean="0">
                <a:latin typeface="Comic Sans MS" pitchFamily="66" charset="0"/>
              </a:rPr>
              <a:t>éter</a:t>
            </a:r>
            <a:r>
              <a:rPr lang="pt-BR" sz="2000" dirty="0" smtClean="0">
                <a:latin typeface="Comic Sans MS" pitchFamily="66" charset="0"/>
              </a:rPr>
              <a:t> cetona, para evitar corrosão;  </a:t>
            </a:r>
          </a:p>
          <a:p>
            <a:pPr lvl="1" algn="l">
              <a:spcBef>
                <a:spcPct val="50000"/>
              </a:spcBef>
              <a:buClr>
                <a:srgbClr val="C00000"/>
              </a:buClr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Separação </a:t>
            </a:r>
            <a:r>
              <a:rPr lang="pt-BR" sz="2000" dirty="0" err="1" smtClean="0">
                <a:latin typeface="Comic Sans MS" pitchFamily="66" charset="0"/>
              </a:rPr>
              <a:t>isocrática</a:t>
            </a:r>
            <a:r>
              <a:rPr lang="pt-BR" sz="2000" dirty="0" smtClean="0">
                <a:latin typeface="Comic Sans MS" pitchFamily="66" charset="0"/>
              </a:rPr>
              <a:t> ou por </a:t>
            </a:r>
            <a:r>
              <a:rPr lang="pt-BR" sz="2000" b="1" dirty="0" smtClean="0">
                <a:latin typeface="Comic Sans MS" pitchFamily="66" charset="0"/>
              </a:rPr>
              <a:t>gradiente</a:t>
            </a:r>
            <a:r>
              <a:rPr lang="pt-BR" sz="2000" dirty="0" smtClean="0">
                <a:latin typeface="Comic Sans MS" pitchFamily="66" charset="0"/>
              </a:rPr>
              <a:t>.</a:t>
            </a:r>
            <a:endParaRPr lang="pt-BR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9" name="Rectangle 3"/>
          <p:cNvSpPr>
            <a:spLocks noGrp="1" noChangeArrowheads="1"/>
          </p:cNvSpPr>
          <p:nvPr>
            <p:ph type="title"/>
          </p:nvPr>
        </p:nvSpPr>
        <p:spPr>
          <a:xfrm>
            <a:off x="342900" y="355600"/>
            <a:ext cx="8458200" cy="1054100"/>
          </a:xfrm>
        </p:spPr>
        <p:txBody>
          <a:bodyPr/>
          <a:lstStyle/>
          <a:p>
            <a:r>
              <a:rPr lang="pt-BR" sz="2400" b="1" dirty="0">
                <a:latin typeface="Comic Sans MS" pitchFamily="66" charset="0"/>
              </a:rPr>
              <a:t>CROMATOGRAFIA POR TROCA IÔNICA</a:t>
            </a:r>
            <a:br>
              <a:rPr lang="pt-BR" sz="2400" b="1" dirty="0">
                <a:latin typeface="Comic Sans MS" pitchFamily="66" charset="0"/>
              </a:rPr>
            </a:br>
            <a:r>
              <a:rPr lang="pt-BR" sz="2400" b="1" dirty="0" smtClean="0">
                <a:solidFill>
                  <a:srgbClr val="C00000"/>
                </a:solidFill>
                <a:latin typeface="Comic Sans MS" pitchFamily="66" charset="0"/>
              </a:rPr>
              <a:t>Instrumentação</a:t>
            </a:r>
            <a:endParaRPr lang="en-US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41300" y="1549400"/>
            <a:ext cx="8661399" cy="30162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b="1" dirty="0" smtClean="0">
                <a:solidFill>
                  <a:srgbClr val="C00000"/>
                </a:solidFill>
                <a:latin typeface="Comic Sans MS" pitchFamily="66" charset="0"/>
              </a:rPr>
              <a:t>Reservatórios para fase móvel e sistema de distribuição: </a:t>
            </a:r>
          </a:p>
          <a:p>
            <a:pPr lvl="1" algn="l">
              <a:spcBef>
                <a:spcPct val="50000"/>
              </a:spcBef>
              <a:buClr>
                <a:srgbClr val="C00000"/>
              </a:buClr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GRADIENTES</a:t>
            </a:r>
          </a:p>
          <a:p>
            <a:pPr lvl="2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pt-BR" sz="2000" dirty="0" smtClean="0">
                <a:latin typeface="Comic Sans MS" pitchFamily="66" charset="0"/>
              </a:rPr>
              <a:t>no caso de </a:t>
            </a:r>
            <a:r>
              <a:rPr lang="pt-BR" sz="2000" dirty="0" smtClean="0">
                <a:solidFill>
                  <a:srgbClr val="C00000"/>
                </a:solidFill>
                <a:latin typeface="Comic Sans MS" pitchFamily="66" charset="0"/>
              </a:rPr>
              <a:t>baixa pressão</a:t>
            </a:r>
            <a:r>
              <a:rPr lang="pt-BR" sz="2000" dirty="0" smtClean="0">
                <a:latin typeface="Comic Sans MS" pitchFamily="66" charset="0"/>
              </a:rPr>
              <a:t> utiliza-se uma única bomba e a seleção do solvente a ser utilizado dá-se através de válvula de múltiplas vias controladas pelo </a:t>
            </a:r>
            <a:r>
              <a:rPr lang="pt-BR" sz="2000" i="1" dirty="0" smtClean="0">
                <a:latin typeface="Comic Sans MS" pitchFamily="66" charset="0"/>
              </a:rPr>
              <a:t>software</a:t>
            </a:r>
            <a:r>
              <a:rPr lang="pt-BR" sz="2000" dirty="0" smtClean="0">
                <a:latin typeface="Comic Sans MS" pitchFamily="66" charset="0"/>
              </a:rPr>
              <a:t> do sistema. Representa menores custos com manutenção (mais suscetível a formação de bolhas – solventes misturados a pressão atmosférica)</a:t>
            </a:r>
          </a:p>
          <a:p>
            <a:pPr lvl="2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pt-BR" sz="2000" dirty="0" smtClean="0">
                <a:latin typeface="Comic Sans MS" pitchFamily="66" charset="0"/>
              </a:rPr>
              <a:t>bombeamento de </a:t>
            </a:r>
            <a:r>
              <a:rPr lang="pt-BR" sz="2000" dirty="0" smtClean="0">
                <a:solidFill>
                  <a:srgbClr val="C00000"/>
                </a:solidFill>
                <a:latin typeface="Comic Sans MS" pitchFamily="66" charset="0"/>
              </a:rPr>
              <a:t>alta pressão</a:t>
            </a:r>
            <a:r>
              <a:rPr lang="pt-BR" sz="2000" dirty="0" smtClean="0">
                <a:latin typeface="Comic Sans MS" pitchFamily="66" charset="0"/>
              </a:rPr>
              <a:t>, cada solvente tem uma bomba específica e o misturados fica depois.</a:t>
            </a:r>
            <a:endParaRPr lang="pt-BR" sz="2000" dirty="0">
              <a:latin typeface="Comic Sans MS" pitchFamily="66" charset="0"/>
            </a:endParaRPr>
          </a:p>
        </p:txBody>
      </p:sp>
      <p:pic>
        <p:nvPicPr>
          <p:cNvPr id="265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4803775"/>
            <a:ext cx="4267200" cy="154305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</p:pic>
      <p:pic>
        <p:nvPicPr>
          <p:cNvPr id="265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97399" y="4574280"/>
            <a:ext cx="4327939" cy="219482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9" name="Rectangle 3"/>
          <p:cNvSpPr>
            <a:spLocks noGrp="1" noChangeArrowheads="1"/>
          </p:cNvSpPr>
          <p:nvPr>
            <p:ph type="title"/>
          </p:nvPr>
        </p:nvSpPr>
        <p:spPr>
          <a:xfrm>
            <a:off x="342900" y="355600"/>
            <a:ext cx="8458200" cy="1054100"/>
          </a:xfrm>
        </p:spPr>
        <p:txBody>
          <a:bodyPr/>
          <a:lstStyle/>
          <a:p>
            <a:r>
              <a:rPr lang="pt-BR" sz="2400" b="1" dirty="0">
                <a:latin typeface="Comic Sans MS" pitchFamily="66" charset="0"/>
              </a:rPr>
              <a:t>CROMATOGRAFIA POR TROCA IÔNICA</a:t>
            </a:r>
            <a:br>
              <a:rPr lang="pt-BR" sz="2400" b="1" dirty="0">
                <a:latin typeface="Comic Sans MS" pitchFamily="66" charset="0"/>
              </a:rPr>
            </a:br>
            <a:r>
              <a:rPr lang="pt-BR" sz="2400" b="1" dirty="0" smtClean="0">
                <a:solidFill>
                  <a:srgbClr val="C00000"/>
                </a:solidFill>
                <a:latin typeface="Comic Sans MS" pitchFamily="66" charset="0"/>
              </a:rPr>
              <a:t>Instrumentação</a:t>
            </a:r>
            <a:endParaRPr lang="en-US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41300" y="1549400"/>
            <a:ext cx="8661399" cy="609397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b="1" dirty="0" smtClean="0">
                <a:solidFill>
                  <a:srgbClr val="C00000"/>
                </a:solidFill>
                <a:latin typeface="Comic Sans MS" pitchFamily="66" charset="0"/>
              </a:rPr>
              <a:t>Gerador de </a:t>
            </a:r>
            <a:r>
              <a:rPr lang="pt-BR" sz="2000" b="1" dirty="0" err="1" smtClean="0">
                <a:solidFill>
                  <a:srgbClr val="C00000"/>
                </a:solidFill>
                <a:latin typeface="Comic Sans MS" pitchFamily="66" charset="0"/>
              </a:rPr>
              <a:t>eluente</a:t>
            </a:r>
            <a:r>
              <a:rPr lang="pt-BR" sz="2000" b="1" dirty="0" smtClean="0">
                <a:solidFill>
                  <a:srgbClr val="C00000"/>
                </a:solidFill>
                <a:latin typeface="Comic Sans MS" pitchFamily="66" charset="0"/>
              </a:rPr>
              <a:t> em linha: 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Um inconveniente associado ao uso de colunas supressoras era a necessidade de regenerá-las periodicamente (a cada 8 – 10 horas) para reconverter o recheio a sua forma ácida ou básica original;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Entretanto, nos anos 80 os supressores com micromembranas que operam continuamente tornaram-se disponíveis;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O </a:t>
            </a:r>
            <a:r>
              <a:rPr lang="pt-BR" sz="2000" dirty="0" err="1" smtClean="0">
                <a:latin typeface="Comic Sans MS" pitchFamily="66" charset="0"/>
              </a:rPr>
              <a:t>eluente</a:t>
            </a:r>
            <a:r>
              <a:rPr lang="pt-BR" sz="2000" dirty="0" smtClean="0">
                <a:latin typeface="Comic Sans MS" pitchFamily="66" charset="0"/>
              </a:rPr>
              <a:t> e as soluções supressoras fluem em direções opostas de cada lado da membrana permeável de troca iônica;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Para análise de ânions, as membranas são resinas de troca catiônica (para cátions, resinas aniônicas);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Em instrumentos comerciais projetados recentemente, a regeneração das soluções supressoras é realizada automaticamente com íons H</a:t>
            </a:r>
            <a:r>
              <a:rPr lang="pt-BR" sz="2000" baseline="30000" dirty="0" smtClean="0">
                <a:latin typeface="Comic Sans MS" pitchFamily="66" charset="0"/>
              </a:rPr>
              <a:t>+</a:t>
            </a:r>
            <a:r>
              <a:rPr lang="pt-BR" sz="2000" dirty="0" smtClean="0">
                <a:latin typeface="Comic Sans MS" pitchFamily="66" charset="0"/>
              </a:rPr>
              <a:t> ou OH</a:t>
            </a:r>
            <a:r>
              <a:rPr lang="pt-BR" sz="2000" baseline="30000" dirty="0" smtClean="0">
                <a:latin typeface="Comic Sans MS" pitchFamily="66" charset="0"/>
              </a:rPr>
              <a:t>-</a:t>
            </a:r>
            <a:r>
              <a:rPr lang="pt-BR" sz="2000" dirty="0" smtClean="0">
                <a:latin typeface="Comic Sans MS" pitchFamily="66" charset="0"/>
              </a:rPr>
              <a:t> eletrogerados sem interrupção no uso dos instrumentos. 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endParaRPr lang="pt-BR" sz="2000" dirty="0" smtClean="0">
              <a:latin typeface="Comic Sans MS" pitchFamily="66" charset="0"/>
            </a:endParaRPr>
          </a:p>
          <a:p>
            <a:pPr lvl="1" algn="l">
              <a:spcBef>
                <a:spcPct val="50000"/>
              </a:spcBef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EA0A8-2A30-4790-B3A1-11CF92EBC48C}" type="slidenum">
              <a:rPr lang="en-US" b="1" smtClean="0">
                <a:solidFill>
                  <a:schemeClr val="tx1"/>
                </a:solidFill>
                <a:latin typeface="Comic Sans MS" pitchFamily="66" charset="0"/>
              </a:rPr>
              <a:pPr/>
              <a:t>29</a:t>
            </a:fld>
            <a:endParaRPr lang="en-U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3500"/>
            <a:ext cx="8458200" cy="1244600"/>
          </a:xfrm>
        </p:spPr>
        <p:txBody>
          <a:bodyPr/>
          <a:lstStyle/>
          <a:p>
            <a:r>
              <a:rPr lang="pt-BR" sz="2400" b="1" dirty="0">
                <a:solidFill>
                  <a:srgbClr val="C00000"/>
                </a:solidFill>
                <a:latin typeface="Comic Sans MS" pitchFamily="66" charset="0"/>
              </a:rPr>
              <a:t>CROMATOGRAFIA POR TROCA IÔNICA</a:t>
            </a:r>
            <a:endParaRPr lang="en-US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00707" name="Text Box 3"/>
          <p:cNvSpPr txBox="1">
            <a:spLocks noChangeArrowheads="1"/>
          </p:cNvSpPr>
          <p:nvPr/>
        </p:nvSpPr>
        <p:spPr bwMode="auto">
          <a:xfrm>
            <a:off x="444500" y="1311275"/>
            <a:ext cx="8470900" cy="4968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 b="1" dirty="0">
                <a:solidFill>
                  <a:srgbClr val="C00000"/>
                </a:solidFill>
                <a:latin typeface="Comic Sans MS" pitchFamily="66" charset="0"/>
              </a:rPr>
              <a:t>PRINCÍPIO: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equilíbrios de troca entre íons em solução e íons de mesmo sinal na superfície de um sólido (resina ou polímero de alta massa molecular e insolúvel)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b="1" dirty="0">
                <a:solidFill>
                  <a:srgbClr val="C00000"/>
                </a:solidFill>
                <a:latin typeface="Comic Sans MS" pitchFamily="66" charset="0"/>
              </a:rPr>
              <a:t>trocadores de íons naturais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: </a:t>
            </a:r>
            <a:r>
              <a:rPr lang="pt-BR" sz="2000" dirty="0">
                <a:latin typeface="Comic Sans MS" pitchFamily="66" charset="0"/>
              </a:rPr>
              <a:t>argila e </a:t>
            </a:r>
            <a:r>
              <a:rPr lang="pt-BR" sz="2000" dirty="0" err="1">
                <a:latin typeface="Comic Sans MS" pitchFamily="66" charset="0"/>
              </a:rPr>
              <a:t>zeólitas</a:t>
            </a:r>
            <a:r>
              <a:rPr lang="pt-BR" sz="2000" dirty="0">
                <a:latin typeface="Comic Sans MS" pitchFamily="66" charset="0"/>
              </a:rPr>
              <a:t> foram usados por décadas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b="1" dirty="0">
                <a:solidFill>
                  <a:srgbClr val="C00000"/>
                </a:solidFill>
                <a:latin typeface="Comic Sans MS" pitchFamily="66" charset="0"/>
              </a:rPr>
              <a:t>trocadores sintéticos: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produzidos em 1930, para “amolecer a água”, nos processos de </a:t>
            </a:r>
            <a:r>
              <a:rPr lang="pt-BR" sz="2000" dirty="0" err="1">
                <a:latin typeface="Comic Sans MS" pitchFamily="66" charset="0"/>
              </a:rPr>
              <a:t>desionização</a:t>
            </a:r>
            <a:r>
              <a:rPr lang="pt-BR" sz="2000" dirty="0">
                <a:latin typeface="Comic Sans MS" pitchFamily="66" charset="0"/>
              </a:rPr>
              <a:t> da água e purificação de soluções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sítios ativos mais comuns nos </a:t>
            </a:r>
            <a:r>
              <a:rPr lang="pt-BR" sz="2000" b="1" dirty="0">
                <a:solidFill>
                  <a:srgbClr val="C00000"/>
                </a:solidFill>
                <a:latin typeface="Comic Sans MS" pitchFamily="66" charset="0"/>
              </a:rPr>
              <a:t>trocadores de cátions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:</a:t>
            </a:r>
          </a:p>
          <a:p>
            <a:pPr algn="l">
              <a:spcBef>
                <a:spcPct val="50000"/>
              </a:spcBef>
            </a:pPr>
            <a:r>
              <a:rPr lang="pt-BR" sz="2000" dirty="0">
                <a:latin typeface="Comic Sans MS" pitchFamily="66" charset="0"/>
              </a:rPr>
              <a:t>grupo ácido sulfônico 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-SO</a:t>
            </a:r>
            <a:r>
              <a:rPr lang="pt-BR" sz="2000" baseline="30000" dirty="0">
                <a:solidFill>
                  <a:srgbClr val="C00000"/>
                </a:solidFill>
                <a:latin typeface="Comic Sans MS" pitchFamily="66" charset="0"/>
              </a:rPr>
              <a:t>3-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H</a:t>
            </a:r>
            <a:r>
              <a:rPr lang="pt-BR" sz="2000" baseline="30000" dirty="0">
                <a:solidFill>
                  <a:srgbClr val="C00000"/>
                </a:solidFill>
                <a:latin typeface="Comic Sans MS" pitchFamily="66" charset="0"/>
              </a:rPr>
              <a:t>+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(ácido forte) e grupo ácido carboxílico 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–COO</a:t>
            </a:r>
            <a:r>
              <a:rPr lang="pt-BR" sz="2000" baseline="30000" dirty="0">
                <a:solidFill>
                  <a:srgbClr val="C00000"/>
                </a:solidFill>
                <a:latin typeface="Comic Sans MS" pitchFamily="66" charset="0"/>
              </a:rPr>
              <a:t>-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H</a:t>
            </a:r>
            <a:r>
              <a:rPr lang="pt-BR" sz="2000" baseline="30000" dirty="0">
                <a:solidFill>
                  <a:srgbClr val="C00000"/>
                </a:solidFill>
                <a:latin typeface="Comic Sans MS" pitchFamily="66" charset="0"/>
              </a:rPr>
              <a:t>+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(ácido fraco)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sítios ativos mais comuns nos </a:t>
            </a:r>
            <a:r>
              <a:rPr lang="pt-BR" sz="2000" b="1" dirty="0">
                <a:solidFill>
                  <a:srgbClr val="C00000"/>
                </a:solidFill>
                <a:latin typeface="Comic Sans MS" pitchFamily="66" charset="0"/>
              </a:rPr>
              <a:t>trocadores de ânions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:</a:t>
            </a:r>
          </a:p>
          <a:p>
            <a:pPr algn="l">
              <a:spcBef>
                <a:spcPct val="50000"/>
              </a:spcBef>
            </a:pPr>
            <a:r>
              <a:rPr lang="pt-BR" sz="2000" dirty="0">
                <a:latin typeface="Comic Sans MS" pitchFamily="66" charset="0"/>
              </a:rPr>
              <a:t>grupos amina terciária 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–N(CH</a:t>
            </a:r>
            <a:r>
              <a:rPr lang="pt-BR" sz="2000" baseline="-25000" dirty="0">
                <a:solidFill>
                  <a:srgbClr val="C00000"/>
                </a:solidFill>
                <a:latin typeface="Comic Sans MS" pitchFamily="66" charset="0"/>
              </a:rPr>
              <a:t>3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)</a:t>
            </a:r>
            <a:r>
              <a:rPr lang="pt-BR" sz="2000" baseline="-25000" dirty="0">
                <a:solidFill>
                  <a:srgbClr val="C00000"/>
                </a:solidFill>
                <a:latin typeface="Comic Sans MS" pitchFamily="66" charset="0"/>
              </a:rPr>
              <a:t>3</a:t>
            </a:r>
            <a:r>
              <a:rPr lang="pt-BR" sz="2000" baseline="30000" dirty="0">
                <a:solidFill>
                  <a:srgbClr val="C00000"/>
                </a:solidFill>
                <a:latin typeface="Comic Sans MS" pitchFamily="66" charset="0"/>
              </a:rPr>
              <a:t>+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OH</a:t>
            </a:r>
            <a:r>
              <a:rPr lang="pt-BR" sz="2000" baseline="30000" dirty="0">
                <a:solidFill>
                  <a:srgbClr val="C00000"/>
                </a:solidFill>
                <a:latin typeface="Comic Sans MS" pitchFamily="66" charset="0"/>
              </a:rPr>
              <a:t>-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(base forte) e grupos amina primária 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–NH</a:t>
            </a:r>
            <a:r>
              <a:rPr lang="pt-BR" sz="2000" baseline="-25000" dirty="0">
                <a:solidFill>
                  <a:srgbClr val="C00000"/>
                </a:solidFill>
                <a:latin typeface="Comic Sans MS" pitchFamily="66" charset="0"/>
              </a:rPr>
              <a:t>3</a:t>
            </a:r>
            <a:r>
              <a:rPr lang="pt-BR" sz="2000" baseline="30000" dirty="0">
                <a:solidFill>
                  <a:srgbClr val="C00000"/>
                </a:solidFill>
                <a:latin typeface="Comic Sans MS" pitchFamily="66" charset="0"/>
              </a:rPr>
              <a:t>+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OH</a:t>
            </a:r>
            <a:r>
              <a:rPr lang="pt-BR" sz="2000" baseline="30000" dirty="0">
                <a:solidFill>
                  <a:srgbClr val="C00000"/>
                </a:solidFill>
                <a:latin typeface="Comic Sans MS" pitchFamily="66" charset="0"/>
              </a:rPr>
              <a:t>-</a:t>
            </a:r>
            <a:r>
              <a:rPr lang="pt-BR" sz="2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(base fraca)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282" name="Object 2"/>
          <p:cNvGraphicFramePr>
            <a:graphicFrameLocks noChangeAspect="1"/>
          </p:cNvGraphicFramePr>
          <p:nvPr/>
        </p:nvGraphicFramePr>
        <p:xfrm>
          <a:off x="1225550" y="2847975"/>
          <a:ext cx="6637338" cy="2952750"/>
        </p:xfrm>
        <a:graphic>
          <a:graphicData uri="http://schemas.openxmlformats.org/presentationml/2006/ole">
            <p:oleObj spid="_x0000_s225282" name="Imagem de bitmap" r:id="rId3" imgW="6638095" imgH="2952381" progId="PBrush">
              <p:embed/>
            </p:oleObj>
          </a:graphicData>
        </a:graphic>
      </p:graphicFrame>
      <p:sp>
        <p:nvSpPr>
          <p:cNvPr id="225283" name="Rectangle 3"/>
          <p:cNvSpPr>
            <a:spLocks noGrp="1" noChangeArrowheads="1"/>
          </p:cNvSpPr>
          <p:nvPr>
            <p:ph type="title"/>
          </p:nvPr>
        </p:nvSpPr>
        <p:spPr>
          <a:xfrm>
            <a:off x="596900" y="635000"/>
            <a:ext cx="8458200" cy="1054100"/>
          </a:xfrm>
        </p:spPr>
        <p:txBody>
          <a:bodyPr/>
          <a:lstStyle/>
          <a:p>
            <a:r>
              <a:rPr lang="pt-BR" sz="2400" b="1">
                <a:latin typeface="Comic Sans MS" pitchFamily="66" charset="0"/>
              </a:rPr>
              <a:t>CROMATOGRAFIA POR TROCA IÔNICA</a:t>
            </a:r>
            <a:br>
              <a:rPr lang="pt-BR" sz="2400" b="1">
                <a:latin typeface="Comic Sans MS" pitchFamily="66" charset="0"/>
              </a:rPr>
            </a:br>
            <a:r>
              <a:rPr lang="pt-BR" sz="2400" b="1">
                <a:latin typeface="Comic Sans MS" pitchFamily="66" charset="0"/>
              </a:rPr>
              <a:t>membrana supressoras</a:t>
            </a:r>
            <a:endParaRPr lang="en-US" sz="2400" b="1">
              <a:latin typeface="Comic Sans MS" pitchFamily="66" charset="0"/>
            </a:endParaRPr>
          </a:p>
        </p:txBody>
      </p:sp>
      <p:sp>
        <p:nvSpPr>
          <p:cNvPr id="225284" name="Text Box 4"/>
          <p:cNvSpPr txBox="1">
            <a:spLocks noChangeArrowheads="1"/>
          </p:cNvSpPr>
          <p:nvPr/>
        </p:nvSpPr>
        <p:spPr bwMode="auto">
          <a:xfrm>
            <a:off x="736600" y="2006600"/>
            <a:ext cx="7848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225285" name="Text Box 5"/>
          <p:cNvSpPr txBox="1">
            <a:spLocks noChangeArrowheads="1"/>
          </p:cNvSpPr>
          <p:nvPr/>
        </p:nvSpPr>
        <p:spPr bwMode="auto">
          <a:xfrm>
            <a:off x="1919288" y="1752600"/>
            <a:ext cx="1514475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>
                <a:solidFill>
                  <a:srgbClr val="A50021"/>
                </a:solidFill>
                <a:latin typeface="Comic Sans MS" pitchFamily="66" charset="0"/>
              </a:rPr>
              <a:t>ELUENTE</a:t>
            </a:r>
            <a:endParaRPr lang="en-US" sz="2000" b="1">
              <a:solidFill>
                <a:srgbClr val="A50021"/>
              </a:solidFill>
              <a:latin typeface="Comic Sans MS" pitchFamily="66" charset="0"/>
            </a:endParaRPr>
          </a:p>
        </p:txBody>
      </p:sp>
      <p:sp>
        <p:nvSpPr>
          <p:cNvPr id="225286" name="Text Box 6"/>
          <p:cNvSpPr txBox="1">
            <a:spLocks noChangeArrowheads="1"/>
          </p:cNvSpPr>
          <p:nvPr/>
        </p:nvSpPr>
        <p:spPr bwMode="auto">
          <a:xfrm>
            <a:off x="2028825" y="6219825"/>
            <a:ext cx="1514475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>
                <a:solidFill>
                  <a:srgbClr val="A50021"/>
                </a:solidFill>
                <a:latin typeface="Comic Sans MS" pitchFamily="66" charset="0"/>
              </a:rPr>
              <a:t>ELUENTE</a:t>
            </a:r>
            <a:endParaRPr lang="en-US" sz="2000" b="1">
              <a:solidFill>
                <a:srgbClr val="A50021"/>
              </a:solidFill>
              <a:latin typeface="Comic Sans MS" pitchFamily="66" charset="0"/>
            </a:endParaRPr>
          </a:p>
        </p:txBody>
      </p:sp>
      <p:sp>
        <p:nvSpPr>
          <p:cNvPr id="225287" name="Text Box 7"/>
          <p:cNvSpPr txBox="1">
            <a:spLocks noChangeArrowheads="1"/>
          </p:cNvSpPr>
          <p:nvPr/>
        </p:nvSpPr>
        <p:spPr bwMode="auto">
          <a:xfrm>
            <a:off x="5676900" y="5553075"/>
            <a:ext cx="1514475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CC9900"/>
                </a:solidFill>
                <a:latin typeface="Comic Sans MS" pitchFamily="66" charset="0"/>
              </a:rPr>
              <a:t>RSO</a:t>
            </a:r>
            <a:r>
              <a:rPr lang="pt-BR" sz="1800" b="1" baseline="-25000">
                <a:solidFill>
                  <a:srgbClr val="CC9900"/>
                </a:solidFill>
                <a:latin typeface="Comic Sans MS" pitchFamily="66" charset="0"/>
              </a:rPr>
              <a:t>3</a:t>
            </a:r>
            <a:r>
              <a:rPr lang="pt-BR" sz="1800" b="1">
                <a:solidFill>
                  <a:srgbClr val="CC9900"/>
                </a:solidFill>
                <a:latin typeface="Comic Sans MS" pitchFamily="66" charset="0"/>
              </a:rPr>
              <a:t>H</a:t>
            </a:r>
            <a:endParaRPr lang="en-US" sz="1800" b="1">
              <a:solidFill>
                <a:srgbClr val="CC9900"/>
              </a:solidFill>
              <a:latin typeface="Comic Sans MS" pitchFamily="66" charset="0"/>
            </a:endParaRPr>
          </a:p>
        </p:txBody>
      </p:sp>
      <p:sp>
        <p:nvSpPr>
          <p:cNvPr id="225288" name="Text Box 8"/>
          <p:cNvSpPr txBox="1">
            <a:spLocks noChangeArrowheads="1"/>
          </p:cNvSpPr>
          <p:nvPr/>
        </p:nvSpPr>
        <p:spPr bwMode="auto">
          <a:xfrm>
            <a:off x="2828925" y="5553075"/>
            <a:ext cx="1514475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CC9900"/>
                </a:solidFill>
                <a:latin typeface="Comic Sans MS" pitchFamily="66" charset="0"/>
              </a:rPr>
              <a:t>RSO</a:t>
            </a:r>
            <a:r>
              <a:rPr lang="pt-BR" sz="1800" b="1" baseline="-25000">
                <a:solidFill>
                  <a:srgbClr val="CC9900"/>
                </a:solidFill>
                <a:latin typeface="Comic Sans MS" pitchFamily="66" charset="0"/>
              </a:rPr>
              <a:t>3</a:t>
            </a:r>
            <a:r>
              <a:rPr lang="pt-BR" sz="1800" b="1">
                <a:solidFill>
                  <a:srgbClr val="CC9900"/>
                </a:solidFill>
                <a:latin typeface="Comic Sans MS" pitchFamily="66" charset="0"/>
              </a:rPr>
              <a:t>H</a:t>
            </a:r>
            <a:endParaRPr lang="en-US" sz="1800" b="1">
              <a:solidFill>
                <a:srgbClr val="CC9900"/>
              </a:solidFill>
              <a:latin typeface="Comic Sans MS" pitchFamily="66" charset="0"/>
            </a:endParaRPr>
          </a:p>
        </p:txBody>
      </p:sp>
      <p:sp>
        <p:nvSpPr>
          <p:cNvPr id="225289" name="Text Box 9"/>
          <p:cNvSpPr txBox="1">
            <a:spLocks noChangeArrowheads="1"/>
          </p:cNvSpPr>
          <p:nvPr/>
        </p:nvSpPr>
        <p:spPr bwMode="auto">
          <a:xfrm>
            <a:off x="990600" y="5553075"/>
            <a:ext cx="1514475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CC9900"/>
                </a:solidFill>
                <a:latin typeface="Comic Sans MS" pitchFamily="66" charset="0"/>
              </a:rPr>
              <a:t>RSO</a:t>
            </a:r>
            <a:r>
              <a:rPr lang="pt-BR" sz="1800" b="1" baseline="-25000">
                <a:solidFill>
                  <a:srgbClr val="CC9900"/>
                </a:solidFill>
                <a:latin typeface="Comic Sans MS" pitchFamily="66" charset="0"/>
              </a:rPr>
              <a:t>3</a:t>
            </a:r>
            <a:r>
              <a:rPr lang="pt-BR" sz="1800" b="1">
                <a:solidFill>
                  <a:srgbClr val="CC9900"/>
                </a:solidFill>
                <a:latin typeface="Comic Sans MS" pitchFamily="66" charset="0"/>
              </a:rPr>
              <a:t>H</a:t>
            </a:r>
            <a:endParaRPr lang="en-US" sz="1800" b="1">
              <a:solidFill>
                <a:srgbClr val="CC9900"/>
              </a:solidFill>
              <a:latin typeface="Comic Sans MS" pitchFamily="66" charset="0"/>
            </a:endParaRPr>
          </a:p>
        </p:txBody>
      </p:sp>
      <p:cxnSp>
        <p:nvCxnSpPr>
          <p:cNvPr id="225290" name="AutoShape 10"/>
          <p:cNvCxnSpPr>
            <a:cxnSpLocks noChangeShapeType="1"/>
          </p:cNvCxnSpPr>
          <p:nvPr/>
        </p:nvCxnSpPr>
        <p:spPr bwMode="auto">
          <a:xfrm rot="5400000">
            <a:off x="5009357" y="4506119"/>
            <a:ext cx="1587" cy="2847975"/>
          </a:xfrm>
          <a:prstGeom prst="bentConnector3">
            <a:avLst>
              <a:gd name="adj1" fmla="val 14400000"/>
            </a:avLst>
          </a:prstGeom>
          <a:noFill/>
          <a:ln w="38100" cap="sq">
            <a:solidFill>
              <a:srgbClr val="CC9900"/>
            </a:solidFill>
            <a:miter lim="800000"/>
            <a:headEnd type="none" w="sm" len="sm"/>
            <a:tailEnd type="none" w="sm" len="sm"/>
          </a:ln>
          <a:effectLst/>
        </p:spPr>
      </p:cxnSp>
      <p:cxnSp>
        <p:nvCxnSpPr>
          <p:cNvPr id="225291" name="AutoShape 11"/>
          <p:cNvCxnSpPr>
            <a:cxnSpLocks noChangeShapeType="1"/>
          </p:cNvCxnSpPr>
          <p:nvPr/>
        </p:nvCxnSpPr>
        <p:spPr bwMode="auto">
          <a:xfrm rot="5400000">
            <a:off x="2666207" y="5010944"/>
            <a:ext cx="1587" cy="1838325"/>
          </a:xfrm>
          <a:prstGeom prst="bentConnector3">
            <a:avLst>
              <a:gd name="adj1" fmla="val 14400000"/>
            </a:avLst>
          </a:prstGeom>
          <a:noFill/>
          <a:ln w="38100" cap="sq">
            <a:solidFill>
              <a:srgbClr val="CC9900"/>
            </a:solidFill>
            <a:miter lim="800000"/>
            <a:headEnd type="none" w="sm" len="sm"/>
            <a:tailEnd type="none" w="sm" len="sm"/>
          </a:ln>
          <a:effectLst/>
        </p:spPr>
      </p:cxnSp>
      <p:sp>
        <p:nvSpPr>
          <p:cNvPr id="225292" name="AutoShape 12"/>
          <p:cNvSpPr>
            <a:spLocks noChangeArrowheads="1"/>
          </p:cNvSpPr>
          <p:nvPr/>
        </p:nvSpPr>
        <p:spPr bwMode="auto">
          <a:xfrm>
            <a:off x="2635250" y="5391150"/>
            <a:ext cx="88900" cy="857250"/>
          </a:xfrm>
          <a:prstGeom prst="downArrow">
            <a:avLst>
              <a:gd name="adj1" fmla="val 50000"/>
              <a:gd name="adj2" fmla="val 241071"/>
            </a:avLst>
          </a:prstGeom>
          <a:solidFill>
            <a:srgbClr val="A5002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5293" name="AutoShape 13"/>
          <p:cNvSpPr>
            <a:spLocks noChangeArrowheads="1"/>
          </p:cNvSpPr>
          <p:nvPr/>
        </p:nvSpPr>
        <p:spPr bwMode="auto">
          <a:xfrm flipV="1">
            <a:off x="1692275" y="4448175"/>
            <a:ext cx="117475" cy="1123950"/>
          </a:xfrm>
          <a:prstGeom prst="downArrow">
            <a:avLst>
              <a:gd name="adj1" fmla="val 50000"/>
              <a:gd name="adj2" fmla="val 239189"/>
            </a:avLst>
          </a:prstGeom>
          <a:solidFill>
            <a:srgbClr val="CC99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5294" name="AutoShape 14"/>
          <p:cNvSpPr>
            <a:spLocks noChangeArrowheads="1"/>
          </p:cNvSpPr>
          <p:nvPr/>
        </p:nvSpPr>
        <p:spPr bwMode="auto">
          <a:xfrm flipV="1">
            <a:off x="3524250" y="4467225"/>
            <a:ext cx="127000" cy="1123950"/>
          </a:xfrm>
          <a:prstGeom prst="downArrow">
            <a:avLst>
              <a:gd name="adj1" fmla="val 50000"/>
              <a:gd name="adj2" fmla="val 221250"/>
            </a:avLst>
          </a:prstGeom>
          <a:solidFill>
            <a:srgbClr val="CC99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5295" name="AutoShape 15"/>
          <p:cNvSpPr>
            <a:spLocks noChangeArrowheads="1"/>
          </p:cNvSpPr>
          <p:nvPr/>
        </p:nvSpPr>
        <p:spPr bwMode="auto">
          <a:xfrm flipV="1">
            <a:off x="1704975" y="2905125"/>
            <a:ext cx="120650" cy="1123950"/>
          </a:xfrm>
          <a:prstGeom prst="downArrow">
            <a:avLst>
              <a:gd name="adj1" fmla="val 50000"/>
              <a:gd name="adj2" fmla="val 232895"/>
            </a:avLst>
          </a:prstGeom>
          <a:solidFill>
            <a:srgbClr val="CC99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5296" name="Text Box 16"/>
          <p:cNvSpPr txBox="1">
            <a:spLocks noChangeArrowheads="1"/>
          </p:cNvSpPr>
          <p:nvPr/>
        </p:nvSpPr>
        <p:spPr bwMode="auto">
          <a:xfrm>
            <a:off x="995363" y="2447925"/>
            <a:ext cx="1514475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CC9900"/>
                </a:solidFill>
                <a:latin typeface="Comic Sans MS" pitchFamily="66" charset="0"/>
              </a:rPr>
              <a:t>RSO</a:t>
            </a:r>
            <a:r>
              <a:rPr lang="pt-BR" sz="1800" b="1" baseline="-25000">
                <a:solidFill>
                  <a:srgbClr val="CC9900"/>
                </a:solidFill>
                <a:latin typeface="Comic Sans MS" pitchFamily="66" charset="0"/>
              </a:rPr>
              <a:t>3</a:t>
            </a:r>
            <a:r>
              <a:rPr lang="pt-BR" sz="1800" b="1">
                <a:solidFill>
                  <a:srgbClr val="CC9900"/>
                </a:solidFill>
                <a:latin typeface="Comic Sans MS" pitchFamily="66" charset="0"/>
              </a:rPr>
              <a:t>Na</a:t>
            </a:r>
            <a:endParaRPr lang="en-US" sz="1800" b="1">
              <a:solidFill>
                <a:srgbClr val="CC9900"/>
              </a:solidFill>
              <a:latin typeface="Comic Sans MS" pitchFamily="66" charset="0"/>
            </a:endParaRPr>
          </a:p>
        </p:txBody>
      </p:sp>
      <p:sp>
        <p:nvSpPr>
          <p:cNvPr id="225297" name="Text Box 17"/>
          <p:cNvSpPr txBox="1">
            <a:spLocks noChangeArrowheads="1"/>
          </p:cNvSpPr>
          <p:nvPr/>
        </p:nvSpPr>
        <p:spPr bwMode="auto">
          <a:xfrm>
            <a:off x="2833688" y="2457450"/>
            <a:ext cx="1514475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CC9900"/>
                </a:solidFill>
                <a:latin typeface="Comic Sans MS" pitchFamily="66" charset="0"/>
              </a:rPr>
              <a:t>RSO</a:t>
            </a:r>
            <a:r>
              <a:rPr lang="pt-BR" sz="1800" b="1" baseline="-25000">
                <a:solidFill>
                  <a:srgbClr val="CC9900"/>
                </a:solidFill>
                <a:latin typeface="Comic Sans MS" pitchFamily="66" charset="0"/>
              </a:rPr>
              <a:t>3</a:t>
            </a:r>
            <a:r>
              <a:rPr lang="pt-BR" sz="1800" b="1">
                <a:solidFill>
                  <a:srgbClr val="CC9900"/>
                </a:solidFill>
                <a:latin typeface="Comic Sans MS" pitchFamily="66" charset="0"/>
              </a:rPr>
              <a:t>Na</a:t>
            </a:r>
            <a:endParaRPr lang="en-US" sz="1800" b="1">
              <a:solidFill>
                <a:srgbClr val="CC9900"/>
              </a:solidFill>
              <a:latin typeface="Comic Sans MS" pitchFamily="66" charset="0"/>
            </a:endParaRPr>
          </a:p>
        </p:txBody>
      </p:sp>
      <p:sp>
        <p:nvSpPr>
          <p:cNvPr id="225298" name="AutoShape 18"/>
          <p:cNvSpPr>
            <a:spLocks noChangeArrowheads="1"/>
          </p:cNvSpPr>
          <p:nvPr/>
        </p:nvSpPr>
        <p:spPr bwMode="auto">
          <a:xfrm flipV="1">
            <a:off x="3540125" y="2905125"/>
            <a:ext cx="127000" cy="1123950"/>
          </a:xfrm>
          <a:prstGeom prst="downArrow">
            <a:avLst>
              <a:gd name="adj1" fmla="val 50000"/>
              <a:gd name="adj2" fmla="val 221250"/>
            </a:avLst>
          </a:prstGeom>
          <a:solidFill>
            <a:srgbClr val="CC99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5299" name="Text Box 19"/>
          <p:cNvSpPr txBox="1">
            <a:spLocks noChangeArrowheads="1"/>
          </p:cNvSpPr>
          <p:nvPr/>
        </p:nvSpPr>
        <p:spPr bwMode="auto">
          <a:xfrm>
            <a:off x="5684838" y="2540000"/>
            <a:ext cx="1514475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CC9900"/>
                </a:solidFill>
                <a:latin typeface="Comic Sans MS" pitchFamily="66" charset="0"/>
              </a:rPr>
              <a:t>RSO</a:t>
            </a:r>
            <a:r>
              <a:rPr lang="pt-BR" sz="1800" b="1" baseline="-25000">
                <a:solidFill>
                  <a:srgbClr val="CC9900"/>
                </a:solidFill>
                <a:latin typeface="Comic Sans MS" pitchFamily="66" charset="0"/>
              </a:rPr>
              <a:t>3</a:t>
            </a:r>
            <a:r>
              <a:rPr lang="pt-BR" sz="1800" b="1">
                <a:solidFill>
                  <a:srgbClr val="CC9900"/>
                </a:solidFill>
                <a:latin typeface="Comic Sans MS" pitchFamily="66" charset="0"/>
              </a:rPr>
              <a:t>Na</a:t>
            </a:r>
            <a:endParaRPr lang="en-US" sz="1800" b="1">
              <a:solidFill>
                <a:srgbClr val="CC9900"/>
              </a:solidFill>
              <a:latin typeface="Comic Sans MS" pitchFamily="66" charset="0"/>
            </a:endParaRPr>
          </a:p>
        </p:txBody>
      </p:sp>
      <p:cxnSp>
        <p:nvCxnSpPr>
          <p:cNvPr id="225300" name="AutoShape 20"/>
          <p:cNvCxnSpPr>
            <a:cxnSpLocks noChangeShapeType="1"/>
            <a:stCxn id="225296" idx="0"/>
            <a:endCxn id="225297" idx="0"/>
          </p:cNvCxnSpPr>
          <p:nvPr/>
        </p:nvCxnSpPr>
        <p:spPr bwMode="auto">
          <a:xfrm rot="5400000" flipV="1">
            <a:off x="2667000" y="1533525"/>
            <a:ext cx="9525" cy="1838325"/>
          </a:xfrm>
          <a:prstGeom prst="bentConnector3">
            <a:avLst>
              <a:gd name="adj1" fmla="val -2400000"/>
            </a:avLst>
          </a:prstGeom>
          <a:noFill/>
          <a:ln w="38100" cap="sq">
            <a:solidFill>
              <a:srgbClr val="CC9900"/>
            </a:solidFill>
            <a:miter lim="800000"/>
            <a:headEnd type="none" w="sm" len="sm"/>
            <a:tailEnd type="none" w="sm" len="sm"/>
          </a:ln>
          <a:effectLst/>
        </p:spPr>
      </p:cxnSp>
      <p:sp>
        <p:nvSpPr>
          <p:cNvPr id="225301" name="AutoShape 21"/>
          <p:cNvSpPr>
            <a:spLocks noChangeArrowheads="1"/>
          </p:cNvSpPr>
          <p:nvPr/>
        </p:nvSpPr>
        <p:spPr bwMode="auto">
          <a:xfrm>
            <a:off x="2632075" y="2111375"/>
            <a:ext cx="88900" cy="857250"/>
          </a:xfrm>
          <a:prstGeom prst="downArrow">
            <a:avLst>
              <a:gd name="adj1" fmla="val 50000"/>
              <a:gd name="adj2" fmla="val 241071"/>
            </a:avLst>
          </a:prstGeom>
          <a:solidFill>
            <a:srgbClr val="A5002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25302" name="AutoShape 22"/>
          <p:cNvCxnSpPr>
            <a:cxnSpLocks noChangeShapeType="1"/>
          </p:cNvCxnSpPr>
          <p:nvPr/>
        </p:nvCxnSpPr>
        <p:spPr bwMode="auto">
          <a:xfrm rot="16200000">
            <a:off x="4997450" y="1028700"/>
            <a:ext cx="38100" cy="2851150"/>
          </a:xfrm>
          <a:prstGeom prst="bentConnector3">
            <a:avLst>
              <a:gd name="adj1" fmla="val 670833"/>
            </a:avLst>
          </a:prstGeom>
          <a:noFill/>
          <a:ln w="38100" cap="sq">
            <a:solidFill>
              <a:srgbClr val="CC9900"/>
            </a:solidFill>
            <a:miter lim="800000"/>
            <a:headEnd type="none" w="sm" len="sm"/>
            <a:tailEnd type="none" w="sm" len="sm"/>
          </a:ln>
          <a:effectLst/>
        </p:spPr>
      </p:cxnSp>
      <p:sp>
        <p:nvSpPr>
          <p:cNvPr id="225303" name="AutoShape 23"/>
          <p:cNvSpPr>
            <a:spLocks noChangeArrowheads="1"/>
          </p:cNvSpPr>
          <p:nvPr/>
        </p:nvSpPr>
        <p:spPr bwMode="auto">
          <a:xfrm>
            <a:off x="6381750" y="2892425"/>
            <a:ext cx="107950" cy="622300"/>
          </a:xfrm>
          <a:prstGeom prst="downArrow">
            <a:avLst>
              <a:gd name="adj1" fmla="val 50000"/>
              <a:gd name="adj2" fmla="val 144118"/>
            </a:avLst>
          </a:prstGeom>
          <a:solidFill>
            <a:srgbClr val="CC99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5304" name="AutoShape 24"/>
          <p:cNvSpPr>
            <a:spLocks noChangeArrowheads="1"/>
          </p:cNvSpPr>
          <p:nvPr/>
        </p:nvSpPr>
        <p:spPr bwMode="auto">
          <a:xfrm>
            <a:off x="6388100" y="5397500"/>
            <a:ext cx="130175" cy="241300"/>
          </a:xfrm>
          <a:prstGeom prst="downArrow">
            <a:avLst>
              <a:gd name="adj1" fmla="val 50000"/>
              <a:gd name="adj2" fmla="val 46341"/>
            </a:avLst>
          </a:prstGeom>
          <a:solidFill>
            <a:srgbClr val="CC99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5305" name="Text Box 25"/>
          <p:cNvSpPr txBox="1">
            <a:spLocks noChangeArrowheads="1"/>
          </p:cNvSpPr>
          <p:nvPr/>
        </p:nvSpPr>
        <p:spPr bwMode="auto">
          <a:xfrm>
            <a:off x="4029075" y="3895725"/>
            <a:ext cx="1095375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1800">
                <a:latin typeface="Comic Sans MS" pitchFamily="66" charset="0"/>
              </a:rPr>
              <a:t>canal externo</a:t>
            </a:r>
            <a:endParaRPr lang="en-US" sz="1800">
              <a:latin typeface="Comic Sans MS" pitchFamily="66" charset="0"/>
            </a:endParaRPr>
          </a:p>
        </p:txBody>
      </p:sp>
      <p:sp>
        <p:nvSpPr>
          <p:cNvPr id="225306" name="Text Box 26"/>
          <p:cNvSpPr txBox="1">
            <a:spLocks noChangeArrowheads="1"/>
          </p:cNvSpPr>
          <p:nvPr/>
        </p:nvSpPr>
        <p:spPr bwMode="auto">
          <a:xfrm>
            <a:off x="4105275" y="4548188"/>
            <a:ext cx="1285875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1800">
                <a:latin typeface="Comic Sans MS" pitchFamily="66" charset="0"/>
              </a:rPr>
              <a:t>membrana permeável</a:t>
            </a:r>
            <a:endParaRPr lang="en-US" sz="1800">
              <a:latin typeface="Comic Sans MS" pitchFamily="66" charset="0"/>
            </a:endParaRPr>
          </a:p>
        </p:txBody>
      </p:sp>
      <p:sp>
        <p:nvSpPr>
          <p:cNvPr id="225307" name="Text Box 27"/>
          <p:cNvSpPr txBox="1">
            <a:spLocks noChangeArrowheads="1"/>
          </p:cNvSpPr>
          <p:nvPr/>
        </p:nvSpPr>
        <p:spPr bwMode="auto">
          <a:xfrm>
            <a:off x="4076700" y="5191125"/>
            <a:ext cx="1095375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1800">
                <a:latin typeface="Comic Sans MS" pitchFamily="66" charset="0"/>
              </a:rPr>
              <a:t>canal do eluente</a:t>
            </a:r>
            <a:endParaRPr lang="en-US" sz="1800">
              <a:latin typeface="Comic Sans MS" pitchFamily="66" charset="0"/>
            </a:endParaRPr>
          </a:p>
        </p:txBody>
      </p:sp>
      <p:sp>
        <p:nvSpPr>
          <p:cNvPr id="225308" name="Text Box 28"/>
          <p:cNvSpPr txBox="1">
            <a:spLocks noChangeArrowheads="1"/>
          </p:cNvSpPr>
          <p:nvPr/>
        </p:nvSpPr>
        <p:spPr bwMode="auto">
          <a:xfrm>
            <a:off x="4133850" y="2346325"/>
            <a:ext cx="1771650" cy="9159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1800">
                <a:latin typeface="Comic Sans MS" pitchFamily="66" charset="0"/>
              </a:rPr>
              <a:t>resina de troca catiônica forte</a:t>
            </a:r>
            <a:endParaRPr lang="en-US" sz="1800">
              <a:latin typeface="Comic Sans MS" pitchFamily="66" charset="0"/>
            </a:endParaRPr>
          </a:p>
        </p:txBody>
      </p:sp>
      <p:sp>
        <p:nvSpPr>
          <p:cNvPr id="225309" name="Text Box 29"/>
          <p:cNvSpPr txBox="1">
            <a:spLocks noChangeArrowheads="1"/>
          </p:cNvSpPr>
          <p:nvPr/>
        </p:nvSpPr>
        <p:spPr bwMode="auto">
          <a:xfrm>
            <a:off x="4608513" y="6324600"/>
            <a:ext cx="4244975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 dirty="0">
                <a:latin typeface="Comic Sans MS" pitchFamily="66" charset="0"/>
              </a:rPr>
              <a:t>R = </a:t>
            </a:r>
            <a:r>
              <a:rPr lang="pt-BR" sz="2000" dirty="0" err="1">
                <a:latin typeface="Comic Sans MS" pitchFamily="66" charset="0"/>
              </a:rPr>
              <a:t>alquilbenzeno</a:t>
            </a:r>
            <a:r>
              <a:rPr lang="pt-BR" sz="2000" dirty="0">
                <a:latin typeface="Comic Sans MS" pitchFamily="66" charset="0"/>
              </a:rPr>
              <a:t> de cadeia longa</a:t>
            </a:r>
          </a:p>
        </p:txBody>
      </p:sp>
      <p:sp>
        <p:nvSpPr>
          <p:cNvPr id="225310" name="Text Box 30"/>
          <p:cNvSpPr txBox="1">
            <a:spLocks noChangeArrowheads="1"/>
          </p:cNvSpPr>
          <p:nvPr/>
        </p:nvSpPr>
        <p:spPr bwMode="auto">
          <a:xfrm>
            <a:off x="4114800" y="3459163"/>
            <a:ext cx="109537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1800">
                <a:latin typeface="Comic Sans MS" pitchFamily="66" charset="0"/>
              </a:rPr>
              <a:t>tubo</a:t>
            </a:r>
            <a:endParaRPr lang="en-US" sz="1800">
              <a:latin typeface="Comic Sans MS" pitchFamily="66" charset="0"/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0" y="0"/>
            <a:ext cx="1651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800" dirty="0" smtClean="0">
                <a:solidFill>
                  <a:srgbClr val="C00000"/>
                </a:solidFill>
                <a:latin typeface="Comic Sans MS" pitchFamily="66" charset="0"/>
              </a:rPr>
              <a:t>Ex.: </a:t>
            </a:r>
            <a:r>
              <a:rPr lang="pt-BR" sz="1600" dirty="0" smtClean="0">
                <a:solidFill>
                  <a:srgbClr val="003366"/>
                </a:solidFill>
                <a:latin typeface="Comic Sans MS" pitchFamily="66" charset="0"/>
              </a:rPr>
              <a:t>quando íons Na</a:t>
            </a:r>
            <a:r>
              <a:rPr lang="pt-BR" sz="1600" baseline="30000" dirty="0" smtClean="0">
                <a:solidFill>
                  <a:srgbClr val="003366"/>
                </a:solidFill>
                <a:latin typeface="Comic Sans MS" pitchFamily="66" charset="0"/>
              </a:rPr>
              <a:t>+</a:t>
            </a:r>
            <a:r>
              <a:rPr lang="pt-BR" sz="1600" dirty="0" smtClean="0">
                <a:solidFill>
                  <a:srgbClr val="003366"/>
                </a:solidFill>
                <a:latin typeface="Comic Sans MS" pitchFamily="66" charset="0"/>
              </a:rPr>
              <a:t> devem ser removidos do </a:t>
            </a:r>
            <a:r>
              <a:rPr lang="pt-BR" sz="1600" dirty="0" err="1" smtClean="0">
                <a:solidFill>
                  <a:srgbClr val="003366"/>
                </a:solidFill>
                <a:latin typeface="Comic Sans MS" pitchFamily="66" charset="0"/>
              </a:rPr>
              <a:t>eluente</a:t>
            </a:r>
            <a:r>
              <a:rPr lang="pt-BR" sz="1600" dirty="0" smtClean="0">
                <a:solidFill>
                  <a:srgbClr val="003366"/>
                </a:solidFill>
                <a:latin typeface="Comic Sans MS" pitchFamily="66" charset="0"/>
              </a:rPr>
              <a:t>, flui-se ácido continuamente na corrente supressora para regeneração</a:t>
            </a:r>
            <a:endParaRPr lang="pt-BR" sz="1600" dirty="0">
              <a:solidFill>
                <a:srgbClr val="003366"/>
              </a:solidFill>
              <a:latin typeface="Comic Sans MS" pitchFamily="66" charset="0"/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6934200" y="2235200"/>
            <a:ext cx="1612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800" dirty="0" smtClean="0">
                <a:solidFill>
                  <a:srgbClr val="003366"/>
                </a:solidFill>
                <a:latin typeface="Comic Sans MS" pitchFamily="66" charset="0"/>
              </a:rPr>
              <a:t>Sulfonato de sódio</a:t>
            </a:r>
            <a:endParaRPr lang="pt-BR" sz="1800" dirty="0">
              <a:solidFill>
                <a:srgbClr val="003366"/>
              </a:solidFill>
              <a:latin typeface="Comic Sans MS" pitchFamily="66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6858000" y="5626100"/>
            <a:ext cx="1612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800" dirty="0" smtClean="0">
                <a:solidFill>
                  <a:srgbClr val="003366"/>
                </a:solidFill>
                <a:latin typeface="Comic Sans MS" pitchFamily="66" charset="0"/>
              </a:rPr>
              <a:t>Ácido sulfônico</a:t>
            </a:r>
            <a:endParaRPr lang="pt-BR" sz="1800" dirty="0">
              <a:solidFill>
                <a:srgbClr val="003366"/>
              </a:solidFill>
              <a:latin typeface="Comic Sans MS" pitchFamily="66" charset="0"/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0" y="3314700"/>
            <a:ext cx="12065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600" dirty="0" smtClean="0">
                <a:solidFill>
                  <a:srgbClr val="003366"/>
                </a:solidFill>
                <a:latin typeface="Comic Sans MS" pitchFamily="66" charset="0"/>
              </a:rPr>
              <a:t>Os íons Na</a:t>
            </a:r>
            <a:r>
              <a:rPr lang="pt-BR" sz="1600" baseline="30000" dirty="0" smtClean="0">
                <a:solidFill>
                  <a:srgbClr val="003366"/>
                </a:solidFill>
                <a:latin typeface="Comic Sans MS" pitchFamily="66" charset="0"/>
              </a:rPr>
              <a:t>+</a:t>
            </a:r>
            <a:r>
              <a:rPr lang="pt-BR" sz="1600" dirty="0" smtClean="0">
                <a:solidFill>
                  <a:srgbClr val="003366"/>
                </a:solidFill>
                <a:latin typeface="Comic Sans MS" pitchFamily="66" charset="0"/>
              </a:rPr>
              <a:t> do </a:t>
            </a:r>
            <a:r>
              <a:rPr lang="pt-BR" sz="1600" dirty="0" err="1" smtClean="0">
                <a:solidFill>
                  <a:srgbClr val="003366"/>
                </a:solidFill>
                <a:latin typeface="Comic Sans MS" pitchFamily="66" charset="0"/>
              </a:rPr>
              <a:t>eluente</a:t>
            </a:r>
            <a:r>
              <a:rPr lang="pt-BR" sz="1600" dirty="0" smtClean="0">
                <a:solidFill>
                  <a:srgbClr val="003366"/>
                </a:solidFill>
                <a:latin typeface="Comic Sans MS" pitchFamily="66" charset="0"/>
              </a:rPr>
              <a:t> são trocados com os íons H+ da membrana.  </a:t>
            </a:r>
            <a:endParaRPr lang="pt-BR" sz="1600" dirty="0">
              <a:solidFill>
                <a:srgbClr val="003366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9" name="Rectangle 3"/>
          <p:cNvSpPr>
            <a:spLocks noGrp="1" noChangeArrowheads="1"/>
          </p:cNvSpPr>
          <p:nvPr>
            <p:ph type="title"/>
          </p:nvPr>
        </p:nvSpPr>
        <p:spPr>
          <a:xfrm>
            <a:off x="342900" y="355600"/>
            <a:ext cx="8458200" cy="1054100"/>
          </a:xfrm>
        </p:spPr>
        <p:txBody>
          <a:bodyPr/>
          <a:lstStyle/>
          <a:p>
            <a:r>
              <a:rPr lang="pt-BR" sz="2400" b="1" dirty="0">
                <a:latin typeface="Comic Sans MS" pitchFamily="66" charset="0"/>
              </a:rPr>
              <a:t>CROMATOGRAFIA POR TROCA IÔNICA</a:t>
            </a:r>
            <a:br>
              <a:rPr lang="pt-BR" sz="2400" b="1" dirty="0">
                <a:latin typeface="Comic Sans MS" pitchFamily="66" charset="0"/>
              </a:rPr>
            </a:br>
            <a:r>
              <a:rPr lang="pt-BR" sz="2400" b="1" dirty="0" smtClean="0">
                <a:solidFill>
                  <a:srgbClr val="C00000"/>
                </a:solidFill>
                <a:latin typeface="Comic Sans MS" pitchFamily="66" charset="0"/>
              </a:rPr>
              <a:t>Instrumentação</a:t>
            </a:r>
            <a:endParaRPr lang="en-US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41300" y="1549400"/>
            <a:ext cx="8661399" cy="547842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b="1" dirty="0" smtClean="0">
                <a:solidFill>
                  <a:srgbClr val="C00000"/>
                </a:solidFill>
                <a:latin typeface="Comic Sans MS" pitchFamily="66" charset="0"/>
              </a:rPr>
              <a:t>Cromatografia de íons em coluna única: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A instrumentação comercial para cromatografia de íons que não requer nenhuma coluna supressora também se encontra disponível;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Esta técnica emprega uma única coluna de troca iônica de capacidade muito baixa e </a:t>
            </a:r>
            <a:r>
              <a:rPr lang="pt-BR" sz="2000" dirty="0" err="1" smtClean="0">
                <a:latin typeface="Comic Sans MS" pitchFamily="66" charset="0"/>
              </a:rPr>
              <a:t>eluente</a:t>
            </a:r>
            <a:r>
              <a:rPr lang="pt-BR" sz="2000" dirty="0" smtClean="0">
                <a:latin typeface="Comic Sans MS" pitchFamily="66" charset="0"/>
              </a:rPr>
              <a:t> com baixa concentração de íons, minimizando a condutividade da fase móvel;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A escolha do </a:t>
            </a:r>
            <a:r>
              <a:rPr lang="pt-BR" sz="2000" dirty="0" err="1" smtClean="0">
                <a:latin typeface="Comic Sans MS" pitchFamily="66" charset="0"/>
              </a:rPr>
              <a:t>contra-íon</a:t>
            </a:r>
            <a:r>
              <a:rPr lang="pt-BR" sz="2000" dirty="0" smtClean="0">
                <a:latin typeface="Comic Sans MS" pitchFamily="66" charset="0"/>
              </a:rPr>
              <a:t> da fase móvel é muito importante, uma vez que o sinal gerado nesta técnica é invariavelmente pequeno;</a:t>
            </a:r>
          </a:p>
          <a:p>
            <a:pPr lvl="2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solidFill>
                  <a:srgbClr val="00B050"/>
                </a:solidFill>
                <a:latin typeface="Comic Sans MS" pitchFamily="66" charset="0"/>
              </a:rPr>
              <a:t>Vantagens: </a:t>
            </a:r>
            <a:r>
              <a:rPr lang="pt-BR" sz="2000" dirty="0" smtClean="0">
                <a:latin typeface="Comic Sans MS" pitchFamily="66" charset="0"/>
              </a:rPr>
              <a:t>simplicidade do equipamento, menor custo.</a:t>
            </a:r>
          </a:p>
          <a:p>
            <a:pPr lvl="2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solidFill>
                  <a:srgbClr val="003366"/>
                </a:solidFill>
                <a:latin typeface="Comic Sans MS" pitchFamily="66" charset="0"/>
              </a:rPr>
              <a:t>Desvantagens: </a:t>
            </a:r>
            <a:r>
              <a:rPr lang="pt-BR" sz="2000" dirty="0" smtClean="0">
                <a:latin typeface="Comic Sans MS" pitchFamily="66" charset="0"/>
              </a:rPr>
              <a:t>limites de detecção “piores” e a faixa de linearidade é bastante limitada, quando comparados ao sistema que utiliza supressão. 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endParaRPr lang="pt-BR" sz="2000" dirty="0" smtClean="0">
              <a:latin typeface="Comic Sans MS" pitchFamily="66" charset="0"/>
            </a:endParaRPr>
          </a:p>
          <a:p>
            <a:pPr lvl="1" algn="l">
              <a:spcBef>
                <a:spcPct val="50000"/>
              </a:spcBef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EA0A8-2A30-4790-B3A1-11CF92EBC48C}" type="slidenum">
              <a:rPr lang="en-US" b="1" smtClean="0">
                <a:solidFill>
                  <a:schemeClr val="tx1"/>
                </a:solidFill>
                <a:latin typeface="Comic Sans MS" pitchFamily="66" charset="0"/>
              </a:rPr>
              <a:pPr/>
              <a:t>31</a:t>
            </a:fld>
            <a:endParaRPr lang="en-U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9" name="Rectangle 3"/>
          <p:cNvSpPr>
            <a:spLocks noGrp="1" noChangeArrowheads="1"/>
          </p:cNvSpPr>
          <p:nvPr>
            <p:ph type="title"/>
          </p:nvPr>
        </p:nvSpPr>
        <p:spPr>
          <a:xfrm>
            <a:off x="342900" y="355600"/>
            <a:ext cx="8458200" cy="1054100"/>
          </a:xfrm>
        </p:spPr>
        <p:txBody>
          <a:bodyPr/>
          <a:lstStyle/>
          <a:p>
            <a:r>
              <a:rPr lang="pt-BR" sz="2400" b="1" dirty="0">
                <a:latin typeface="Comic Sans MS" pitchFamily="66" charset="0"/>
              </a:rPr>
              <a:t>CROMATOGRAFIA POR TROCA IÔNICA</a:t>
            </a:r>
            <a:br>
              <a:rPr lang="pt-BR" sz="2400" b="1" dirty="0">
                <a:latin typeface="Comic Sans MS" pitchFamily="66" charset="0"/>
              </a:rPr>
            </a:br>
            <a:r>
              <a:rPr lang="pt-BR" sz="2400" b="1" dirty="0" smtClean="0">
                <a:solidFill>
                  <a:srgbClr val="C00000"/>
                </a:solidFill>
                <a:latin typeface="Comic Sans MS" pitchFamily="66" charset="0"/>
              </a:rPr>
              <a:t>Instrumentação</a:t>
            </a:r>
            <a:endParaRPr lang="en-US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41300" y="1549400"/>
            <a:ext cx="8661399" cy="30162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b="1" dirty="0" smtClean="0">
                <a:solidFill>
                  <a:srgbClr val="C00000"/>
                </a:solidFill>
                <a:latin typeface="Comic Sans MS" pitchFamily="66" charset="0"/>
              </a:rPr>
              <a:t>Introdução da amostra: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Os selos do rotor da válvula de injeção possuem tempo de vida útil diretamente relacionada ao pH da fase móvel;</a:t>
            </a:r>
          </a:p>
          <a:p>
            <a:pPr lvl="1" algn="l">
              <a:spcBef>
                <a:spcPct val="50000"/>
              </a:spcBef>
              <a:buFont typeface="Arial" pitchFamily="34" charset="0"/>
              <a:buChar char="•"/>
            </a:pPr>
            <a:r>
              <a:rPr lang="pt-BR" sz="2000" dirty="0" smtClean="0">
                <a:latin typeface="Comic Sans MS" pitchFamily="66" charset="0"/>
              </a:rPr>
              <a:t>Material polimérico PEEK.</a:t>
            </a:r>
          </a:p>
          <a:p>
            <a:pPr lvl="1" algn="l">
              <a:spcBef>
                <a:spcPct val="50000"/>
              </a:spcBef>
              <a:buFont typeface="Arial" pitchFamily="34" charset="0"/>
              <a:buChar char="•"/>
            </a:pPr>
            <a:endParaRPr lang="pt-BR" sz="2000" dirty="0" smtClean="0">
              <a:latin typeface="Comic Sans MS" pitchFamily="66" charset="0"/>
            </a:endParaRPr>
          </a:p>
          <a:p>
            <a:pPr lvl="1" algn="l">
              <a:spcBef>
                <a:spcPct val="50000"/>
              </a:spcBef>
              <a:buFontTx/>
              <a:buChar char="•"/>
            </a:pPr>
            <a:endParaRPr lang="pt-BR" sz="2000" dirty="0" smtClean="0">
              <a:latin typeface="Comic Sans MS" pitchFamily="66" charset="0"/>
            </a:endParaRPr>
          </a:p>
          <a:p>
            <a:pPr lvl="1" algn="l">
              <a:spcBef>
                <a:spcPct val="50000"/>
              </a:spcBef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EA0A8-2A30-4790-B3A1-11CF92EBC48C}" type="slidenum">
              <a:rPr lang="en-US" b="1" smtClean="0">
                <a:solidFill>
                  <a:schemeClr val="tx1"/>
                </a:solidFill>
                <a:latin typeface="Comic Sans MS" pitchFamily="66" charset="0"/>
              </a:rPr>
              <a:pPr/>
              <a:t>32</a:t>
            </a:fld>
            <a:endParaRPr lang="en-U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267268" name="Picture 4" descr="http://www.basinc.com/images/products/ec/Injector-912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76925" y="4279900"/>
            <a:ext cx="3267075" cy="1905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pic>
        <p:nvPicPr>
          <p:cNvPr id="267270" name="Picture 6" descr="http://www.perkinelmer.com/CMSResources/Images/44-71142RotorSealsStator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54300" y="4254528"/>
            <a:ext cx="2667000" cy="219707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8200" cy="1054100"/>
          </a:xfrm>
        </p:spPr>
        <p:txBody>
          <a:bodyPr/>
          <a:lstStyle/>
          <a:p>
            <a:pPr algn="l"/>
            <a:r>
              <a:rPr lang="pt-BR" sz="2400" b="1" dirty="0">
                <a:latin typeface="Comic Sans MS" pitchFamily="66" charset="0"/>
              </a:rPr>
              <a:t>CROMATOGRAFIA POR TROCA IÔNICA</a:t>
            </a:r>
            <a:br>
              <a:rPr lang="pt-BR" sz="2400" b="1" dirty="0">
                <a:latin typeface="Comic Sans MS" pitchFamily="66" charset="0"/>
              </a:rPr>
            </a:br>
            <a:r>
              <a:rPr lang="pt-BR" sz="2400" b="1" dirty="0" smtClean="0">
                <a:solidFill>
                  <a:srgbClr val="C00000"/>
                </a:solidFill>
                <a:latin typeface="Comic Sans MS" pitchFamily="66" charset="0"/>
              </a:rPr>
              <a:t>Instrumentação</a:t>
            </a:r>
            <a:endParaRPr lang="en-US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41300" y="1447800"/>
            <a:ext cx="8661399" cy="624786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b="1" dirty="0" smtClean="0">
                <a:solidFill>
                  <a:srgbClr val="C00000"/>
                </a:solidFill>
                <a:latin typeface="Comic Sans MS" pitchFamily="66" charset="0"/>
              </a:rPr>
              <a:t>Colunas: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Também construídas usualmente em material polimérico (PEEK);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Se a compatibilidade pH não for um problema, as colunas são construídas a partir de titânio ou aço inoxidável. 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Dimensões comuns: 10-30 cm de comprimento e 2-10 mm de diâmetro interno;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 Os tamanhos de partícula comuns do recheio: 3, 5, e 10 mm;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Colunas com dimensões acima, muitas vezes têm eficiências de 40 000-60 000 pratos por metro;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A tendência atual tem sido o uso de colunas de alto desempenho com dimensões menores que as descritas acima; 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Essas colunas têm eficiências de 100 000 pratos por metro; </a:t>
            </a:r>
          </a:p>
          <a:p>
            <a:pPr lvl="1" algn="l">
              <a:spcBef>
                <a:spcPct val="50000"/>
              </a:spcBef>
              <a:buFont typeface="Arial" pitchFamily="34" charset="0"/>
              <a:buChar char="•"/>
            </a:pPr>
            <a:endParaRPr lang="pt-BR" sz="2000" dirty="0" smtClean="0">
              <a:latin typeface="Comic Sans MS" pitchFamily="66" charset="0"/>
            </a:endParaRPr>
          </a:p>
          <a:p>
            <a:pPr lvl="1" algn="l">
              <a:spcBef>
                <a:spcPct val="50000"/>
              </a:spcBef>
              <a:buFontTx/>
              <a:buChar char="•"/>
            </a:pPr>
            <a:endParaRPr lang="pt-BR" sz="2000" dirty="0" smtClean="0">
              <a:latin typeface="Comic Sans MS" pitchFamily="66" charset="0"/>
            </a:endParaRPr>
          </a:p>
          <a:p>
            <a:pPr lvl="1" algn="l">
              <a:spcBef>
                <a:spcPct val="50000"/>
              </a:spcBef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EA0A8-2A30-4790-B3A1-11CF92EBC48C}" type="slidenum">
              <a:rPr lang="en-US" b="1" smtClean="0">
                <a:solidFill>
                  <a:schemeClr val="tx1"/>
                </a:solidFill>
                <a:latin typeface="Comic Sans MS" pitchFamily="66" charset="0"/>
              </a:rPr>
              <a:pPr/>
              <a:t>33</a:t>
            </a:fld>
            <a:endParaRPr lang="en-U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280578" name="Picture 2" descr="Hamilton PRP-X110 7 µm 4.6 x 150 mm PEEK - 79738 - Click Image to Clo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3798" y="0"/>
            <a:ext cx="2760202" cy="1711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9" name="Rectangle 3"/>
          <p:cNvSpPr>
            <a:spLocks noGrp="1" noChangeArrowheads="1"/>
          </p:cNvSpPr>
          <p:nvPr>
            <p:ph type="title"/>
          </p:nvPr>
        </p:nvSpPr>
        <p:spPr>
          <a:xfrm>
            <a:off x="342900" y="355600"/>
            <a:ext cx="8458200" cy="1054100"/>
          </a:xfrm>
        </p:spPr>
        <p:txBody>
          <a:bodyPr/>
          <a:lstStyle/>
          <a:p>
            <a:r>
              <a:rPr lang="pt-BR" sz="2400" b="1" dirty="0">
                <a:latin typeface="Comic Sans MS" pitchFamily="66" charset="0"/>
              </a:rPr>
              <a:t>CROMATOGRAFIA POR TROCA IÔNICA</a:t>
            </a:r>
            <a:br>
              <a:rPr lang="pt-BR" sz="2400" b="1" dirty="0">
                <a:latin typeface="Comic Sans MS" pitchFamily="66" charset="0"/>
              </a:rPr>
            </a:br>
            <a:r>
              <a:rPr lang="pt-BR" sz="2400" b="1" dirty="0" smtClean="0">
                <a:solidFill>
                  <a:srgbClr val="C00000"/>
                </a:solidFill>
                <a:latin typeface="Comic Sans MS" pitchFamily="66" charset="0"/>
              </a:rPr>
              <a:t>Instrumentação</a:t>
            </a:r>
            <a:endParaRPr lang="en-US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41300" y="1549400"/>
            <a:ext cx="8661399" cy="65556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b="1" dirty="0" smtClean="0">
                <a:solidFill>
                  <a:srgbClr val="C00000"/>
                </a:solidFill>
                <a:latin typeface="Comic Sans MS" pitchFamily="66" charset="0"/>
              </a:rPr>
              <a:t>Detectores: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Com a passagem do </a:t>
            </a:r>
            <a:r>
              <a:rPr lang="pt-BR" sz="2000" dirty="0" err="1" smtClean="0">
                <a:latin typeface="Comic Sans MS" pitchFamily="66" charset="0"/>
              </a:rPr>
              <a:t>eluente</a:t>
            </a:r>
            <a:r>
              <a:rPr lang="pt-BR" sz="2000" dirty="0" smtClean="0">
                <a:latin typeface="Comic Sans MS" pitchFamily="66" charset="0"/>
              </a:rPr>
              <a:t> da coluna pelo detector, uma propriedade química ou física do </a:t>
            </a:r>
            <a:r>
              <a:rPr lang="pt-BR" sz="2000" dirty="0" err="1" smtClean="0">
                <a:latin typeface="Comic Sans MS" pitchFamily="66" charset="0"/>
              </a:rPr>
              <a:t>analito</a:t>
            </a:r>
            <a:r>
              <a:rPr lang="pt-BR" sz="2000" dirty="0" smtClean="0">
                <a:latin typeface="Comic Sans MS" pitchFamily="66" charset="0"/>
              </a:rPr>
              <a:t> é convertido num sinal </a:t>
            </a:r>
            <a:r>
              <a:rPr lang="pt-BR" sz="2000" dirty="0" err="1" smtClean="0">
                <a:latin typeface="Comic Sans MS" pitchFamily="66" charset="0"/>
              </a:rPr>
              <a:t>eléctrico</a:t>
            </a:r>
            <a:r>
              <a:rPr lang="pt-BR" sz="2000" dirty="0" smtClean="0">
                <a:latin typeface="Comic Sans MS" pitchFamily="66" charset="0"/>
              </a:rPr>
              <a:t>, e os solutos são monitorados de acordo com a </a:t>
            </a:r>
            <a:r>
              <a:rPr lang="pt-BR" sz="2000" dirty="0" err="1" smtClean="0">
                <a:latin typeface="Comic Sans MS" pitchFamily="66" charset="0"/>
              </a:rPr>
              <a:t>eluição</a:t>
            </a:r>
            <a:r>
              <a:rPr lang="pt-BR" sz="2000" dirty="0" smtClean="0">
                <a:latin typeface="Comic Sans MS" pitchFamily="66" charset="0"/>
              </a:rPr>
              <a:t> a partir da coluna;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O sinal </a:t>
            </a:r>
            <a:r>
              <a:rPr lang="pt-BR" sz="2000" dirty="0" err="1" smtClean="0">
                <a:latin typeface="Comic Sans MS" pitchFamily="66" charset="0"/>
              </a:rPr>
              <a:t>eléctrico</a:t>
            </a:r>
            <a:r>
              <a:rPr lang="pt-BR" sz="2000" dirty="0" smtClean="0">
                <a:latin typeface="Comic Sans MS" pitchFamily="66" charset="0"/>
              </a:rPr>
              <a:t>, que pode ser amplificada e manipulado por sistemas eletrônicos adequados é proporcional a alguma propriedade da fase móvel ou dos solutos;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Na IC, a detecção electroquímica é a mais utilizada devido à condutividade inerente dos íons;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Íons metálicos são muito electroativos e são detectados por detecção </a:t>
            </a:r>
            <a:r>
              <a:rPr lang="pt-BR" sz="2000" dirty="0" err="1" smtClean="0">
                <a:latin typeface="Comic Sans MS" pitchFamily="66" charset="0"/>
              </a:rPr>
              <a:t>amperométrica</a:t>
            </a:r>
            <a:r>
              <a:rPr lang="pt-BR" sz="2000" dirty="0" smtClean="0">
                <a:latin typeface="Comic Sans MS" pitchFamily="66" charset="0"/>
              </a:rPr>
              <a:t>;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Compostos alifáticos polares (por exemplo, carboidratos) são passíveis de detecção electroquímica pulsada. </a:t>
            </a:r>
          </a:p>
          <a:p>
            <a:pPr lvl="1" algn="l">
              <a:spcBef>
                <a:spcPct val="50000"/>
              </a:spcBef>
              <a:buFont typeface="Arial" pitchFamily="34" charset="0"/>
              <a:buChar char="•"/>
            </a:pPr>
            <a:endParaRPr lang="pt-BR" sz="2000" dirty="0" smtClean="0">
              <a:latin typeface="Comic Sans MS" pitchFamily="66" charset="0"/>
            </a:endParaRPr>
          </a:p>
          <a:p>
            <a:pPr lvl="1" algn="l">
              <a:spcBef>
                <a:spcPct val="50000"/>
              </a:spcBef>
              <a:buFontTx/>
              <a:buChar char="•"/>
            </a:pPr>
            <a:endParaRPr lang="pt-BR" sz="2000" dirty="0" smtClean="0">
              <a:latin typeface="Comic Sans MS" pitchFamily="66" charset="0"/>
            </a:endParaRPr>
          </a:p>
          <a:p>
            <a:pPr lvl="1" algn="l">
              <a:spcBef>
                <a:spcPct val="50000"/>
              </a:spcBef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9" name="Rectangle 3"/>
          <p:cNvSpPr>
            <a:spLocks noGrp="1" noChangeArrowheads="1"/>
          </p:cNvSpPr>
          <p:nvPr>
            <p:ph type="title"/>
          </p:nvPr>
        </p:nvSpPr>
        <p:spPr>
          <a:xfrm>
            <a:off x="342900" y="355600"/>
            <a:ext cx="8458200" cy="1054100"/>
          </a:xfrm>
        </p:spPr>
        <p:txBody>
          <a:bodyPr/>
          <a:lstStyle/>
          <a:p>
            <a:r>
              <a:rPr lang="pt-BR" sz="2400" b="1" dirty="0">
                <a:latin typeface="Comic Sans MS" pitchFamily="66" charset="0"/>
              </a:rPr>
              <a:t>CROMATOGRAFIA POR TROCA IÔNICA</a:t>
            </a:r>
            <a:br>
              <a:rPr lang="pt-BR" sz="2400" b="1" dirty="0">
                <a:latin typeface="Comic Sans MS" pitchFamily="66" charset="0"/>
              </a:rPr>
            </a:br>
            <a:r>
              <a:rPr lang="pt-BR" sz="2400" b="1" dirty="0" smtClean="0">
                <a:solidFill>
                  <a:srgbClr val="C00000"/>
                </a:solidFill>
                <a:latin typeface="Comic Sans MS" pitchFamily="66" charset="0"/>
              </a:rPr>
              <a:t>Instrumentação</a:t>
            </a:r>
            <a:endParaRPr lang="en-US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41300" y="1549400"/>
            <a:ext cx="8661399" cy="609397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b="1" dirty="0" smtClean="0">
                <a:solidFill>
                  <a:srgbClr val="C00000"/>
                </a:solidFill>
                <a:latin typeface="Comic Sans MS" pitchFamily="66" charset="0"/>
              </a:rPr>
              <a:t>Detectores: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Métodos de detecção óticos são utilizados para íons com grupos cromóforos e para os sistemas que utilizam pós-coluna de </a:t>
            </a:r>
            <a:r>
              <a:rPr lang="pt-BR" sz="2000" dirty="0" err="1" smtClean="0">
                <a:latin typeface="Comic Sans MS" pitchFamily="66" charset="0"/>
              </a:rPr>
              <a:t>derivatização</a:t>
            </a:r>
            <a:r>
              <a:rPr lang="pt-BR" sz="2000" dirty="0" smtClean="0">
                <a:latin typeface="Comic Sans MS" pitchFamily="66" charset="0"/>
              </a:rPr>
              <a:t> para melhorar a propriedades de detecção de metais de transição por exemplo. 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Detectores mais comuns:</a:t>
            </a:r>
          </a:p>
          <a:p>
            <a:pPr lvl="2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solidFill>
                  <a:srgbClr val="C00000"/>
                </a:solidFill>
                <a:latin typeface="Comic Sans MS" pitchFamily="66" charset="0"/>
              </a:rPr>
              <a:t>Índice de refração </a:t>
            </a:r>
            <a:r>
              <a:rPr lang="pt-BR" sz="2000" dirty="0" smtClean="0">
                <a:latin typeface="Comic Sans MS" pitchFamily="66" charset="0"/>
              </a:rPr>
              <a:t>(universal): monitora a diferença entre o IR do </a:t>
            </a:r>
            <a:r>
              <a:rPr lang="pt-BR" sz="2000" dirty="0" err="1" smtClean="0">
                <a:latin typeface="Comic Sans MS" pitchFamily="66" charset="0"/>
              </a:rPr>
              <a:t>analito</a:t>
            </a:r>
            <a:r>
              <a:rPr lang="pt-BR" sz="2000" dirty="0" smtClean="0">
                <a:latin typeface="Comic Sans MS" pitchFamily="66" charset="0"/>
              </a:rPr>
              <a:t> e da FM (pouco sensíveis, apenas modo </a:t>
            </a:r>
            <a:r>
              <a:rPr lang="pt-BR" sz="2000" dirty="0" err="1" smtClean="0">
                <a:latin typeface="Comic Sans MS" pitchFamily="66" charset="0"/>
              </a:rPr>
              <a:t>isocrático</a:t>
            </a:r>
            <a:r>
              <a:rPr lang="pt-BR" sz="2000" dirty="0" smtClean="0">
                <a:latin typeface="Comic Sans MS" pitchFamily="66" charset="0"/>
              </a:rPr>
              <a:t>, temperatura constante) – carboidratos e açúcares</a:t>
            </a:r>
          </a:p>
          <a:p>
            <a:pPr lvl="2" algn="l">
              <a:spcBef>
                <a:spcPct val="50000"/>
              </a:spcBef>
              <a:buFontTx/>
              <a:buChar char="•"/>
            </a:pPr>
            <a:r>
              <a:rPr lang="pt-BR" sz="2000" dirty="0" err="1" smtClean="0">
                <a:solidFill>
                  <a:srgbClr val="C00000"/>
                </a:solidFill>
                <a:latin typeface="Comic Sans MS" pitchFamily="66" charset="0"/>
              </a:rPr>
              <a:t>Absorvância</a:t>
            </a:r>
            <a:r>
              <a:rPr lang="pt-BR" sz="2000" dirty="0" smtClean="0">
                <a:latin typeface="Comic Sans MS" pitchFamily="66" charset="0"/>
              </a:rPr>
              <a:t> (seletivo): sinal gerado proporcional a absortividade molar do soluto, maior sensibilidade e seletividade, permite análise por gradiente e espectro de </a:t>
            </a:r>
            <a:r>
              <a:rPr lang="pt-BR" sz="2000" dirty="0" err="1" smtClean="0">
                <a:latin typeface="Comic Sans MS" pitchFamily="66" charset="0"/>
              </a:rPr>
              <a:t>absorvância</a:t>
            </a:r>
            <a:r>
              <a:rPr lang="pt-BR" sz="2000" dirty="0" smtClean="0">
                <a:latin typeface="Comic Sans MS" pitchFamily="66" charset="0"/>
              </a:rPr>
              <a:t> (FM não deve absorver na mesma região do </a:t>
            </a:r>
            <a:r>
              <a:rPr lang="pt-BR" sz="2000" dirty="0" err="1" smtClean="0">
                <a:latin typeface="Comic Sans MS" pitchFamily="66" charset="0"/>
              </a:rPr>
              <a:t>analito</a:t>
            </a:r>
            <a:r>
              <a:rPr lang="pt-BR" sz="2000" dirty="0" smtClean="0">
                <a:latin typeface="Comic Sans MS" pitchFamily="66" charset="0"/>
              </a:rPr>
              <a:t>)</a:t>
            </a:r>
          </a:p>
          <a:p>
            <a:pPr lvl="2" algn="l">
              <a:spcBef>
                <a:spcPct val="50000"/>
              </a:spcBef>
              <a:buFontTx/>
              <a:buChar char="•"/>
            </a:pPr>
            <a:endParaRPr lang="pt-BR" sz="2000" dirty="0" smtClean="0">
              <a:latin typeface="Comic Sans MS" pitchFamily="66" charset="0"/>
            </a:endParaRPr>
          </a:p>
          <a:p>
            <a:pPr lvl="1" algn="l">
              <a:spcBef>
                <a:spcPct val="50000"/>
              </a:spcBef>
              <a:buFontTx/>
              <a:buChar char="•"/>
            </a:pPr>
            <a:endParaRPr lang="pt-BR" sz="2000" dirty="0" smtClean="0">
              <a:latin typeface="Comic Sans MS" pitchFamily="66" charset="0"/>
            </a:endParaRPr>
          </a:p>
          <a:p>
            <a:pPr lvl="1" algn="l">
              <a:spcBef>
                <a:spcPct val="50000"/>
              </a:spcBef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9" name="Rectangle 3"/>
          <p:cNvSpPr>
            <a:spLocks noGrp="1" noChangeArrowheads="1"/>
          </p:cNvSpPr>
          <p:nvPr>
            <p:ph type="title"/>
          </p:nvPr>
        </p:nvSpPr>
        <p:spPr>
          <a:xfrm>
            <a:off x="342900" y="355600"/>
            <a:ext cx="8458200" cy="1054100"/>
          </a:xfrm>
        </p:spPr>
        <p:txBody>
          <a:bodyPr/>
          <a:lstStyle/>
          <a:p>
            <a:r>
              <a:rPr lang="pt-BR" sz="2400" b="1" dirty="0">
                <a:latin typeface="Comic Sans MS" pitchFamily="66" charset="0"/>
              </a:rPr>
              <a:t>CROMATOGRAFIA POR TROCA IÔNICA</a:t>
            </a:r>
            <a:br>
              <a:rPr lang="pt-BR" sz="2400" b="1" dirty="0">
                <a:latin typeface="Comic Sans MS" pitchFamily="66" charset="0"/>
              </a:rPr>
            </a:br>
            <a:r>
              <a:rPr lang="pt-BR" sz="2400" b="1" dirty="0" smtClean="0">
                <a:solidFill>
                  <a:srgbClr val="C00000"/>
                </a:solidFill>
                <a:latin typeface="Comic Sans MS" pitchFamily="66" charset="0"/>
              </a:rPr>
              <a:t>Instrumentação</a:t>
            </a:r>
            <a:endParaRPr lang="en-US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41300" y="1549400"/>
            <a:ext cx="8661399" cy="547842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b="1" dirty="0" smtClean="0">
                <a:solidFill>
                  <a:srgbClr val="C00000"/>
                </a:solidFill>
                <a:latin typeface="Comic Sans MS" pitchFamily="66" charset="0"/>
              </a:rPr>
              <a:t>Detectores:</a:t>
            </a:r>
          </a:p>
          <a:p>
            <a:pPr lvl="2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solidFill>
                  <a:srgbClr val="C00000"/>
                </a:solidFill>
                <a:latin typeface="Comic Sans MS" pitchFamily="66" charset="0"/>
              </a:rPr>
              <a:t>Detectores de massas </a:t>
            </a:r>
            <a:r>
              <a:rPr lang="pt-BR" sz="2000" dirty="0" smtClean="0">
                <a:latin typeface="Comic Sans MS" pitchFamily="66" charset="0"/>
              </a:rPr>
              <a:t>(seletivo): problemas quanto a compatibilidade da FM, moléculas </a:t>
            </a:r>
            <a:r>
              <a:rPr lang="pt-BR" sz="2000" dirty="0" err="1" smtClean="0">
                <a:latin typeface="Comic Sans MS" pitchFamily="66" charset="0"/>
              </a:rPr>
              <a:t>termolábeis</a:t>
            </a:r>
            <a:r>
              <a:rPr lang="pt-BR" sz="2000" dirty="0" smtClean="0">
                <a:latin typeface="Comic Sans MS" pitchFamily="66" charset="0"/>
              </a:rPr>
              <a:t>, competição por ionização</a:t>
            </a:r>
          </a:p>
          <a:p>
            <a:pPr lvl="2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solidFill>
                  <a:srgbClr val="C00000"/>
                </a:solidFill>
                <a:latin typeface="Comic Sans MS" pitchFamily="66" charset="0"/>
              </a:rPr>
              <a:t>Detectores eletroquímicos </a:t>
            </a:r>
            <a:r>
              <a:rPr lang="pt-BR" sz="2000" dirty="0" smtClean="0">
                <a:latin typeface="Comic Sans MS" pitchFamily="66" charset="0"/>
              </a:rPr>
              <a:t>(universal)</a:t>
            </a:r>
            <a:r>
              <a:rPr lang="pt-BR" sz="2000" dirty="0" smtClean="0">
                <a:solidFill>
                  <a:srgbClr val="C00000"/>
                </a:solidFill>
                <a:latin typeface="Comic Sans MS" pitchFamily="66" charset="0"/>
              </a:rPr>
              <a:t>: </a:t>
            </a:r>
          </a:p>
          <a:p>
            <a:pPr lvl="3" algn="l">
              <a:spcBef>
                <a:spcPct val="50000"/>
              </a:spcBef>
              <a:buFontTx/>
              <a:buChar char="•"/>
            </a:pPr>
            <a:r>
              <a:rPr lang="pt-BR" sz="2000" dirty="0" err="1" smtClean="0">
                <a:solidFill>
                  <a:srgbClr val="C00000"/>
                </a:solidFill>
                <a:latin typeface="Comic Sans MS" pitchFamily="66" charset="0"/>
              </a:rPr>
              <a:t>Condutométricos</a:t>
            </a:r>
            <a:r>
              <a:rPr lang="pt-BR" sz="2000" dirty="0" smtClean="0">
                <a:solidFill>
                  <a:srgbClr val="C00000"/>
                </a:solidFill>
                <a:latin typeface="Comic Sans MS" pitchFamily="66" charset="0"/>
              </a:rPr>
              <a:t> – </a:t>
            </a:r>
            <a:r>
              <a:rPr lang="pt-BR" sz="2000" dirty="0" smtClean="0">
                <a:latin typeface="Comic Sans MS" pitchFamily="66" charset="0"/>
              </a:rPr>
              <a:t>detectores de condutividade são utilizados principalmente para detectar os íons analisados por IC. Este tipo de detector monitora a capacidade do </a:t>
            </a:r>
            <a:r>
              <a:rPr lang="pt-BR" sz="2000" dirty="0" err="1" smtClean="0">
                <a:latin typeface="Comic Sans MS" pitchFamily="66" charset="0"/>
              </a:rPr>
              <a:t>eluente</a:t>
            </a:r>
            <a:r>
              <a:rPr lang="pt-BR" sz="2000" dirty="0" smtClean="0">
                <a:latin typeface="Comic Sans MS" pitchFamily="66" charset="0"/>
              </a:rPr>
              <a:t> conduzir </a:t>
            </a:r>
            <a:r>
              <a:rPr lang="pt-BR" sz="2000" dirty="0" err="1" smtClean="0">
                <a:latin typeface="Comic Sans MS" pitchFamily="66" charset="0"/>
              </a:rPr>
              <a:t>electricidade</a:t>
            </a:r>
            <a:r>
              <a:rPr lang="pt-BR" sz="2000" dirty="0" smtClean="0">
                <a:latin typeface="Comic Sans MS" pitchFamily="66" charset="0"/>
              </a:rPr>
              <a:t>. </a:t>
            </a:r>
          </a:p>
          <a:p>
            <a:pPr lvl="3" algn="l"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Cada íon contribui individualmente para a condutância total da solução, ou seja, a condutividade de uma solução diluída é a soma da condutividade de todos os íons na solução multiplicada pela sua concentração. Em outras palavras, a condutividade é proporcional à concentração.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0"/>
            <a:ext cx="8458200" cy="1244600"/>
          </a:xfrm>
        </p:spPr>
        <p:txBody>
          <a:bodyPr/>
          <a:lstStyle/>
          <a:p>
            <a:r>
              <a:rPr lang="pt-BR" sz="2400" b="1" dirty="0">
                <a:solidFill>
                  <a:srgbClr val="C00000"/>
                </a:solidFill>
                <a:latin typeface="Comic Sans MS" pitchFamily="66" charset="0"/>
              </a:rPr>
              <a:t>CROMATOGRAFIA POR TROCA IÔNICA</a:t>
            </a:r>
            <a:endParaRPr lang="en-US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01731" name="Text Box 3"/>
          <p:cNvSpPr txBox="1">
            <a:spLocks noChangeArrowheads="1"/>
          </p:cNvSpPr>
          <p:nvPr/>
        </p:nvSpPr>
        <p:spPr bwMode="auto">
          <a:xfrm>
            <a:off x="685800" y="1539875"/>
            <a:ext cx="8293100" cy="1006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 dirty="0">
                <a:latin typeface="Comic Sans MS" pitchFamily="66" charset="0"/>
              </a:rPr>
              <a:t>Quando um trocador iônico de ácido sulfônico é colocado em contato com uma solução aquosa contendo o cátion C, o equilíbrio de troca estabelecido é o seguinte: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01732" name="Text Box 4"/>
          <p:cNvSpPr txBox="1">
            <a:spLocks noChangeArrowheads="1"/>
          </p:cNvSpPr>
          <p:nvPr/>
        </p:nvSpPr>
        <p:spPr bwMode="auto">
          <a:xfrm>
            <a:off x="1663700" y="2759075"/>
            <a:ext cx="7239000" cy="8239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latin typeface="Comic Sans MS" pitchFamily="66" charset="0"/>
              </a:rPr>
              <a:t>x </a:t>
            </a:r>
            <a:r>
              <a:rPr lang="pt-BR" b="1" dirty="0">
                <a:solidFill>
                  <a:srgbClr val="666699"/>
                </a:solidFill>
                <a:latin typeface="Comic Sans MS" pitchFamily="66" charset="0"/>
              </a:rPr>
              <a:t>RSO</a:t>
            </a:r>
            <a:r>
              <a:rPr lang="pt-BR" b="1" baseline="-25000" dirty="0">
                <a:solidFill>
                  <a:srgbClr val="666699"/>
                </a:solidFill>
                <a:latin typeface="Comic Sans MS" pitchFamily="66" charset="0"/>
              </a:rPr>
              <a:t>3</a:t>
            </a:r>
            <a:r>
              <a:rPr lang="pt-BR" b="1" baseline="30000" dirty="0">
                <a:solidFill>
                  <a:srgbClr val="666699"/>
                </a:solidFill>
                <a:latin typeface="Comic Sans MS" pitchFamily="66" charset="0"/>
              </a:rPr>
              <a:t>-</a:t>
            </a:r>
            <a:r>
              <a:rPr lang="pt-BR" b="1" dirty="0">
                <a:solidFill>
                  <a:srgbClr val="CC9900"/>
                </a:solidFill>
                <a:latin typeface="Comic Sans MS" pitchFamily="66" charset="0"/>
              </a:rPr>
              <a:t>H</a:t>
            </a:r>
            <a:r>
              <a:rPr lang="pt-BR" b="1" baseline="30000" dirty="0">
                <a:solidFill>
                  <a:srgbClr val="CC9900"/>
                </a:solidFill>
                <a:latin typeface="Comic Sans MS" pitchFamily="66" charset="0"/>
              </a:rPr>
              <a:t>+</a:t>
            </a:r>
            <a:r>
              <a:rPr lang="pt-BR" b="1" dirty="0">
                <a:latin typeface="Comic Sans MS" pitchFamily="66" charset="0"/>
              </a:rPr>
              <a:t> + </a:t>
            </a:r>
            <a:r>
              <a:rPr lang="pt-BR" b="1" dirty="0">
                <a:solidFill>
                  <a:srgbClr val="A50021"/>
                </a:solidFill>
                <a:latin typeface="Comic Sans MS" pitchFamily="66" charset="0"/>
              </a:rPr>
              <a:t>C</a:t>
            </a:r>
            <a:r>
              <a:rPr lang="pt-BR" b="1" baseline="30000" dirty="0">
                <a:solidFill>
                  <a:srgbClr val="A50021"/>
                </a:solidFill>
                <a:latin typeface="Comic Sans MS" pitchFamily="66" charset="0"/>
              </a:rPr>
              <a:t>x+</a:t>
            </a:r>
            <a:r>
              <a:rPr lang="pt-BR" b="1" dirty="0">
                <a:latin typeface="Comic Sans MS" pitchFamily="66" charset="0"/>
              </a:rPr>
              <a:t>  </a:t>
            </a:r>
            <a:r>
              <a:rPr lang="pt-BR" b="1" dirty="0">
                <a:latin typeface="Comic Sans MS" pitchFamily="66" charset="0"/>
                <a:sym typeface="Wingdings 3" pitchFamily="18" charset="2"/>
              </a:rPr>
              <a:t></a:t>
            </a:r>
            <a:r>
              <a:rPr lang="pt-BR" b="1" dirty="0">
                <a:latin typeface="Comic Sans MS" pitchFamily="66" charset="0"/>
              </a:rPr>
              <a:t>  (</a:t>
            </a:r>
            <a:r>
              <a:rPr lang="pt-BR" b="1" dirty="0">
                <a:solidFill>
                  <a:srgbClr val="666699"/>
                </a:solidFill>
                <a:latin typeface="Comic Sans MS" pitchFamily="66" charset="0"/>
              </a:rPr>
              <a:t>RSO</a:t>
            </a:r>
            <a:r>
              <a:rPr lang="pt-BR" b="1" baseline="-25000" dirty="0">
                <a:solidFill>
                  <a:srgbClr val="666699"/>
                </a:solidFill>
                <a:latin typeface="Comic Sans MS" pitchFamily="66" charset="0"/>
              </a:rPr>
              <a:t>3</a:t>
            </a:r>
            <a:r>
              <a:rPr lang="pt-BR" b="1" baseline="30000" dirty="0">
                <a:solidFill>
                  <a:srgbClr val="666699"/>
                </a:solidFill>
                <a:latin typeface="Comic Sans MS" pitchFamily="66" charset="0"/>
              </a:rPr>
              <a:t>-</a:t>
            </a:r>
            <a:r>
              <a:rPr lang="pt-BR" b="1" dirty="0">
                <a:latin typeface="Comic Sans MS" pitchFamily="66" charset="0"/>
              </a:rPr>
              <a:t>)</a:t>
            </a:r>
            <a:r>
              <a:rPr lang="pt-BR" b="1" baseline="-25000" dirty="0">
                <a:latin typeface="Comic Sans MS" pitchFamily="66" charset="0"/>
              </a:rPr>
              <a:t>x</a:t>
            </a:r>
            <a:r>
              <a:rPr lang="pt-BR" b="1" dirty="0">
                <a:solidFill>
                  <a:srgbClr val="A50021"/>
                </a:solidFill>
                <a:latin typeface="Comic Sans MS" pitchFamily="66" charset="0"/>
              </a:rPr>
              <a:t>C</a:t>
            </a:r>
            <a:r>
              <a:rPr lang="pt-BR" b="1" baseline="30000" dirty="0">
                <a:solidFill>
                  <a:srgbClr val="A50021"/>
                </a:solidFill>
                <a:latin typeface="Comic Sans MS" pitchFamily="66" charset="0"/>
              </a:rPr>
              <a:t>x+</a:t>
            </a:r>
            <a:r>
              <a:rPr lang="pt-BR" b="1" dirty="0">
                <a:latin typeface="Comic Sans MS" pitchFamily="66" charset="0"/>
              </a:rPr>
              <a:t>  +  x </a:t>
            </a:r>
            <a:r>
              <a:rPr lang="pt-BR" b="1" dirty="0">
                <a:solidFill>
                  <a:srgbClr val="CC9900"/>
                </a:solidFill>
                <a:latin typeface="Comic Sans MS" pitchFamily="66" charset="0"/>
              </a:rPr>
              <a:t>H</a:t>
            </a:r>
            <a:r>
              <a:rPr lang="pt-BR" b="1" baseline="30000" dirty="0">
                <a:solidFill>
                  <a:srgbClr val="CC9900"/>
                </a:solidFill>
                <a:latin typeface="Comic Sans MS" pitchFamily="66" charset="0"/>
              </a:rPr>
              <a:t>+</a:t>
            </a:r>
          </a:p>
          <a:p>
            <a:pPr algn="l">
              <a:spcBef>
                <a:spcPct val="50000"/>
              </a:spcBef>
            </a:pPr>
            <a:r>
              <a:rPr lang="pt-BR" baseline="30000" dirty="0">
                <a:latin typeface="Comic Sans MS" pitchFamily="66" charset="0"/>
              </a:rPr>
              <a:t>             sólido              solução                </a:t>
            </a:r>
            <a:r>
              <a:rPr lang="pt-BR" baseline="30000" dirty="0" smtClean="0">
                <a:latin typeface="Comic Sans MS" pitchFamily="66" charset="0"/>
              </a:rPr>
              <a:t> </a:t>
            </a:r>
            <a:r>
              <a:rPr lang="pt-BR" baseline="30000" dirty="0">
                <a:latin typeface="Comic Sans MS" pitchFamily="66" charset="0"/>
              </a:rPr>
              <a:t>sólido       </a:t>
            </a:r>
            <a:r>
              <a:rPr lang="pt-BR" baseline="30000" dirty="0" smtClean="0">
                <a:latin typeface="Comic Sans MS" pitchFamily="66" charset="0"/>
              </a:rPr>
              <a:t>                  </a:t>
            </a:r>
            <a:r>
              <a:rPr lang="pt-BR" baseline="30000" dirty="0">
                <a:latin typeface="Comic Sans MS" pitchFamily="66" charset="0"/>
              </a:rPr>
              <a:t>solução</a:t>
            </a:r>
            <a:endParaRPr lang="en-US" baseline="30000" dirty="0">
              <a:latin typeface="Comic Sans MS" pitchFamily="66" charset="0"/>
            </a:endParaRPr>
          </a:p>
        </p:txBody>
      </p:sp>
      <p:sp>
        <p:nvSpPr>
          <p:cNvPr id="201733" name="Text Box 5"/>
          <p:cNvSpPr txBox="1">
            <a:spLocks noChangeArrowheads="1"/>
          </p:cNvSpPr>
          <p:nvPr/>
        </p:nvSpPr>
        <p:spPr bwMode="auto">
          <a:xfrm>
            <a:off x="688975" y="3800475"/>
            <a:ext cx="8293100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 dirty="0">
                <a:latin typeface="Comic Sans MS" pitchFamily="66" charset="0"/>
              </a:rPr>
              <a:t>analogamente, um trocador de ânions interage com o ânion A segundo a reação: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01734" name="Text Box 6"/>
          <p:cNvSpPr txBox="1">
            <a:spLocks noChangeArrowheads="1"/>
          </p:cNvSpPr>
          <p:nvPr/>
        </p:nvSpPr>
        <p:spPr bwMode="auto">
          <a:xfrm>
            <a:off x="711200" y="4803775"/>
            <a:ext cx="8382000" cy="8239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latin typeface="Comic Sans MS" pitchFamily="66" charset="0"/>
              </a:rPr>
              <a:t>y </a:t>
            </a:r>
            <a:r>
              <a:rPr lang="pt-BR" b="1">
                <a:solidFill>
                  <a:srgbClr val="666699"/>
                </a:solidFill>
                <a:latin typeface="Comic Sans MS" pitchFamily="66" charset="0"/>
              </a:rPr>
              <a:t>RN(CH</a:t>
            </a:r>
            <a:r>
              <a:rPr lang="pt-BR" b="1" baseline="-25000">
                <a:solidFill>
                  <a:srgbClr val="666699"/>
                </a:solidFill>
                <a:latin typeface="Comic Sans MS" pitchFamily="66" charset="0"/>
              </a:rPr>
              <a:t>3</a:t>
            </a:r>
            <a:r>
              <a:rPr lang="pt-BR" b="1">
                <a:solidFill>
                  <a:srgbClr val="666699"/>
                </a:solidFill>
                <a:latin typeface="Comic Sans MS" pitchFamily="66" charset="0"/>
              </a:rPr>
              <a:t>)</a:t>
            </a:r>
            <a:r>
              <a:rPr lang="pt-BR" b="1" baseline="-25000">
                <a:solidFill>
                  <a:srgbClr val="666699"/>
                </a:solidFill>
                <a:latin typeface="Comic Sans MS" pitchFamily="66" charset="0"/>
              </a:rPr>
              <a:t>3</a:t>
            </a:r>
            <a:r>
              <a:rPr lang="pt-BR" b="1" baseline="30000">
                <a:solidFill>
                  <a:srgbClr val="666699"/>
                </a:solidFill>
                <a:latin typeface="Comic Sans MS" pitchFamily="66" charset="0"/>
              </a:rPr>
              <a:t>+</a:t>
            </a:r>
            <a:r>
              <a:rPr lang="pt-BR" b="1">
                <a:solidFill>
                  <a:srgbClr val="CC9900"/>
                </a:solidFill>
                <a:latin typeface="Comic Sans MS" pitchFamily="66" charset="0"/>
              </a:rPr>
              <a:t>OH</a:t>
            </a:r>
            <a:r>
              <a:rPr lang="pt-BR" b="1" baseline="30000">
                <a:solidFill>
                  <a:srgbClr val="CC9900"/>
                </a:solidFill>
                <a:latin typeface="Comic Sans MS" pitchFamily="66" charset="0"/>
              </a:rPr>
              <a:t>-</a:t>
            </a:r>
            <a:r>
              <a:rPr lang="pt-BR" b="1">
                <a:latin typeface="Comic Sans MS" pitchFamily="66" charset="0"/>
              </a:rPr>
              <a:t> + </a:t>
            </a:r>
            <a:r>
              <a:rPr lang="pt-BR" b="1">
                <a:solidFill>
                  <a:srgbClr val="A50021"/>
                </a:solidFill>
                <a:latin typeface="Comic Sans MS" pitchFamily="66" charset="0"/>
              </a:rPr>
              <a:t>A</a:t>
            </a:r>
            <a:r>
              <a:rPr lang="pt-BR" b="1" baseline="30000">
                <a:solidFill>
                  <a:srgbClr val="A50021"/>
                </a:solidFill>
                <a:latin typeface="Comic Sans MS" pitchFamily="66" charset="0"/>
              </a:rPr>
              <a:t>y-</a:t>
            </a:r>
            <a:r>
              <a:rPr lang="pt-BR" b="1">
                <a:latin typeface="Comic Sans MS" pitchFamily="66" charset="0"/>
              </a:rPr>
              <a:t>  </a:t>
            </a:r>
            <a:r>
              <a:rPr lang="pt-BR" b="1">
                <a:latin typeface="Comic Sans MS" pitchFamily="66" charset="0"/>
                <a:sym typeface="Wingdings 3" pitchFamily="18" charset="2"/>
              </a:rPr>
              <a:t></a:t>
            </a:r>
            <a:r>
              <a:rPr lang="pt-BR" b="1">
                <a:latin typeface="Comic Sans MS" pitchFamily="66" charset="0"/>
              </a:rPr>
              <a:t>  (</a:t>
            </a:r>
            <a:r>
              <a:rPr lang="pt-BR" b="1">
                <a:solidFill>
                  <a:srgbClr val="666699"/>
                </a:solidFill>
                <a:latin typeface="Comic Sans MS" pitchFamily="66" charset="0"/>
              </a:rPr>
              <a:t>RN(CH</a:t>
            </a:r>
            <a:r>
              <a:rPr lang="pt-BR" b="1" baseline="-25000">
                <a:solidFill>
                  <a:srgbClr val="666699"/>
                </a:solidFill>
                <a:latin typeface="Comic Sans MS" pitchFamily="66" charset="0"/>
              </a:rPr>
              <a:t>3</a:t>
            </a:r>
            <a:r>
              <a:rPr lang="pt-BR" b="1">
                <a:solidFill>
                  <a:srgbClr val="666699"/>
                </a:solidFill>
                <a:latin typeface="Comic Sans MS" pitchFamily="66" charset="0"/>
              </a:rPr>
              <a:t>)</a:t>
            </a:r>
            <a:r>
              <a:rPr lang="pt-BR" b="1" baseline="-25000">
                <a:solidFill>
                  <a:srgbClr val="666699"/>
                </a:solidFill>
                <a:latin typeface="Comic Sans MS" pitchFamily="66" charset="0"/>
              </a:rPr>
              <a:t>3</a:t>
            </a:r>
            <a:r>
              <a:rPr lang="pt-BR" b="1" baseline="30000">
                <a:solidFill>
                  <a:srgbClr val="666699"/>
                </a:solidFill>
                <a:latin typeface="Comic Sans MS" pitchFamily="66" charset="0"/>
              </a:rPr>
              <a:t>+</a:t>
            </a:r>
            <a:r>
              <a:rPr lang="pt-BR" b="1">
                <a:latin typeface="Comic Sans MS" pitchFamily="66" charset="0"/>
              </a:rPr>
              <a:t>)</a:t>
            </a:r>
            <a:r>
              <a:rPr lang="pt-BR" b="1" baseline="-25000">
                <a:latin typeface="Comic Sans MS" pitchFamily="66" charset="0"/>
              </a:rPr>
              <a:t>y</a:t>
            </a:r>
            <a:r>
              <a:rPr lang="pt-BR" b="1">
                <a:solidFill>
                  <a:srgbClr val="A50021"/>
                </a:solidFill>
                <a:latin typeface="Comic Sans MS" pitchFamily="66" charset="0"/>
              </a:rPr>
              <a:t>A</a:t>
            </a:r>
            <a:r>
              <a:rPr lang="pt-BR" b="1" baseline="30000">
                <a:solidFill>
                  <a:srgbClr val="A50021"/>
                </a:solidFill>
                <a:latin typeface="Comic Sans MS" pitchFamily="66" charset="0"/>
              </a:rPr>
              <a:t>y-</a:t>
            </a:r>
            <a:r>
              <a:rPr lang="pt-BR" b="1">
                <a:latin typeface="Comic Sans MS" pitchFamily="66" charset="0"/>
              </a:rPr>
              <a:t>  +  y </a:t>
            </a:r>
            <a:r>
              <a:rPr lang="pt-BR" b="1">
                <a:solidFill>
                  <a:srgbClr val="CC9900"/>
                </a:solidFill>
                <a:latin typeface="Comic Sans MS" pitchFamily="66" charset="0"/>
              </a:rPr>
              <a:t>OH</a:t>
            </a:r>
            <a:r>
              <a:rPr lang="pt-BR" b="1" baseline="30000">
                <a:solidFill>
                  <a:srgbClr val="CC9900"/>
                </a:solidFill>
                <a:latin typeface="Comic Sans MS" pitchFamily="66" charset="0"/>
              </a:rPr>
              <a:t>-</a:t>
            </a:r>
          </a:p>
          <a:p>
            <a:pPr algn="l">
              <a:spcBef>
                <a:spcPct val="50000"/>
              </a:spcBef>
            </a:pPr>
            <a:r>
              <a:rPr lang="pt-BR" baseline="30000">
                <a:latin typeface="Comic Sans MS" pitchFamily="66" charset="0"/>
              </a:rPr>
              <a:t>             sólido                         solução                      sólido                                solução</a:t>
            </a:r>
            <a:endParaRPr lang="en-US" baseline="3000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0"/>
            <a:ext cx="8458200" cy="1244600"/>
          </a:xfrm>
        </p:spPr>
        <p:txBody>
          <a:bodyPr/>
          <a:lstStyle/>
          <a:p>
            <a:r>
              <a:rPr lang="pt-BR" sz="2400" b="1" dirty="0">
                <a:solidFill>
                  <a:srgbClr val="C00000"/>
                </a:solidFill>
                <a:latin typeface="Comic Sans MS" pitchFamily="66" charset="0"/>
              </a:rPr>
              <a:t>MECANISMO DE TROCA</a:t>
            </a:r>
            <a:endParaRPr lang="en-US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02755" name="Text Box 3"/>
          <p:cNvSpPr txBox="1">
            <a:spLocks noChangeArrowheads="1"/>
          </p:cNvSpPr>
          <p:nvPr/>
        </p:nvSpPr>
        <p:spPr bwMode="auto">
          <a:xfrm>
            <a:off x="596900" y="6650038"/>
            <a:ext cx="3683000" cy="1825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defTabSz="1892300">
              <a:spcBef>
                <a:spcPct val="50000"/>
              </a:spcBef>
              <a:tabLst>
                <a:tab pos="457200" algn="l"/>
              </a:tabLst>
            </a:pPr>
            <a:r>
              <a:rPr lang="pt-BR" sz="1200">
                <a:latin typeface="Comic Sans MS" pitchFamily="66" charset="0"/>
              </a:rPr>
              <a:t>Figura V-1 Collins p74</a:t>
            </a:r>
          </a:p>
        </p:txBody>
      </p:sp>
      <p:grpSp>
        <p:nvGrpSpPr>
          <p:cNvPr id="202756" name="Group 4"/>
          <p:cNvGrpSpPr>
            <a:grpSpLocks/>
          </p:cNvGrpSpPr>
          <p:nvPr/>
        </p:nvGrpSpPr>
        <p:grpSpPr bwMode="auto">
          <a:xfrm>
            <a:off x="482600" y="2692400"/>
            <a:ext cx="965200" cy="965200"/>
            <a:chOff x="800" y="1904"/>
            <a:chExt cx="608" cy="608"/>
          </a:xfrm>
        </p:grpSpPr>
        <p:sp>
          <p:nvSpPr>
            <p:cNvPr id="202757" name="Oval 5"/>
            <p:cNvSpPr>
              <a:spLocks noChangeArrowheads="1"/>
            </p:cNvSpPr>
            <p:nvPr/>
          </p:nvSpPr>
          <p:spPr bwMode="auto">
            <a:xfrm>
              <a:off x="800" y="1904"/>
              <a:ext cx="608" cy="608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758" name="Line 6"/>
            <p:cNvSpPr>
              <a:spLocks noChangeShapeType="1"/>
            </p:cNvSpPr>
            <p:nvPr/>
          </p:nvSpPr>
          <p:spPr bwMode="auto">
            <a:xfrm>
              <a:off x="1192" y="2316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2759" name="Line 7"/>
            <p:cNvSpPr>
              <a:spLocks noChangeShapeType="1"/>
            </p:cNvSpPr>
            <p:nvPr/>
          </p:nvSpPr>
          <p:spPr bwMode="auto">
            <a:xfrm>
              <a:off x="1044" y="2408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2760" name="Line 8"/>
            <p:cNvSpPr>
              <a:spLocks noChangeShapeType="1"/>
            </p:cNvSpPr>
            <p:nvPr/>
          </p:nvSpPr>
          <p:spPr bwMode="auto">
            <a:xfrm>
              <a:off x="952" y="2284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2761" name="Line 9"/>
            <p:cNvSpPr>
              <a:spLocks noChangeShapeType="1"/>
            </p:cNvSpPr>
            <p:nvPr/>
          </p:nvSpPr>
          <p:spPr bwMode="auto">
            <a:xfrm>
              <a:off x="856" y="2212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202762" name="Group 10"/>
          <p:cNvGrpSpPr>
            <a:grpSpLocks/>
          </p:cNvGrpSpPr>
          <p:nvPr/>
        </p:nvGrpSpPr>
        <p:grpSpPr bwMode="auto">
          <a:xfrm>
            <a:off x="165100" y="3467100"/>
            <a:ext cx="571500" cy="520700"/>
            <a:chOff x="1696" y="2800"/>
            <a:chExt cx="360" cy="328"/>
          </a:xfrm>
        </p:grpSpPr>
        <p:sp>
          <p:nvSpPr>
            <p:cNvPr id="202763" name="Oval 11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764" name="Text Box 12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2765" name="Group 13"/>
          <p:cNvGrpSpPr>
            <a:grpSpLocks/>
          </p:cNvGrpSpPr>
          <p:nvPr/>
        </p:nvGrpSpPr>
        <p:grpSpPr bwMode="auto">
          <a:xfrm>
            <a:off x="2051050" y="1720850"/>
            <a:ext cx="571500" cy="520700"/>
            <a:chOff x="2684" y="2284"/>
            <a:chExt cx="360" cy="328"/>
          </a:xfrm>
        </p:grpSpPr>
        <p:sp>
          <p:nvSpPr>
            <p:cNvPr id="202766" name="Oval 14"/>
            <p:cNvSpPr>
              <a:spLocks noChangeArrowheads="1"/>
            </p:cNvSpPr>
            <p:nvPr/>
          </p:nvSpPr>
          <p:spPr bwMode="auto">
            <a:xfrm>
              <a:off x="2684" y="2284"/>
              <a:ext cx="328" cy="328"/>
            </a:xfrm>
            <a:prstGeom prst="ellipse">
              <a:avLst/>
            </a:prstGeom>
            <a:solidFill>
              <a:srgbClr val="99CC00"/>
            </a:solidFill>
            <a:ln w="28575" cap="sq">
              <a:solidFill>
                <a:srgbClr val="99CC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767" name="Text Box 15"/>
            <p:cNvSpPr txBox="1">
              <a:spLocks noChangeArrowheads="1"/>
            </p:cNvSpPr>
            <p:nvPr/>
          </p:nvSpPr>
          <p:spPr bwMode="auto">
            <a:xfrm>
              <a:off x="2700" y="2308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Z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2768" name="Group 16"/>
          <p:cNvGrpSpPr>
            <a:grpSpLocks/>
          </p:cNvGrpSpPr>
          <p:nvPr/>
        </p:nvGrpSpPr>
        <p:grpSpPr bwMode="auto">
          <a:xfrm>
            <a:off x="3892550" y="1743075"/>
            <a:ext cx="635000" cy="520700"/>
            <a:chOff x="2452" y="1226"/>
            <a:chExt cx="400" cy="328"/>
          </a:xfrm>
        </p:grpSpPr>
        <p:sp>
          <p:nvSpPr>
            <p:cNvPr id="202769" name="Oval 17"/>
            <p:cNvSpPr>
              <a:spLocks noChangeArrowheads="1"/>
            </p:cNvSpPr>
            <p:nvPr/>
          </p:nvSpPr>
          <p:spPr bwMode="auto">
            <a:xfrm>
              <a:off x="2468" y="1226"/>
              <a:ext cx="328" cy="328"/>
            </a:xfrm>
            <a:prstGeom prst="ellipse">
              <a:avLst/>
            </a:prstGeom>
            <a:solidFill>
              <a:srgbClr val="666699"/>
            </a:solidFill>
            <a:ln w="28575" cap="sq">
              <a:solidFill>
                <a:srgbClr val="6666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770" name="Text Box 18"/>
            <p:cNvSpPr txBox="1">
              <a:spLocks noChangeArrowheads="1"/>
            </p:cNvSpPr>
            <p:nvPr/>
          </p:nvSpPr>
          <p:spPr bwMode="auto">
            <a:xfrm>
              <a:off x="2452" y="1250"/>
              <a:ext cx="40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W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sp>
        <p:nvSpPr>
          <p:cNvPr id="202771" name="Rectangle 19"/>
          <p:cNvSpPr>
            <a:spLocks noChangeArrowheads="1"/>
          </p:cNvSpPr>
          <p:nvPr/>
        </p:nvSpPr>
        <p:spPr bwMode="auto">
          <a:xfrm>
            <a:off x="123825" y="1616075"/>
            <a:ext cx="1562100" cy="4381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02772" name="Rectangle 20"/>
          <p:cNvSpPr>
            <a:spLocks noChangeArrowheads="1"/>
          </p:cNvSpPr>
          <p:nvPr/>
        </p:nvSpPr>
        <p:spPr bwMode="auto">
          <a:xfrm>
            <a:off x="1952625" y="1616075"/>
            <a:ext cx="1562100" cy="4381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02773" name="Rectangle 21"/>
          <p:cNvSpPr>
            <a:spLocks noChangeArrowheads="1"/>
          </p:cNvSpPr>
          <p:nvPr/>
        </p:nvSpPr>
        <p:spPr bwMode="auto">
          <a:xfrm>
            <a:off x="3794125" y="1616075"/>
            <a:ext cx="1562100" cy="4381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02774" name="Rectangle 22"/>
          <p:cNvSpPr>
            <a:spLocks noChangeArrowheads="1"/>
          </p:cNvSpPr>
          <p:nvPr/>
        </p:nvSpPr>
        <p:spPr bwMode="auto">
          <a:xfrm>
            <a:off x="5622925" y="1616075"/>
            <a:ext cx="1562100" cy="4381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02775" name="Rectangle 23"/>
          <p:cNvSpPr>
            <a:spLocks noChangeArrowheads="1"/>
          </p:cNvSpPr>
          <p:nvPr/>
        </p:nvSpPr>
        <p:spPr bwMode="auto">
          <a:xfrm>
            <a:off x="7477125" y="1616075"/>
            <a:ext cx="1562100" cy="4381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02776" name="Group 24"/>
          <p:cNvGrpSpPr>
            <a:grpSpLocks/>
          </p:cNvGrpSpPr>
          <p:nvPr/>
        </p:nvGrpSpPr>
        <p:grpSpPr bwMode="auto">
          <a:xfrm>
            <a:off x="2298700" y="2695575"/>
            <a:ext cx="965200" cy="965200"/>
            <a:chOff x="800" y="1904"/>
            <a:chExt cx="608" cy="608"/>
          </a:xfrm>
        </p:grpSpPr>
        <p:sp>
          <p:nvSpPr>
            <p:cNvPr id="202777" name="Oval 25"/>
            <p:cNvSpPr>
              <a:spLocks noChangeArrowheads="1"/>
            </p:cNvSpPr>
            <p:nvPr/>
          </p:nvSpPr>
          <p:spPr bwMode="auto">
            <a:xfrm>
              <a:off x="800" y="1904"/>
              <a:ext cx="608" cy="608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778" name="Line 26"/>
            <p:cNvSpPr>
              <a:spLocks noChangeShapeType="1"/>
            </p:cNvSpPr>
            <p:nvPr/>
          </p:nvSpPr>
          <p:spPr bwMode="auto">
            <a:xfrm>
              <a:off x="1192" y="2316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2779" name="Line 27"/>
            <p:cNvSpPr>
              <a:spLocks noChangeShapeType="1"/>
            </p:cNvSpPr>
            <p:nvPr/>
          </p:nvSpPr>
          <p:spPr bwMode="auto">
            <a:xfrm>
              <a:off x="1044" y="2408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2780" name="Line 28"/>
            <p:cNvSpPr>
              <a:spLocks noChangeShapeType="1"/>
            </p:cNvSpPr>
            <p:nvPr/>
          </p:nvSpPr>
          <p:spPr bwMode="auto">
            <a:xfrm>
              <a:off x="952" y="2284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2781" name="Line 29"/>
            <p:cNvSpPr>
              <a:spLocks noChangeShapeType="1"/>
            </p:cNvSpPr>
            <p:nvPr/>
          </p:nvSpPr>
          <p:spPr bwMode="auto">
            <a:xfrm>
              <a:off x="856" y="2212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202782" name="Group 30"/>
          <p:cNvGrpSpPr>
            <a:grpSpLocks/>
          </p:cNvGrpSpPr>
          <p:nvPr/>
        </p:nvGrpSpPr>
        <p:grpSpPr bwMode="auto">
          <a:xfrm>
            <a:off x="4089400" y="2695575"/>
            <a:ext cx="965200" cy="965200"/>
            <a:chOff x="800" y="1904"/>
            <a:chExt cx="608" cy="608"/>
          </a:xfrm>
        </p:grpSpPr>
        <p:sp>
          <p:nvSpPr>
            <p:cNvPr id="202783" name="Oval 31"/>
            <p:cNvSpPr>
              <a:spLocks noChangeArrowheads="1"/>
            </p:cNvSpPr>
            <p:nvPr/>
          </p:nvSpPr>
          <p:spPr bwMode="auto">
            <a:xfrm>
              <a:off x="800" y="1904"/>
              <a:ext cx="608" cy="608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784" name="Line 32"/>
            <p:cNvSpPr>
              <a:spLocks noChangeShapeType="1"/>
            </p:cNvSpPr>
            <p:nvPr/>
          </p:nvSpPr>
          <p:spPr bwMode="auto">
            <a:xfrm>
              <a:off x="1192" y="2316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2785" name="Line 33"/>
            <p:cNvSpPr>
              <a:spLocks noChangeShapeType="1"/>
            </p:cNvSpPr>
            <p:nvPr/>
          </p:nvSpPr>
          <p:spPr bwMode="auto">
            <a:xfrm>
              <a:off x="1044" y="2408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2786" name="Line 34"/>
            <p:cNvSpPr>
              <a:spLocks noChangeShapeType="1"/>
            </p:cNvSpPr>
            <p:nvPr/>
          </p:nvSpPr>
          <p:spPr bwMode="auto">
            <a:xfrm>
              <a:off x="952" y="2284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2787" name="Line 35"/>
            <p:cNvSpPr>
              <a:spLocks noChangeShapeType="1"/>
            </p:cNvSpPr>
            <p:nvPr/>
          </p:nvSpPr>
          <p:spPr bwMode="auto">
            <a:xfrm>
              <a:off x="856" y="2212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202788" name="Group 36"/>
          <p:cNvGrpSpPr>
            <a:grpSpLocks/>
          </p:cNvGrpSpPr>
          <p:nvPr/>
        </p:nvGrpSpPr>
        <p:grpSpPr bwMode="auto">
          <a:xfrm>
            <a:off x="5892800" y="2695575"/>
            <a:ext cx="965200" cy="965200"/>
            <a:chOff x="800" y="1904"/>
            <a:chExt cx="608" cy="608"/>
          </a:xfrm>
        </p:grpSpPr>
        <p:sp>
          <p:nvSpPr>
            <p:cNvPr id="202789" name="Oval 37"/>
            <p:cNvSpPr>
              <a:spLocks noChangeArrowheads="1"/>
            </p:cNvSpPr>
            <p:nvPr/>
          </p:nvSpPr>
          <p:spPr bwMode="auto">
            <a:xfrm>
              <a:off x="800" y="1904"/>
              <a:ext cx="608" cy="608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790" name="Line 38"/>
            <p:cNvSpPr>
              <a:spLocks noChangeShapeType="1"/>
            </p:cNvSpPr>
            <p:nvPr/>
          </p:nvSpPr>
          <p:spPr bwMode="auto">
            <a:xfrm>
              <a:off x="1192" y="2316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2791" name="Line 39"/>
            <p:cNvSpPr>
              <a:spLocks noChangeShapeType="1"/>
            </p:cNvSpPr>
            <p:nvPr/>
          </p:nvSpPr>
          <p:spPr bwMode="auto">
            <a:xfrm>
              <a:off x="1044" y="2408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2792" name="Line 40"/>
            <p:cNvSpPr>
              <a:spLocks noChangeShapeType="1"/>
            </p:cNvSpPr>
            <p:nvPr/>
          </p:nvSpPr>
          <p:spPr bwMode="auto">
            <a:xfrm>
              <a:off x="952" y="2284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2793" name="Line 41"/>
            <p:cNvSpPr>
              <a:spLocks noChangeShapeType="1"/>
            </p:cNvSpPr>
            <p:nvPr/>
          </p:nvSpPr>
          <p:spPr bwMode="auto">
            <a:xfrm>
              <a:off x="856" y="2212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202794" name="Group 42"/>
          <p:cNvGrpSpPr>
            <a:grpSpLocks/>
          </p:cNvGrpSpPr>
          <p:nvPr/>
        </p:nvGrpSpPr>
        <p:grpSpPr bwMode="auto">
          <a:xfrm>
            <a:off x="7807325" y="2695575"/>
            <a:ext cx="965200" cy="965200"/>
            <a:chOff x="800" y="1904"/>
            <a:chExt cx="608" cy="608"/>
          </a:xfrm>
        </p:grpSpPr>
        <p:sp>
          <p:nvSpPr>
            <p:cNvPr id="202795" name="Oval 43"/>
            <p:cNvSpPr>
              <a:spLocks noChangeArrowheads="1"/>
            </p:cNvSpPr>
            <p:nvPr/>
          </p:nvSpPr>
          <p:spPr bwMode="auto">
            <a:xfrm>
              <a:off x="800" y="1904"/>
              <a:ext cx="608" cy="608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796" name="Line 44"/>
            <p:cNvSpPr>
              <a:spLocks noChangeShapeType="1"/>
            </p:cNvSpPr>
            <p:nvPr/>
          </p:nvSpPr>
          <p:spPr bwMode="auto">
            <a:xfrm>
              <a:off x="1192" y="2316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2797" name="Line 45"/>
            <p:cNvSpPr>
              <a:spLocks noChangeShapeType="1"/>
            </p:cNvSpPr>
            <p:nvPr/>
          </p:nvSpPr>
          <p:spPr bwMode="auto">
            <a:xfrm>
              <a:off x="1044" y="2408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2798" name="Line 46"/>
            <p:cNvSpPr>
              <a:spLocks noChangeShapeType="1"/>
            </p:cNvSpPr>
            <p:nvPr/>
          </p:nvSpPr>
          <p:spPr bwMode="auto">
            <a:xfrm>
              <a:off x="952" y="2284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2799" name="Line 47"/>
            <p:cNvSpPr>
              <a:spLocks noChangeShapeType="1"/>
            </p:cNvSpPr>
            <p:nvPr/>
          </p:nvSpPr>
          <p:spPr bwMode="auto">
            <a:xfrm>
              <a:off x="856" y="2212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202800" name="Group 48"/>
          <p:cNvGrpSpPr>
            <a:grpSpLocks/>
          </p:cNvGrpSpPr>
          <p:nvPr/>
        </p:nvGrpSpPr>
        <p:grpSpPr bwMode="auto">
          <a:xfrm>
            <a:off x="1003300" y="3568700"/>
            <a:ext cx="571500" cy="520700"/>
            <a:chOff x="1696" y="2800"/>
            <a:chExt cx="360" cy="328"/>
          </a:xfrm>
        </p:grpSpPr>
        <p:sp>
          <p:nvSpPr>
            <p:cNvPr id="202801" name="Oval 49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802" name="Text Box 50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2803" name="Group 51"/>
          <p:cNvGrpSpPr>
            <a:grpSpLocks/>
          </p:cNvGrpSpPr>
          <p:nvPr/>
        </p:nvGrpSpPr>
        <p:grpSpPr bwMode="auto">
          <a:xfrm>
            <a:off x="1054100" y="2286000"/>
            <a:ext cx="571500" cy="520700"/>
            <a:chOff x="1696" y="2800"/>
            <a:chExt cx="360" cy="328"/>
          </a:xfrm>
        </p:grpSpPr>
        <p:sp>
          <p:nvSpPr>
            <p:cNvPr id="202804" name="Oval 52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805" name="Text Box 53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2806" name="Group 54"/>
          <p:cNvGrpSpPr>
            <a:grpSpLocks/>
          </p:cNvGrpSpPr>
          <p:nvPr/>
        </p:nvGrpSpPr>
        <p:grpSpPr bwMode="auto">
          <a:xfrm>
            <a:off x="165100" y="2425700"/>
            <a:ext cx="571500" cy="520700"/>
            <a:chOff x="1696" y="2800"/>
            <a:chExt cx="360" cy="328"/>
          </a:xfrm>
        </p:grpSpPr>
        <p:sp>
          <p:nvSpPr>
            <p:cNvPr id="202807" name="Oval 55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808" name="Text Box 56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2809" name="Group 57"/>
          <p:cNvGrpSpPr>
            <a:grpSpLocks/>
          </p:cNvGrpSpPr>
          <p:nvPr/>
        </p:nvGrpSpPr>
        <p:grpSpPr bwMode="auto">
          <a:xfrm>
            <a:off x="5740400" y="1743075"/>
            <a:ext cx="571500" cy="520700"/>
            <a:chOff x="1696" y="2800"/>
            <a:chExt cx="360" cy="328"/>
          </a:xfrm>
        </p:grpSpPr>
        <p:sp>
          <p:nvSpPr>
            <p:cNvPr id="202810" name="Oval 58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811" name="Text Box 59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sp>
        <p:nvSpPr>
          <p:cNvPr id="202812" name="Text Box 60"/>
          <p:cNvSpPr txBox="1">
            <a:spLocks noChangeArrowheads="1"/>
          </p:cNvSpPr>
          <p:nvPr/>
        </p:nvSpPr>
        <p:spPr bwMode="auto">
          <a:xfrm>
            <a:off x="279400" y="1765300"/>
            <a:ext cx="15494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3366"/>
                </a:solidFill>
                <a:latin typeface="Comic Sans MS" pitchFamily="66" charset="0"/>
              </a:rPr>
              <a:t>B</a:t>
            </a:r>
            <a:r>
              <a:rPr lang="pt-BR" sz="3200" b="1" baseline="30000">
                <a:solidFill>
                  <a:srgbClr val="003366"/>
                </a:solidFill>
                <a:latin typeface="Comic Sans MS" pitchFamily="66" charset="0"/>
              </a:rPr>
              <a:t>+</a:t>
            </a:r>
            <a:r>
              <a:rPr lang="pt-BR" sz="3200" b="1">
                <a:latin typeface="Comic Sans MS" pitchFamily="66" charset="0"/>
              </a:rPr>
              <a:t> </a:t>
            </a:r>
            <a:r>
              <a:rPr lang="pt-BR" sz="3200" b="1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pt-BR" sz="3200" b="1" baseline="30000">
                <a:solidFill>
                  <a:schemeClr val="tx2"/>
                </a:solidFill>
                <a:latin typeface="Comic Sans MS" pitchFamily="66" charset="0"/>
              </a:rPr>
              <a:t>2+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2813" name="Text Box 61"/>
          <p:cNvSpPr txBox="1">
            <a:spLocks noChangeArrowheads="1"/>
          </p:cNvSpPr>
          <p:nvPr/>
        </p:nvSpPr>
        <p:spPr bwMode="auto">
          <a:xfrm>
            <a:off x="2082800" y="2400300"/>
            <a:ext cx="6858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3366"/>
                </a:solidFill>
                <a:latin typeface="Comic Sans MS" pitchFamily="66" charset="0"/>
              </a:rPr>
              <a:t>B</a:t>
            </a:r>
            <a:r>
              <a:rPr lang="pt-BR" sz="3200" b="1" baseline="30000">
                <a:solidFill>
                  <a:srgbClr val="003366"/>
                </a:solidFill>
                <a:latin typeface="Comic Sans MS" pitchFamily="66" charset="0"/>
              </a:rPr>
              <a:t>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2814" name="Text Box 62"/>
          <p:cNvSpPr txBox="1">
            <a:spLocks noChangeArrowheads="1"/>
          </p:cNvSpPr>
          <p:nvPr/>
        </p:nvSpPr>
        <p:spPr bwMode="auto">
          <a:xfrm>
            <a:off x="2857500" y="2327275"/>
            <a:ext cx="7747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pt-BR" sz="3200" b="1" baseline="30000">
                <a:solidFill>
                  <a:schemeClr val="tx2"/>
                </a:solidFill>
                <a:latin typeface="Comic Sans MS" pitchFamily="66" charset="0"/>
              </a:rPr>
              <a:t>2+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2815" name="Text Box 63"/>
          <p:cNvSpPr txBox="1">
            <a:spLocks noChangeArrowheads="1"/>
          </p:cNvSpPr>
          <p:nvPr/>
        </p:nvSpPr>
        <p:spPr bwMode="auto">
          <a:xfrm>
            <a:off x="2070100" y="3495675"/>
            <a:ext cx="8128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pt-BR" sz="3200" b="1" baseline="30000">
                <a:solidFill>
                  <a:schemeClr val="tx2"/>
                </a:solidFill>
                <a:latin typeface="Comic Sans MS" pitchFamily="66" charset="0"/>
              </a:rPr>
              <a:t>2+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2816" name="Text Box 64"/>
          <p:cNvSpPr txBox="1">
            <a:spLocks noChangeArrowheads="1"/>
          </p:cNvSpPr>
          <p:nvPr/>
        </p:nvSpPr>
        <p:spPr bwMode="auto">
          <a:xfrm>
            <a:off x="3937000" y="3546475"/>
            <a:ext cx="8001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pt-BR" sz="3200" b="1" baseline="30000">
                <a:solidFill>
                  <a:schemeClr val="tx2"/>
                </a:solidFill>
                <a:latin typeface="Comic Sans MS" pitchFamily="66" charset="0"/>
              </a:rPr>
              <a:t>2+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2817" name="Text Box 65"/>
          <p:cNvSpPr txBox="1">
            <a:spLocks noChangeArrowheads="1"/>
          </p:cNvSpPr>
          <p:nvPr/>
        </p:nvSpPr>
        <p:spPr bwMode="auto">
          <a:xfrm>
            <a:off x="4635500" y="2339975"/>
            <a:ext cx="8382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pt-BR" sz="3200" b="1" baseline="30000">
                <a:solidFill>
                  <a:schemeClr val="tx2"/>
                </a:solidFill>
                <a:latin typeface="Comic Sans MS" pitchFamily="66" charset="0"/>
              </a:rPr>
              <a:t>2+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2818" name="Text Box 66"/>
          <p:cNvSpPr txBox="1">
            <a:spLocks noChangeArrowheads="1"/>
          </p:cNvSpPr>
          <p:nvPr/>
        </p:nvSpPr>
        <p:spPr bwMode="auto">
          <a:xfrm>
            <a:off x="2984500" y="3454400"/>
            <a:ext cx="6858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3366"/>
                </a:solidFill>
                <a:latin typeface="Comic Sans MS" pitchFamily="66" charset="0"/>
              </a:rPr>
              <a:t>B</a:t>
            </a:r>
            <a:r>
              <a:rPr lang="pt-BR" sz="3200" b="1" baseline="30000">
                <a:solidFill>
                  <a:srgbClr val="003366"/>
                </a:solidFill>
                <a:latin typeface="Comic Sans MS" pitchFamily="66" charset="0"/>
              </a:rPr>
              <a:t>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grpSp>
        <p:nvGrpSpPr>
          <p:cNvPr id="202819" name="Group 67"/>
          <p:cNvGrpSpPr>
            <a:grpSpLocks/>
          </p:cNvGrpSpPr>
          <p:nvPr/>
        </p:nvGrpSpPr>
        <p:grpSpPr bwMode="auto">
          <a:xfrm>
            <a:off x="2197100" y="4089400"/>
            <a:ext cx="571500" cy="520700"/>
            <a:chOff x="1696" y="2800"/>
            <a:chExt cx="360" cy="328"/>
          </a:xfrm>
        </p:grpSpPr>
        <p:sp>
          <p:nvSpPr>
            <p:cNvPr id="202820" name="Oval 68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821" name="Text Box 69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2822" name="Group 70"/>
          <p:cNvGrpSpPr>
            <a:grpSpLocks/>
          </p:cNvGrpSpPr>
          <p:nvPr/>
        </p:nvGrpSpPr>
        <p:grpSpPr bwMode="auto">
          <a:xfrm>
            <a:off x="2755900" y="4092575"/>
            <a:ext cx="571500" cy="520700"/>
            <a:chOff x="1696" y="2800"/>
            <a:chExt cx="360" cy="328"/>
          </a:xfrm>
        </p:grpSpPr>
        <p:sp>
          <p:nvSpPr>
            <p:cNvPr id="202823" name="Oval 71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824" name="Text Box 72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2825" name="Group 73"/>
          <p:cNvGrpSpPr>
            <a:grpSpLocks/>
          </p:cNvGrpSpPr>
          <p:nvPr/>
        </p:nvGrpSpPr>
        <p:grpSpPr bwMode="auto">
          <a:xfrm>
            <a:off x="2044700" y="4645025"/>
            <a:ext cx="571500" cy="520700"/>
            <a:chOff x="1696" y="2800"/>
            <a:chExt cx="360" cy="328"/>
          </a:xfrm>
        </p:grpSpPr>
        <p:sp>
          <p:nvSpPr>
            <p:cNvPr id="202826" name="Oval 74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827" name="Text Box 75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2828" name="Group 76"/>
          <p:cNvGrpSpPr>
            <a:grpSpLocks/>
          </p:cNvGrpSpPr>
          <p:nvPr/>
        </p:nvGrpSpPr>
        <p:grpSpPr bwMode="auto">
          <a:xfrm>
            <a:off x="2743200" y="4638675"/>
            <a:ext cx="571500" cy="520700"/>
            <a:chOff x="1696" y="2800"/>
            <a:chExt cx="360" cy="328"/>
          </a:xfrm>
        </p:grpSpPr>
        <p:sp>
          <p:nvSpPr>
            <p:cNvPr id="202829" name="Oval 77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830" name="Text Box 78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2831" name="Group 79"/>
          <p:cNvGrpSpPr>
            <a:grpSpLocks/>
          </p:cNvGrpSpPr>
          <p:nvPr/>
        </p:nvGrpSpPr>
        <p:grpSpPr bwMode="auto">
          <a:xfrm>
            <a:off x="2235200" y="5197475"/>
            <a:ext cx="571500" cy="520700"/>
            <a:chOff x="1696" y="2800"/>
            <a:chExt cx="360" cy="328"/>
          </a:xfrm>
        </p:grpSpPr>
        <p:sp>
          <p:nvSpPr>
            <p:cNvPr id="202832" name="Oval 80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833" name="Text Box 81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2834" name="Group 82"/>
          <p:cNvGrpSpPr>
            <a:grpSpLocks/>
          </p:cNvGrpSpPr>
          <p:nvPr/>
        </p:nvGrpSpPr>
        <p:grpSpPr bwMode="auto">
          <a:xfrm>
            <a:off x="2933700" y="5184775"/>
            <a:ext cx="571500" cy="520700"/>
            <a:chOff x="1696" y="2800"/>
            <a:chExt cx="360" cy="328"/>
          </a:xfrm>
        </p:grpSpPr>
        <p:sp>
          <p:nvSpPr>
            <p:cNvPr id="202835" name="Oval 83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836" name="Text Box 84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sp>
        <p:nvSpPr>
          <p:cNvPr id="202837" name="AutoShape 85"/>
          <p:cNvSpPr>
            <a:spLocks noChangeArrowheads="1"/>
          </p:cNvSpPr>
          <p:nvPr/>
        </p:nvSpPr>
        <p:spPr bwMode="auto">
          <a:xfrm rot="-1511942">
            <a:off x="4343400" y="2070100"/>
            <a:ext cx="241300" cy="596900"/>
          </a:xfrm>
          <a:prstGeom prst="curvedLeftArrow">
            <a:avLst>
              <a:gd name="adj1" fmla="val 49474"/>
              <a:gd name="adj2" fmla="val 98947"/>
              <a:gd name="adj3" fmla="val 33333"/>
            </a:avLst>
          </a:prstGeom>
          <a:solidFill>
            <a:srgbClr val="6666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02838" name="Group 86"/>
          <p:cNvGrpSpPr>
            <a:grpSpLocks/>
          </p:cNvGrpSpPr>
          <p:nvPr/>
        </p:nvGrpSpPr>
        <p:grpSpPr bwMode="auto">
          <a:xfrm>
            <a:off x="3854450" y="2330450"/>
            <a:ext cx="571500" cy="520700"/>
            <a:chOff x="2684" y="2284"/>
            <a:chExt cx="360" cy="328"/>
          </a:xfrm>
        </p:grpSpPr>
        <p:sp>
          <p:nvSpPr>
            <p:cNvPr id="202839" name="Oval 87"/>
            <p:cNvSpPr>
              <a:spLocks noChangeArrowheads="1"/>
            </p:cNvSpPr>
            <p:nvPr/>
          </p:nvSpPr>
          <p:spPr bwMode="auto">
            <a:xfrm>
              <a:off x="2684" y="2284"/>
              <a:ext cx="328" cy="328"/>
            </a:xfrm>
            <a:prstGeom prst="ellipse">
              <a:avLst/>
            </a:prstGeom>
            <a:solidFill>
              <a:srgbClr val="99CC00"/>
            </a:solidFill>
            <a:ln w="28575" cap="sq">
              <a:solidFill>
                <a:srgbClr val="99CC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840" name="Text Box 88"/>
            <p:cNvSpPr txBox="1">
              <a:spLocks noChangeArrowheads="1"/>
            </p:cNvSpPr>
            <p:nvPr/>
          </p:nvSpPr>
          <p:spPr bwMode="auto">
            <a:xfrm>
              <a:off x="2700" y="2308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Z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2841" name="Group 89"/>
          <p:cNvGrpSpPr>
            <a:grpSpLocks/>
          </p:cNvGrpSpPr>
          <p:nvPr/>
        </p:nvGrpSpPr>
        <p:grpSpPr bwMode="auto">
          <a:xfrm>
            <a:off x="4768850" y="3498850"/>
            <a:ext cx="571500" cy="520700"/>
            <a:chOff x="2684" y="2284"/>
            <a:chExt cx="360" cy="328"/>
          </a:xfrm>
        </p:grpSpPr>
        <p:sp>
          <p:nvSpPr>
            <p:cNvPr id="202842" name="Oval 90"/>
            <p:cNvSpPr>
              <a:spLocks noChangeArrowheads="1"/>
            </p:cNvSpPr>
            <p:nvPr/>
          </p:nvSpPr>
          <p:spPr bwMode="auto">
            <a:xfrm>
              <a:off x="2684" y="2284"/>
              <a:ext cx="328" cy="328"/>
            </a:xfrm>
            <a:prstGeom prst="ellipse">
              <a:avLst/>
            </a:prstGeom>
            <a:solidFill>
              <a:srgbClr val="99CC00"/>
            </a:solidFill>
            <a:ln w="28575" cap="sq">
              <a:solidFill>
                <a:srgbClr val="99CC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843" name="Text Box 91"/>
            <p:cNvSpPr txBox="1">
              <a:spLocks noChangeArrowheads="1"/>
            </p:cNvSpPr>
            <p:nvPr/>
          </p:nvSpPr>
          <p:spPr bwMode="auto">
            <a:xfrm>
              <a:off x="2700" y="2308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Z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sp>
        <p:nvSpPr>
          <p:cNvPr id="202844" name="Text Box 92"/>
          <p:cNvSpPr txBox="1">
            <a:spLocks noChangeArrowheads="1"/>
          </p:cNvSpPr>
          <p:nvPr/>
        </p:nvSpPr>
        <p:spPr bwMode="auto">
          <a:xfrm>
            <a:off x="4178300" y="4148138"/>
            <a:ext cx="685800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3366"/>
                </a:solidFill>
                <a:latin typeface="Comic Sans MS" pitchFamily="66" charset="0"/>
              </a:rPr>
              <a:t>B</a:t>
            </a:r>
            <a:r>
              <a:rPr lang="pt-BR" sz="3200" b="1" baseline="30000">
                <a:solidFill>
                  <a:srgbClr val="003366"/>
                </a:solidFill>
                <a:latin typeface="Comic Sans MS" pitchFamily="66" charset="0"/>
              </a:rPr>
              <a:t>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2845" name="Text Box 93"/>
          <p:cNvSpPr txBox="1">
            <a:spLocks noChangeArrowheads="1"/>
          </p:cNvSpPr>
          <p:nvPr/>
        </p:nvSpPr>
        <p:spPr bwMode="auto">
          <a:xfrm>
            <a:off x="4216400" y="4727575"/>
            <a:ext cx="6858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3366"/>
                </a:solidFill>
                <a:latin typeface="Comic Sans MS" pitchFamily="66" charset="0"/>
              </a:rPr>
              <a:t>B</a:t>
            </a:r>
            <a:r>
              <a:rPr lang="pt-BR" sz="3200" b="1" baseline="30000">
                <a:solidFill>
                  <a:srgbClr val="003366"/>
                </a:solidFill>
                <a:latin typeface="Comic Sans MS" pitchFamily="66" charset="0"/>
              </a:rPr>
              <a:t>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grpSp>
        <p:nvGrpSpPr>
          <p:cNvPr id="202846" name="Group 94"/>
          <p:cNvGrpSpPr>
            <a:grpSpLocks/>
          </p:cNvGrpSpPr>
          <p:nvPr/>
        </p:nvGrpSpPr>
        <p:grpSpPr bwMode="auto">
          <a:xfrm>
            <a:off x="5746750" y="2441575"/>
            <a:ext cx="635000" cy="520700"/>
            <a:chOff x="2452" y="1226"/>
            <a:chExt cx="400" cy="328"/>
          </a:xfrm>
        </p:grpSpPr>
        <p:sp>
          <p:nvSpPr>
            <p:cNvPr id="202847" name="Oval 95"/>
            <p:cNvSpPr>
              <a:spLocks noChangeArrowheads="1"/>
            </p:cNvSpPr>
            <p:nvPr/>
          </p:nvSpPr>
          <p:spPr bwMode="auto">
            <a:xfrm>
              <a:off x="2468" y="1226"/>
              <a:ext cx="328" cy="328"/>
            </a:xfrm>
            <a:prstGeom prst="ellipse">
              <a:avLst/>
            </a:prstGeom>
            <a:solidFill>
              <a:srgbClr val="666699"/>
            </a:solidFill>
            <a:ln w="28575" cap="sq">
              <a:solidFill>
                <a:srgbClr val="6666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848" name="Text Box 96"/>
            <p:cNvSpPr txBox="1">
              <a:spLocks noChangeArrowheads="1"/>
            </p:cNvSpPr>
            <p:nvPr/>
          </p:nvSpPr>
          <p:spPr bwMode="auto">
            <a:xfrm>
              <a:off x="2452" y="1250"/>
              <a:ext cx="40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W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sp>
        <p:nvSpPr>
          <p:cNvPr id="202849" name="AutoShape 97"/>
          <p:cNvSpPr>
            <a:spLocks noChangeArrowheads="1"/>
          </p:cNvSpPr>
          <p:nvPr/>
        </p:nvSpPr>
        <p:spPr bwMode="auto">
          <a:xfrm rot="-1511942">
            <a:off x="2527300" y="2082800"/>
            <a:ext cx="241300" cy="596900"/>
          </a:xfrm>
          <a:prstGeom prst="curvedLeftArrow">
            <a:avLst>
              <a:gd name="adj1" fmla="val 49474"/>
              <a:gd name="adj2" fmla="val 98947"/>
              <a:gd name="adj3" fmla="val 33333"/>
            </a:avLst>
          </a:prstGeom>
          <a:solidFill>
            <a:srgbClr val="99CC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02850" name="Group 98"/>
          <p:cNvGrpSpPr>
            <a:grpSpLocks/>
          </p:cNvGrpSpPr>
          <p:nvPr/>
        </p:nvGrpSpPr>
        <p:grpSpPr bwMode="auto">
          <a:xfrm>
            <a:off x="6584950" y="3406775"/>
            <a:ext cx="635000" cy="520700"/>
            <a:chOff x="2452" y="1226"/>
            <a:chExt cx="400" cy="328"/>
          </a:xfrm>
        </p:grpSpPr>
        <p:sp>
          <p:nvSpPr>
            <p:cNvPr id="202851" name="Oval 99"/>
            <p:cNvSpPr>
              <a:spLocks noChangeArrowheads="1"/>
            </p:cNvSpPr>
            <p:nvPr/>
          </p:nvSpPr>
          <p:spPr bwMode="auto">
            <a:xfrm>
              <a:off x="2468" y="1226"/>
              <a:ext cx="328" cy="328"/>
            </a:xfrm>
            <a:prstGeom prst="ellipse">
              <a:avLst/>
            </a:prstGeom>
            <a:solidFill>
              <a:srgbClr val="666699"/>
            </a:solidFill>
            <a:ln w="28575" cap="sq">
              <a:solidFill>
                <a:srgbClr val="6666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852" name="Text Box 100"/>
            <p:cNvSpPr txBox="1">
              <a:spLocks noChangeArrowheads="1"/>
            </p:cNvSpPr>
            <p:nvPr/>
          </p:nvSpPr>
          <p:spPr bwMode="auto">
            <a:xfrm>
              <a:off x="2452" y="1250"/>
              <a:ext cx="40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W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2853" name="Group 101"/>
          <p:cNvGrpSpPr>
            <a:grpSpLocks/>
          </p:cNvGrpSpPr>
          <p:nvPr/>
        </p:nvGrpSpPr>
        <p:grpSpPr bwMode="auto">
          <a:xfrm>
            <a:off x="6623050" y="2492375"/>
            <a:ext cx="635000" cy="520700"/>
            <a:chOff x="2452" y="1226"/>
            <a:chExt cx="400" cy="328"/>
          </a:xfrm>
        </p:grpSpPr>
        <p:sp>
          <p:nvSpPr>
            <p:cNvPr id="202854" name="Oval 102"/>
            <p:cNvSpPr>
              <a:spLocks noChangeArrowheads="1"/>
            </p:cNvSpPr>
            <p:nvPr/>
          </p:nvSpPr>
          <p:spPr bwMode="auto">
            <a:xfrm>
              <a:off x="2468" y="1226"/>
              <a:ext cx="328" cy="328"/>
            </a:xfrm>
            <a:prstGeom prst="ellipse">
              <a:avLst/>
            </a:prstGeom>
            <a:solidFill>
              <a:srgbClr val="666699"/>
            </a:solidFill>
            <a:ln w="28575" cap="sq">
              <a:solidFill>
                <a:srgbClr val="6666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855" name="Text Box 103"/>
            <p:cNvSpPr txBox="1">
              <a:spLocks noChangeArrowheads="1"/>
            </p:cNvSpPr>
            <p:nvPr/>
          </p:nvSpPr>
          <p:spPr bwMode="auto">
            <a:xfrm>
              <a:off x="2452" y="1250"/>
              <a:ext cx="40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W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2856" name="Group 104"/>
          <p:cNvGrpSpPr>
            <a:grpSpLocks/>
          </p:cNvGrpSpPr>
          <p:nvPr/>
        </p:nvGrpSpPr>
        <p:grpSpPr bwMode="auto">
          <a:xfrm>
            <a:off x="5734050" y="3359150"/>
            <a:ext cx="571500" cy="520700"/>
            <a:chOff x="2684" y="2284"/>
            <a:chExt cx="360" cy="328"/>
          </a:xfrm>
        </p:grpSpPr>
        <p:sp>
          <p:nvSpPr>
            <p:cNvPr id="202857" name="Oval 105"/>
            <p:cNvSpPr>
              <a:spLocks noChangeArrowheads="1"/>
            </p:cNvSpPr>
            <p:nvPr/>
          </p:nvSpPr>
          <p:spPr bwMode="auto">
            <a:xfrm>
              <a:off x="2684" y="2284"/>
              <a:ext cx="328" cy="328"/>
            </a:xfrm>
            <a:prstGeom prst="ellipse">
              <a:avLst/>
            </a:prstGeom>
            <a:solidFill>
              <a:srgbClr val="99CC00"/>
            </a:solidFill>
            <a:ln w="28575" cap="sq">
              <a:solidFill>
                <a:srgbClr val="99CC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858" name="Text Box 106"/>
            <p:cNvSpPr txBox="1">
              <a:spLocks noChangeArrowheads="1"/>
            </p:cNvSpPr>
            <p:nvPr/>
          </p:nvSpPr>
          <p:spPr bwMode="auto">
            <a:xfrm>
              <a:off x="2700" y="2308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Z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sp>
        <p:nvSpPr>
          <p:cNvPr id="202859" name="Text Box 107"/>
          <p:cNvSpPr txBox="1">
            <a:spLocks noChangeArrowheads="1"/>
          </p:cNvSpPr>
          <p:nvPr/>
        </p:nvSpPr>
        <p:spPr bwMode="auto">
          <a:xfrm>
            <a:off x="4584700" y="4437063"/>
            <a:ext cx="685800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3366"/>
                </a:solidFill>
                <a:latin typeface="Comic Sans MS" pitchFamily="66" charset="0"/>
              </a:rPr>
              <a:t>B</a:t>
            </a:r>
            <a:r>
              <a:rPr lang="pt-BR" sz="3200" b="1" baseline="30000">
                <a:solidFill>
                  <a:srgbClr val="003366"/>
                </a:solidFill>
                <a:latin typeface="Comic Sans MS" pitchFamily="66" charset="0"/>
              </a:rPr>
              <a:t>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2860" name="Text Box 108"/>
          <p:cNvSpPr txBox="1">
            <a:spLocks noChangeArrowheads="1"/>
          </p:cNvSpPr>
          <p:nvPr/>
        </p:nvSpPr>
        <p:spPr bwMode="auto">
          <a:xfrm>
            <a:off x="4597400" y="4957763"/>
            <a:ext cx="685800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3366"/>
                </a:solidFill>
                <a:latin typeface="Comic Sans MS" pitchFamily="66" charset="0"/>
              </a:rPr>
              <a:t>B</a:t>
            </a:r>
            <a:r>
              <a:rPr lang="pt-BR" sz="3200" b="1" baseline="30000">
                <a:solidFill>
                  <a:srgbClr val="003366"/>
                </a:solidFill>
                <a:latin typeface="Comic Sans MS" pitchFamily="66" charset="0"/>
              </a:rPr>
              <a:t>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2861" name="Text Box 109"/>
          <p:cNvSpPr txBox="1">
            <a:spLocks noChangeArrowheads="1"/>
          </p:cNvSpPr>
          <p:nvPr/>
        </p:nvSpPr>
        <p:spPr bwMode="auto">
          <a:xfrm>
            <a:off x="5727700" y="4148138"/>
            <a:ext cx="838200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pt-BR" sz="3200" b="1" baseline="30000">
                <a:solidFill>
                  <a:schemeClr val="tx2"/>
                </a:solidFill>
                <a:latin typeface="Comic Sans MS" pitchFamily="66" charset="0"/>
              </a:rPr>
              <a:t>2+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2862" name="Text Box 110"/>
          <p:cNvSpPr txBox="1">
            <a:spLocks noChangeArrowheads="1"/>
          </p:cNvSpPr>
          <p:nvPr/>
        </p:nvSpPr>
        <p:spPr bwMode="auto">
          <a:xfrm>
            <a:off x="6337300" y="4148138"/>
            <a:ext cx="838200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pt-BR" sz="3200" b="1" baseline="30000">
                <a:solidFill>
                  <a:schemeClr val="tx2"/>
                </a:solidFill>
                <a:latin typeface="Comic Sans MS" pitchFamily="66" charset="0"/>
              </a:rPr>
              <a:t>2+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2863" name="Text Box 111"/>
          <p:cNvSpPr txBox="1">
            <a:spLocks noChangeArrowheads="1"/>
          </p:cNvSpPr>
          <p:nvPr/>
        </p:nvSpPr>
        <p:spPr bwMode="auto">
          <a:xfrm>
            <a:off x="6083300" y="4727575"/>
            <a:ext cx="8382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pt-BR" sz="3200" b="1" baseline="30000">
                <a:solidFill>
                  <a:schemeClr val="tx2"/>
                </a:solidFill>
                <a:latin typeface="Comic Sans MS" pitchFamily="66" charset="0"/>
              </a:rPr>
              <a:t>2+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2864" name="AutoShape 112"/>
          <p:cNvSpPr>
            <a:spLocks noChangeArrowheads="1"/>
          </p:cNvSpPr>
          <p:nvPr/>
        </p:nvSpPr>
        <p:spPr bwMode="auto">
          <a:xfrm>
            <a:off x="6261100" y="1993900"/>
            <a:ext cx="292100" cy="1676400"/>
          </a:xfrm>
          <a:prstGeom prst="curvedLeftArrow">
            <a:avLst>
              <a:gd name="adj1" fmla="val 53246"/>
              <a:gd name="adj2" fmla="val 151077"/>
              <a:gd name="adj3" fmla="val 33333"/>
            </a:avLst>
          </a:prstGeom>
          <a:solidFill>
            <a:srgbClr val="A5002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02865" name="Group 113"/>
          <p:cNvGrpSpPr>
            <a:grpSpLocks/>
          </p:cNvGrpSpPr>
          <p:nvPr/>
        </p:nvGrpSpPr>
        <p:grpSpPr bwMode="auto">
          <a:xfrm>
            <a:off x="7521575" y="2374900"/>
            <a:ext cx="571500" cy="520700"/>
            <a:chOff x="1696" y="2800"/>
            <a:chExt cx="360" cy="328"/>
          </a:xfrm>
        </p:grpSpPr>
        <p:sp>
          <p:nvSpPr>
            <p:cNvPr id="202866" name="Oval 114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867" name="Text Box 115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2868" name="Group 116"/>
          <p:cNvGrpSpPr>
            <a:grpSpLocks/>
          </p:cNvGrpSpPr>
          <p:nvPr/>
        </p:nvGrpSpPr>
        <p:grpSpPr bwMode="auto">
          <a:xfrm>
            <a:off x="8385175" y="2286000"/>
            <a:ext cx="571500" cy="520700"/>
            <a:chOff x="1696" y="2800"/>
            <a:chExt cx="360" cy="328"/>
          </a:xfrm>
        </p:grpSpPr>
        <p:sp>
          <p:nvSpPr>
            <p:cNvPr id="202869" name="Oval 117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870" name="Text Box 118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2871" name="Group 119"/>
          <p:cNvGrpSpPr>
            <a:grpSpLocks/>
          </p:cNvGrpSpPr>
          <p:nvPr/>
        </p:nvGrpSpPr>
        <p:grpSpPr bwMode="auto">
          <a:xfrm>
            <a:off x="7521575" y="3467100"/>
            <a:ext cx="571500" cy="520700"/>
            <a:chOff x="1696" y="2800"/>
            <a:chExt cx="360" cy="328"/>
          </a:xfrm>
        </p:grpSpPr>
        <p:sp>
          <p:nvSpPr>
            <p:cNvPr id="202872" name="Oval 120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873" name="Text Box 121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2874" name="Group 122"/>
          <p:cNvGrpSpPr>
            <a:grpSpLocks/>
          </p:cNvGrpSpPr>
          <p:nvPr/>
        </p:nvGrpSpPr>
        <p:grpSpPr bwMode="auto">
          <a:xfrm>
            <a:off x="8359775" y="3543300"/>
            <a:ext cx="571500" cy="520700"/>
            <a:chOff x="1696" y="2800"/>
            <a:chExt cx="360" cy="328"/>
          </a:xfrm>
        </p:grpSpPr>
        <p:sp>
          <p:nvSpPr>
            <p:cNvPr id="202875" name="Oval 123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876" name="Text Box 124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2877" name="Group 125"/>
          <p:cNvGrpSpPr>
            <a:grpSpLocks/>
          </p:cNvGrpSpPr>
          <p:nvPr/>
        </p:nvGrpSpPr>
        <p:grpSpPr bwMode="auto">
          <a:xfrm>
            <a:off x="8337550" y="4467225"/>
            <a:ext cx="635000" cy="520700"/>
            <a:chOff x="2452" y="1226"/>
            <a:chExt cx="400" cy="328"/>
          </a:xfrm>
        </p:grpSpPr>
        <p:sp>
          <p:nvSpPr>
            <p:cNvPr id="202878" name="Oval 126"/>
            <p:cNvSpPr>
              <a:spLocks noChangeArrowheads="1"/>
            </p:cNvSpPr>
            <p:nvPr/>
          </p:nvSpPr>
          <p:spPr bwMode="auto">
            <a:xfrm>
              <a:off x="2468" y="1226"/>
              <a:ext cx="328" cy="328"/>
            </a:xfrm>
            <a:prstGeom prst="ellipse">
              <a:avLst/>
            </a:prstGeom>
            <a:solidFill>
              <a:srgbClr val="666699"/>
            </a:solidFill>
            <a:ln w="28575" cap="sq">
              <a:solidFill>
                <a:srgbClr val="6666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879" name="Text Box 127"/>
            <p:cNvSpPr txBox="1">
              <a:spLocks noChangeArrowheads="1"/>
            </p:cNvSpPr>
            <p:nvPr/>
          </p:nvSpPr>
          <p:spPr bwMode="auto">
            <a:xfrm>
              <a:off x="2452" y="1250"/>
              <a:ext cx="40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W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2880" name="Group 128"/>
          <p:cNvGrpSpPr>
            <a:grpSpLocks/>
          </p:cNvGrpSpPr>
          <p:nvPr/>
        </p:nvGrpSpPr>
        <p:grpSpPr bwMode="auto">
          <a:xfrm>
            <a:off x="7858125" y="4879975"/>
            <a:ext cx="635000" cy="520700"/>
            <a:chOff x="2452" y="1226"/>
            <a:chExt cx="400" cy="328"/>
          </a:xfrm>
        </p:grpSpPr>
        <p:sp>
          <p:nvSpPr>
            <p:cNvPr id="202881" name="Oval 129"/>
            <p:cNvSpPr>
              <a:spLocks noChangeArrowheads="1"/>
            </p:cNvSpPr>
            <p:nvPr/>
          </p:nvSpPr>
          <p:spPr bwMode="auto">
            <a:xfrm>
              <a:off x="2468" y="1226"/>
              <a:ext cx="328" cy="328"/>
            </a:xfrm>
            <a:prstGeom prst="ellipse">
              <a:avLst/>
            </a:prstGeom>
            <a:solidFill>
              <a:srgbClr val="666699"/>
            </a:solidFill>
            <a:ln w="28575" cap="sq">
              <a:solidFill>
                <a:srgbClr val="6666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882" name="Text Box 130"/>
            <p:cNvSpPr txBox="1">
              <a:spLocks noChangeArrowheads="1"/>
            </p:cNvSpPr>
            <p:nvPr/>
          </p:nvSpPr>
          <p:spPr bwMode="auto">
            <a:xfrm>
              <a:off x="2452" y="1250"/>
              <a:ext cx="40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W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2883" name="Group 131"/>
          <p:cNvGrpSpPr>
            <a:grpSpLocks/>
          </p:cNvGrpSpPr>
          <p:nvPr/>
        </p:nvGrpSpPr>
        <p:grpSpPr bwMode="auto">
          <a:xfrm>
            <a:off x="7908925" y="4117975"/>
            <a:ext cx="635000" cy="520700"/>
            <a:chOff x="2452" y="1226"/>
            <a:chExt cx="400" cy="328"/>
          </a:xfrm>
        </p:grpSpPr>
        <p:sp>
          <p:nvSpPr>
            <p:cNvPr id="202884" name="Oval 132"/>
            <p:cNvSpPr>
              <a:spLocks noChangeArrowheads="1"/>
            </p:cNvSpPr>
            <p:nvPr/>
          </p:nvSpPr>
          <p:spPr bwMode="auto">
            <a:xfrm>
              <a:off x="2468" y="1226"/>
              <a:ext cx="328" cy="328"/>
            </a:xfrm>
            <a:prstGeom prst="ellipse">
              <a:avLst/>
            </a:prstGeom>
            <a:solidFill>
              <a:srgbClr val="666699"/>
            </a:solidFill>
            <a:ln w="28575" cap="sq">
              <a:solidFill>
                <a:srgbClr val="6666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885" name="Text Box 133"/>
            <p:cNvSpPr txBox="1">
              <a:spLocks noChangeArrowheads="1"/>
            </p:cNvSpPr>
            <p:nvPr/>
          </p:nvSpPr>
          <p:spPr bwMode="auto">
            <a:xfrm>
              <a:off x="2452" y="1250"/>
              <a:ext cx="40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W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2886" name="Group 134"/>
          <p:cNvGrpSpPr>
            <a:grpSpLocks/>
          </p:cNvGrpSpPr>
          <p:nvPr/>
        </p:nvGrpSpPr>
        <p:grpSpPr bwMode="auto">
          <a:xfrm>
            <a:off x="8213725" y="5324475"/>
            <a:ext cx="635000" cy="520700"/>
            <a:chOff x="2452" y="1226"/>
            <a:chExt cx="400" cy="328"/>
          </a:xfrm>
        </p:grpSpPr>
        <p:sp>
          <p:nvSpPr>
            <p:cNvPr id="202887" name="Oval 135"/>
            <p:cNvSpPr>
              <a:spLocks noChangeArrowheads="1"/>
            </p:cNvSpPr>
            <p:nvPr/>
          </p:nvSpPr>
          <p:spPr bwMode="auto">
            <a:xfrm>
              <a:off x="2468" y="1226"/>
              <a:ext cx="328" cy="328"/>
            </a:xfrm>
            <a:prstGeom prst="ellipse">
              <a:avLst/>
            </a:prstGeom>
            <a:solidFill>
              <a:srgbClr val="666699"/>
            </a:solidFill>
            <a:ln w="28575" cap="sq">
              <a:solidFill>
                <a:srgbClr val="6666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888" name="Text Box 136"/>
            <p:cNvSpPr txBox="1">
              <a:spLocks noChangeArrowheads="1"/>
            </p:cNvSpPr>
            <p:nvPr/>
          </p:nvSpPr>
          <p:spPr bwMode="auto">
            <a:xfrm>
              <a:off x="2452" y="1250"/>
              <a:ext cx="40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W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2889" name="Group 137"/>
          <p:cNvGrpSpPr>
            <a:grpSpLocks/>
          </p:cNvGrpSpPr>
          <p:nvPr/>
        </p:nvGrpSpPr>
        <p:grpSpPr bwMode="auto">
          <a:xfrm>
            <a:off x="7521575" y="4467225"/>
            <a:ext cx="571500" cy="520700"/>
            <a:chOff x="2684" y="2284"/>
            <a:chExt cx="360" cy="328"/>
          </a:xfrm>
        </p:grpSpPr>
        <p:sp>
          <p:nvSpPr>
            <p:cNvPr id="202890" name="Oval 138"/>
            <p:cNvSpPr>
              <a:spLocks noChangeArrowheads="1"/>
            </p:cNvSpPr>
            <p:nvPr/>
          </p:nvSpPr>
          <p:spPr bwMode="auto">
            <a:xfrm>
              <a:off x="2684" y="2284"/>
              <a:ext cx="328" cy="328"/>
            </a:xfrm>
            <a:prstGeom prst="ellipse">
              <a:avLst/>
            </a:prstGeom>
            <a:solidFill>
              <a:srgbClr val="99CC00"/>
            </a:solidFill>
            <a:ln w="28575" cap="sq">
              <a:solidFill>
                <a:srgbClr val="99CC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2891" name="Text Box 139"/>
            <p:cNvSpPr txBox="1">
              <a:spLocks noChangeArrowheads="1"/>
            </p:cNvSpPr>
            <p:nvPr/>
          </p:nvSpPr>
          <p:spPr bwMode="auto">
            <a:xfrm>
              <a:off x="2700" y="2308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Z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sp>
        <p:nvSpPr>
          <p:cNvPr id="202892" name="Text Box 140"/>
          <p:cNvSpPr txBox="1">
            <a:spLocks noChangeArrowheads="1"/>
          </p:cNvSpPr>
          <p:nvPr/>
        </p:nvSpPr>
        <p:spPr bwMode="auto">
          <a:xfrm>
            <a:off x="76200" y="5961063"/>
            <a:ext cx="5080000" cy="73866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10000"/>
              </a:spcBef>
            </a:pPr>
            <a:r>
              <a:rPr lang="pt-BR" sz="2000" dirty="0">
                <a:latin typeface="Comic Sans MS" pitchFamily="66" charset="0"/>
              </a:rPr>
              <a:t>B e C: analitos</a:t>
            </a:r>
          </a:p>
          <a:p>
            <a:pPr algn="l">
              <a:spcBef>
                <a:spcPct val="10000"/>
              </a:spcBef>
            </a:pPr>
            <a:r>
              <a:rPr lang="pt-BR" sz="2000" dirty="0">
                <a:latin typeface="Comic Sans MS" pitchFamily="66" charset="0"/>
              </a:rPr>
              <a:t>X, Z e W: são íons contidos nos </a:t>
            </a:r>
            <a:r>
              <a:rPr lang="pt-BR" sz="2000" dirty="0" err="1">
                <a:latin typeface="Comic Sans MS" pitchFamily="66" charset="0"/>
              </a:rPr>
              <a:t>eluentes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02893" name="Text Box 141"/>
          <p:cNvSpPr txBox="1">
            <a:spLocks noChangeArrowheads="1"/>
          </p:cNvSpPr>
          <p:nvPr/>
        </p:nvSpPr>
        <p:spPr bwMode="auto">
          <a:xfrm>
            <a:off x="127000" y="5410200"/>
            <a:ext cx="4826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latin typeface="Comic Sans MS" pitchFamily="66" charset="0"/>
              </a:rPr>
              <a:t>a</a:t>
            </a:r>
            <a:endParaRPr lang="en-US" sz="3200" b="1">
              <a:latin typeface="Comic Sans MS" pitchFamily="66" charset="0"/>
            </a:endParaRPr>
          </a:p>
        </p:txBody>
      </p:sp>
      <p:sp>
        <p:nvSpPr>
          <p:cNvPr id="202894" name="Text Box 142"/>
          <p:cNvSpPr txBox="1">
            <a:spLocks noChangeArrowheads="1"/>
          </p:cNvSpPr>
          <p:nvPr/>
        </p:nvSpPr>
        <p:spPr bwMode="auto">
          <a:xfrm>
            <a:off x="1943100" y="5422900"/>
            <a:ext cx="4826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latin typeface="Comic Sans MS" pitchFamily="66" charset="0"/>
              </a:rPr>
              <a:t>b</a:t>
            </a:r>
            <a:endParaRPr lang="en-US" sz="3200" b="1">
              <a:latin typeface="Comic Sans MS" pitchFamily="66" charset="0"/>
            </a:endParaRPr>
          </a:p>
        </p:txBody>
      </p:sp>
      <p:sp>
        <p:nvSpPr>
          <p:cNvPr id="202895" name="Text Box 143"/>
          <p:cNvSpPr txBox="1">
            <a:spLocks noChangeArrowheads="1"/>
          </p:cNvSpPr>
          <p:nvPr/>
        </p:nvSpPr>
        <p:spPr bwMode="auto">
          <a:xfrm>
            <a:off x="3797300" y="5422900"/>
            <a:ext cx="4826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latin typeface="Comic Sans MS" pitchFamily="66" charset="0"/>
              </a:rPr>
              <a:t>c</a:t>
            </a:r>
            <a:endParaRPr lang="en-US" sz="3200" b="1">
              <a:latin typeface="Comic Sans MS" pitchFamily="66" charset="0"/>
            </a:endParaRPr>
          </a:p>
        </p:txBody>
      </p:sp>
      <p:sp>
        <p:nvSpPr>
          <p:cNvPr id="202896" name="Text Box 144"/>
          <p:cNvSpPr txBox="1">
            <a:spLocks noChangeArrowheads="1"/>
          </p:cNvSpPr>
          <p:nvPr/>
        </p:nvSpPr>
        <p:spPr bwMode="auto">
          <a:xfrm>
            <a:off x="5626100" y="5430838"/>
            <a:ext cx="482600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latin typeface="Comic Sans MS" pitchFamily="66" charset="0"/>
              </a:rPr>
              <a:t>d</a:t>
            </a:r>
            <a:endParaRPr lang="en-US" sz="3200" b="1">
              <a:latin typeface="Comic Sans MS" pitchFamily="66" charset="0"/>
            </a:endParaRPr>
          </a:p>
        </p:txBody>
      </p:sp>
      <p:sp>
        <p:nvSpPr>
          <p:cNvPr id="202897" name="Text Box 145"/>
          <p:cNvSpPr txBox="1">
            <a:spLocks noChangeArrowheads="1"/>
          </p:cNvSpPr>
          <p:nvPr/>
        </p:nvSpPr>
        <p:spPr bwMode="auto">
          <a:xfrm>
            <a:off x="7477125" y="5418138"/>
            <a:ext cx="482600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latin typeface="Comic Sans MS" pitchFamily="66" charset="0"/>
              </a:rPr>
              <a:t>e</a:t>
            </a:r>
            <a:endParaRPr lang="en-US" sz="3200" b="1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08000"/>
            <a:ext cx="8458200" cy="1244600"/>
          </a:xfrm>
        </p:spPr>
        <p:txBody>
          <a:bodyPr/>
          <a:lstStyle/>
          <a:p>
            <a:r>
              <a:rPr lang="pt-BR" sz="2400" b="1" dirty="0">
                <a:latin typeface="Comic Sans MS" pitchFamily="66" charset="0"/>
              </a:rPr>
              <a:t>MECANISMO DE TROCA</a:t>
            </a:r>
            <a:endParaRPr lang="en-US" sz="2400" b="1" dirty="0">
              <a:latin typeface="Comic Sans MS" pitchFamily="66" charset="0"/>
            </a:endParaRPr>
          </a:p>
        </p:txBody>
      </p:sp>
      <p:sp>
        <p:nvSpPr>
          <p:cNvPr id="203779" name="Text Box 3"/>
          <p:cNvSpPr txBox="1">
            <a:spLocks noChangeArrowheads="1"/>
          </p:cNvSpPr>
          <p:nvPr/>
        </p:nvSpPr>
        <p:spPr bwMode="auto">
          <a:xfrm>
            <a:off x="596900" y="6650038"/>
            <a:ext cx="3683000" cy="1825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defTabSz="1892300">
              <a:spcBef>
                <a:spcPct val="50000"/>
              </a:spcBef>
              <a:tabLst>
                <a:tab pos="457200" algn="l"/>
              </a:tabLst>
            </a:pPr>
            <a:r>
              <a:rPr lang="pt-BR" sz="1200">
                <a:latin typeface="Comic Sans MS" pitchFamily="66" charset="0"/>
              </a:rPr>
              <a:t>Figura V-1 Collins p74</a:t>
            </a:r>
          </a:p>
        </p:txBody>
      </p:sp>
      <p:grpSp>
        <p:nvGrpSpPr>
          <p:cNvPr id="203780" name="Group 4"/>
          <p:cNvGrpSpPr>
            <a:grpSpLocks/>
          </p:cNvGrpSpPr>
          <p:nvPr/>
        </p:nvGrpSpPr>
        <p:grpSpPr bwMode="auto">
          <a:xfrm>
            <a:off x="495300" y="2705100"/>
            <a:ext cx="965200" cy="965200"/>
            <a:chOff x="800" y="1904"/>
            <a:chExt cx="608" cy="608"/>
          </a:xfrm>
        </p:grpSpPr>
        <p:sp>
          <p:nvSpPr>
            <p:cNvPr id="203781" name="Oval 5"/>
            <p:cNvSpPr>
              <a:spLocks noChangeArrowheads="1"/>
            </p:cNvSpPr>
            <p:nvPr/>
          </p:nvSpPr>
          <p:spPr bwMode="auto">
            <a:xfrm>
              <a:off x="800" y="1904"/>
              <a:ext cx="608" cy="608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3782" name="Line 6"/>
            <p:cNvSpPr>
              <a:spLocks noChangeShapeType="1"/>
            </p:cNvSpPr>
            <p:nvPr/>
          </p:nvSpPr>
          <p:spPr bwMode="auto">
            <a:xfrm>
              <a:off x="1192" y="2316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3783" name="Line 7"/>
            <p:cNvSpPr>
              <a:spLocks noChangeShapeType="1"/>
            </p:cNvSpPr>
            <p:nvPr/>
          </p:nvSpPr>
          <p:spPr bwMode="auto">
            <a:xfrm>
              <a:off x="1044" y="2408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3784" name="Line 8"/>
            <p:cNvSpPr>
              <a:spLocks noChangeShapeType="1"/>
            </p:cNvSpPr>
            <p:nvPr/>
          </p:nvSpPr>
          <p:spPr bwMode="auto">
            <a:xfrm>
              <a:off x="952" y="2284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3785" name="Line 9"/>
            <p:cNvSpPr>
              <a:spLocks noChangeShapeType="1"/>
            </p:cNvSpPr>
            <p:nvPr/>
          </p:nvSpPr>
          <p:spPr bwMode="auto">
            <a:xfrm>
              <a:off x="856" y="2212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203786" name="Group 10"/>
          <p:cNvGrpSpPr>
            <a:grpSpLocks/>
          </p:cNvGrpSpPr>
          <p:nvPr/>
        </p:nvGrpSpPr>
        <p:grpSpPr bwMode="auto">
          <a:xfrm>
            <a:off x="165100" y="3467100"/>
            <a:ext cx="571500" cy="520700"/>
            <a:chOff x="1696" y="2800"/>
            <a:chExt cx="360" cy="328"/>
          </a:xfrm>
        </p:grpSpPr>
        <p:sp>
          <p:nvSpPr>
            <p:cNvPr id="203787" name="Oval 11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3788" name="Text Box 12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sp>
        <p:nvSpPr>
          <p:cNvPr id="203789" name="Rectangle 13"/>
          <p:cNvSpPr>
            <a:spLocks noChangeArrowheads="1"/>
          </p:cNvSpPr>
          <p:nvPr/>
        </p:nvSpPr>
        <p:spPr bwMode="auto">
          <a:xfrm>
            <a:off x="123825" y="1616075"/>
            <a:ext cx="1562100" cy="4381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03790" name="Rectangle 14"/>
          <p:cNvSpPr>
            <a:spLocks noChangeArrowheads="1"/>
          </p:cNvSpPr>
          <p:nvPr/>
        </p:nvSpPr>
        <p:spPr bwMode="auto">
          <a:xfrm>
            <a:off x="1952625" y="1616075"/>
            <a:ext cx="1562100" cy="4381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03791" name="Group 15"/>
          <p:cNvGrpSpPr>
            <a:grpSpLocks/>
          </p:cNvGrpSpPr>
          <p:nvPr/>
        </p:nvGrpSpPr>
        <p:grpSpPr bwMode="auto">
          <a:xfrm>
            <a:off x="2298700" y="2695575"/>
            <a:ext cx="965200" cy="965200"/>
            <a:chOff x="800" y="1904"/>
            <a:chExt cx="608" cy="608"/>
          </a:xfrm>
        </p:grpSpPr>
        <p:sp>
          <p:nvSpPr>
            <p:cNvPr id="203792" name="Oval 16"/>
            <p:cNvSpPr>
              <a:spLocks noChangeArrowheads="1"/>
            </p:cNvSpPr>
            <p:nvPr/>
          </p:nvSpPr>
          <p:spPr bwMode="auto">
            <a:xfrm>
              <a:off x="800" y="1904"/>
              <a:ext cx="608" cy="608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3793" name="Line 17"/>
            <p:cNvSpPr>
              <a:spLocks noChangeShapeType="1"/>
            </p:cNvSpPr>
            <p:nvPr/>
          </p:nvSpPr>
          <p:spPr bwMode="auto">
            <a:xfrm>
              <a:off x="1192" y="2316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3794" name="Line 18"/>
            <p:cNvSpPr>
              <a:spLocks noChangeShapeType="1"/>
            </p:cNvSpPr>
            <p:nvPr/>
          </p:nvSpPr>
          <p:spPr bwMode="auto">
            <a:xfrm>
              <a:off x="1044" y="2408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3795" name="Line 19"/>
            <p:cNvSpPr>
              <a:spLocks noChangeShapeType="1"/>
            </p:cNvSpPr>
            <p:nvPr/>
          </p:nvSpPr>
          <p:spPr bwMode="auto">
            <a:xfrm>
              <a:off x="952" y="2284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3796" name="Line 20"/>
            <p:cNvSpPr>
              <a:spLocks noChangeShapeType="1"/>
            </p:cNvSpPr>
            <p:nvPr/>
          </p:nvSpPr>
          <p:spPr bwMode="auto">
            <a:xfrm>
              <a:off x="856" y="2212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203797" name="Group 21"/>
          <p:cNvGrpSpPr>
            <a:grpSpLocks/>
          </p:cNvGrpSpPr>
          <p:nvPr/>
        </p:nvGrpSpPr>
        <p:grpSpPr bwMode="auto">
          <a:xfrm>
            <a:off x="1003300" y="3568700"/>
            <a:ext cx="571500" cy="520700"/>
            <a:chOff x="1696" y="2800"/>
            <a:chExt cx="360" cy="328"/>
          </a:xfrm>
        </p:grpSpPr>
        <p:sp>
          <p:nvSpPr>
            <p:cNvPr id="203798" name="Oval 22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3799" name="Text Box 23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3800" name="Group 24"/>
          <p:cNvGrpSpPr>
            <a:grpSpLocks/>
          </p:cNvGrpSpPr>
          <p:nvPr/>
        </p:nvGrpSpPr>
        <p:grpSpPr bwMode="auto">
          <a:xfrm>
            <a:off x="1054100" y="2286000"/>
            <a:ext cx="571500" cy="520700"/>
            <a:chOff x="1696" y="2800"/>
            <a:chExt cx="360" cy="328"/>
          </a:xfrm>
        </p:grpSpPr>
        <p:sp>
          <p:nvSpPr>
            <p:cNvPr id="203801" name="Oval 25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3802" name="Text Box 26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3803" name="Group 27"/>
          <p:cNvGrpSpPr>
            <a:grpSpLocks/>
          </p:cNvGrpSpPr>
          <p:nvPr/>
        </p:nvGrpSpPr>
        <p:grpSpPr bwMode="auto">
          <a:xfrm>
            <a:off x="165100" y="2425700"/>
            <a:ext cx="571500" cy="520700"/>
            <a:chOff x="1696" y="2800"/>
            <a:chExt cx="360" cy="328"/>
          </a:xfrm>
        </p:grpSpPr>
        <p:sp>
          <p:nvSpPr>
            <p:cNvPr id="203804" name="Oval 28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3805" name="Text Box 29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sp>
        <p:nvSpPr>
          <p:cNvPr id="203806" name="Text Box 30"/>
          <p:cNvSpPr txBox="1">
            <a:spLocks noChangeArrowheads="1"/>
          </p:cNvSpPr>
          <p:nvPr/>
        </p:nvSpPr>
        <p:spPr bwMode="auto">
          <a:xfrm>
            <a:off x="101600" y="1574800"/>
            <a:ext cx="15494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3366"/>
                </a:solidFill>
                <a:latin typeface="Comic Sans MS" pitchFamily="66" charset="0"/>
              </a:rPr>
              <a:t>B</a:t>
            </a:r>
            <a:r>
              <a:rPr lang="pt-BR" sz="3200" b="1" baseline="30000">
                <a:solidFill>
                  <a:srgbClr val="003366"/>
                </a:solidFill>
                <a:latin typeface="Comic Sans MS" pitchFamily="66" charset="0"/>
              </a:rPr>
              <a:t>+</a:t>
            </a:r>
            <a:r>
              <a:rPr lang="pt-BR" sz="3200" b="1">
                <a:latin typeface="Comic Sans MS" pitchFamily="66" charset="0"/>
              </a:rPr>
              <a:t> </a:t>
            </a:r>
            <a:r>
              <a:rPr lang="pt-BR" sz="3200" b="1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pt-BR" sz="3200" b="1" baseline="30000">
                <a:solidFill>
                  <a:schemeClr val="tx2"/>
                </a:solidFill>
                <a:latin typeface="Comic Sans MS" pitchFamily="66" charset="0"/>
              </a:rPr>
              <a:t>2+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3807" name="Text Box 31"/>
          <p:cNvSpPr txBox="1">
            <a:spLocks noChangeArrowheads="1"/>
          </p:cNvSpPr>
          <p:nvPr/>
        </p:nvSpPr>
        <p:spPr bwMode="auto">
          <a:xfrm>
            <a:off x="2082800" y="2400300"/>
            <a:ext cx="6858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3366"/>
                </a:solidFill>
                <a:latin typeface="Comic Sans MS" pitchFamily="66" charset="0"/>
              </a:rPr>
              <a:t>B</a:t>
            </a:r>
            <a:r>
              <a:rPr lang="pt-BR" sz="3200" b="1" baseline="30000">
                <a:solidFill>
                  <a:srgbClr val="003366"/>
                </a:solidFill>
                <a:latin typeface="Comic Sans MS" pitchFamily="66" charset="0"/>
              </a:rPr>
              <a:t>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3808" name="Text Box 32"/>
          <p:cNvSpPr txBox="1">
            <a:spLocks noChangeArrowheads="1"/>
          </p:cNvSpPr>
          <p:nvPr/>
        </p:nvSpPr>
        <p:spPr bwMode="auto">
          <a:xfrm>
            <a:off x="2857500" y="2327275"/>
            <a:ext cx="7747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pt-BR" sz="3200" b="1" baseline="30000">
                <a:solidFill>
                  <a:schemeClr val="tx2"/>
                </a:solidFill>
                <a:latin typeface="Comic Sans MS" pitchFamily="66" charset="0"/>
              </a:rPr>
              <a:t>2+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3809" name="Text Box 33"/>
          <p:cNvSpPr txBox="1">
            <a:spLocks noChangeArrowheads="1"/>
          </p:cNvSpPr>
          <p:nvPr/>
        </p:nvSpPr>
        <p:spPr bwMode="auto">
          <a:xfrm>
            <a:off x="2070100" y="3495675"/>
            <a:ext cx="8128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pt-BR" sz="3200" b="1" baseline="30000">
                <a:solidFill>
                  <a:schemeClr val="tx2"/>
                </a:solidFill>
                <a:latin typeface="Comic Sans MS" pitchFamily="66" charset="0"/>
              </a:rPr>
              <a:t>2+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3810" name="Text Box 34"/>
          <p:cNvSpPr txBox="1">
            <a:spLocks noChangeArrowheads="1"/>
          </p:cNvSpPr>
          <p:nvPr/>
        </p:nvSpPr>
        <p:spPr bwMode="auto">
          <a:xfrm>
            <a:off x="2984500" y="3454400"/>
            <a:ext cx="6858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3366"/>
                </a:solidFill>
                <a:latin typeface="Comic Sans MS" pitchFamily="66" charset="0"/>
              </a:rPr>
              <a:t>B</a:t>
            </a:r>
            <a:r>
              <a:rPr lang="pt-BR" sz="3200" b="1" baseline="30000">
                <a:solidFill>
                  <a:srgbClr val="003366"/>
                </a:solidFill>
                <a:latin typeface="Comic Sans MS" pitchFamily="66" charset="0"/>
              </a:rPr>
              <a:t>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grpSp>
        <p:nvGrpSpPr>
          <p:cNvPr id="203811" name="Group 35"/>
          <p:cNvGrpSpPr>
            <a:grpSpLocks/>
          </p:cNvGrpSpPr>
          <p:nvPr/>
        </p:nvGrpSpPr>
        <p:grpSpPr bwMode="auto">
          <a:xfrm>
            <a:off x="2197100" y="4089400"/>
            <a:ext cx="571500" cy="520700"/>
            <a:chOff x="1696" y="2800"/>
            <a:chExt cx="360" cy="328"/>
          </a:xfrm>
        </p:grpSpPr>
        <p:sp>
          <p:nvSpPr>
            <p:cNvPr id="203812" name="Oval 36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3813" name="Text Box 37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3814" name="Group 38"/>
          <p:cNvGrpSpPr>
            <a:grpSpLocks/>
          </p:cNvGrpSpPr>
          <p:nvPr/>
        </p:nvGrpSpPr>
        <p:grpSpPr bwMode="auto">
          <a:xfrm>
            <a:off x="2755900" y="4092575"/>
            <a:ext cx="571500" cy="520700"/>
            <a:chOff x="1696" y="2800"/>
            <a:chExt cx="360" cy="328"/>
          </a:xfrm>
        </p:grpSpPr>
        <p:sp>
          <p:nvSpPr>
            <p:cNvPr id="203815" name="Oval 39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3816" name="Text Box 40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3817" name="Group 41"/>
          <p:cNvGrpSpPr>
            <a:grpSpLocks/>
          </p:cNvGrpSpPr>
          <p:nvPr/>
        </p:nvGrpSpPr>
        <p:grpSpPr bwMode="auto">
          <a:xfrm>
            <a:off x="2044700" y="4645025"/>
            <a:ext cx="571500" cy="520700"/>
            <a:chOff x="1696" y="2800"/>
            <a:chExt cx="360" cy="328"/>
          </a:xfrm>
        </p:grpSpPr>
        <p:sp>
          <p:nvSpPr>
            <p:cNvPr id="203818" name="Oval 42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3819" name="Text Box 43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3820" name="Group 44"/>
          <p:cNvGrpSpPr>
            <a:grpSpLocks/>
          </p:cNvGrpSpPr>
          <p:nvPr/>
        </p:nvGrpSpPr>
        <p:grpSpPr bwMode="auto">
          <a:xfrm>
            <a:off x="2743200" y="4638675"/>
            <a:ext cx="571500" cy="520700"/>
            <a:chOff x="1696" y="2800"/>
            <a:chExt cx="360" cy="328"/>
          </a:xfrm>
        </p:grpSpPr>
        <p:sp>
          <p:nvSpPr>
            <p:cNvPr id="203821" name="Oval 45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3822" name="Text Box 46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3823" name="Group 47"/>
          <p:cNvGrpSpPr>
            <a:grpSpLocks/>
          </p:cNvGrpSpPr>
          <p:nvPr/>
        </p:nvGrpSpPr>
        <p:grpSpPr bwMode="auto">
          <a:xfrm>
            <a:off x="2235200" y="5197475"/>
            <a:ext cx="571500" cy="520700"/>
            <a:chOff x="1696" y="2800"/>
            <a:chExt cx="360" cy="328"/>
          </a:xfrm>
        </p:grpSpPr>
        <p:sp>
          <p:nvSpPr>
            <p:cNvPr id="203824" name="Oval 48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3825" name="Text Box 49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3826" name="Group 50"/>
          <p:cNvGrpSpPr>
            <a:grpSpLocks/>
          </p:cNvGrpSpPr>
          <p:nvPr/>
        </p:nvGrpSpPr>
        <p:grpSpPr bwMode="auto">
          <a:xfrm>
            <a:off x="2933700" y="5184775"/>
            <a:ext cx="571500" cy="520700"/>
            <a:chOff x="1696" y="2800"/>
            <a:chExt cx="360" cy="328"/>
          </a:xfrm>
        </p:grpSpPr>
        <p:sp>
          <p:nvSpPr>
            <p:cNvPr id="203827" name="Oval 51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3828" name="Text Box 52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sp>
        <p:nvSpPr>
          <p:cNvPr id="203829" name="Text Box 53"/>
          <p:cNvSpPr txBox="1">
            <a:spLocks noChangeArrowheads="1"/>
          </p:cNvSpPr>
          <p:nvPr/>
        </p:nvSpPr>
        <p:spPr bwMode="auto">
          <a:xfrm>
            <a:off x="127000" y="5410200"/>
            <a:ext cx="4826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latin typeface="Comic Sans MS" pitchFamily="66" charset="0"/>
              </a:rPr>
              <a:t>a</a:t>
            </a:r>
            <a:endParaRPr lang="en-US" sz="3200" b="1">
              <a:latin typeface="Comic Sans MS" pitchFamily="66" charset="0"/>
            </a:endParaRPr>
          </a:p>
        </p:txBody>
      </p:sp>
      <p:sp>
        <p:nvSpPr>
          <p:cNvPr id="203830" name="Text Box 54"/>
          <p:cNvSpPr txBox="1">
            <a:spLocks noChangeArrowheads="1"/>
          </p:cNvSpPr>
          <p:nvPr/>
        </p:nvSpPr>
        <p:spPr bwMode="auto">
          <a:xfrm>
            <a:off x="1943100" y="5422900"/>
            <a:ext cx="4826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latin typeface="Comic Sans MS" pitchFamily="66" charset="0"/>
              </a:rPr>
              <a:t>b</a:t>
            </a:r>
            <a:endParaRPr lang="en-US" sz="3200" b="1">
              <a:latin typeface="Comic Sans MS" pitchFamily="66" charset="0"/>
            </a:endParaRPr>
          </a:p>
        </p:txBody>
      </p:sp>
      <p:sp>
        <p:nvSpPr>
          <p:cNvPr id="203831" name="Text Box 55"/>
          <p:cNvSpPr txBox="1">
            <a:spLocks noChangeArrowheads="1"/>
          </p:cNvSpPr>
          <p:nvPr/>
        </p:nvSpPr>
        <p:spPr bwMode="auto">
          <a:xfrm>
            <a:off x="4013200" y="2273300"/>
            <a:ext cx="4584700" cy="2987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b="1" dirty="0">
                <a:latin typeface="Comic Sans MS" pitchFamily="66" charset="0"/>
              </a:rPr>
              <a:t>(a)</a:t>
            </a:r>
            <a:r>
              <a:rPr lang="pt-BR" sz="2000" dirty="0">
                <a:latin typeface="Comic Sans MS" pitchFamily="66" charset="0"/>
              </a:rPr>
              <a:t>: trocador catiônico está em equilíbrio com o </a:t>
            </a:r>
            <a:r>
              <a:rPr lang="pt-BR" sz="2000" dirty="0" err="1">
                <a:latin typeface="Comic Sans MS" pitchFamily="66" charset="0"/>
              </a:rPr>
              <a:t>eluente</a:t>
            </a:r>
            <a:r>
              <a:rPr lang="pt-BR" sz="2000" dirty="0">
                <a:latin typeface="Comic Sans MS" pitchFamily="66" charset="0"/>
              </a:rPr>
              <a:t> inicial </a:t>
            </a:r>
            <a:r>
              <a:rPr lang="pt-BR" sz="2000" b="1" dirty="0">
                <a:solidFill>
                  <a:srgbClr val="A50021"/>
                </a:solidFill>
                <a:latin typeface="Comic Sans MS" pitchFamily="66" charset="0"/>
              </a:rPr>
              <a:t>X</a:t>
            </a:r>
            <a:r>
              <a:rPr lang="pt-BR" sz="2000" b="1" baseline="30000" dirty="0">
                <a:solidFill>
                  <a:srgbClr val="A50021"/>
                </a:solidFill>
                <a:latin typeface="Comic Sans MS" pitchFamily="66" charset="0"/>
              </a:rPr>
              <a:t>+</a:t>
            </a:r>
            <a:r>
              <a:rPr lang="pt-BR" sz="2000" dirty="0">
                <a:latin typeface="Comic Sans MS" pitchFamily="66" charset="0"/>
              </a:rPr>
              <a:t>; </a:t>
            </a:r>
            <a:r>
              <a:rPr lang="pt-BR" sz="2000" b="1" dirty="0">
                <a:solidFill>
                  <a:srgbClr val="003366"/>
                </a:solidFill>
                <a:latin typeface="Comic Sans MS" pitchFamily="66" charset="0"/>
              </a:rPr>
              <a:t>B</a:t>
            </a:r>
            <a:r>
              <a:rPr lang="pt-BR" sz="2000" b="1" baseline="30000" dirty="0">
                <a:solidFill>
                  <a:srgbClr val="003366"/>
                </a:solidFill>
                <a:latin typeface="Comic Sans MS" pitchFamily="66" charset="0"/>
              </a:rPr>
              <a:t>+</a:t>
            </a:r>
            <a:r>
              <a:rPr lang="pt-BR" sz="2000" dirty="0">
                <a:latin typeface="Comic Sans MS" pitchFamily="66" charset="0"/>
              </a:rPr>
              <a:t> e </a:t>
            </a:r>
            <a:r>
              <a:rPr lang="pt-BR" sz="2000" b="1" dirty="0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pt-BR" sz="2000" b="1" baseline="30000" dirty="0">
                <a:solidFill>
                  <a:schemeClr val="tx2"/>
                </a:solidFill>
                <a:latin typeface="Comic Sans MS" pitchFamily="66" charset="0"/>
              </a:rPr>
              <a:t>2+</a:t>
            </a:r>
            <a:r>
              <a:rPr lang="pt-BR" sz="2000" dirty="0">
                <a:latin typeface="Comic Sans MS" pitchFamily="66" charset="0"/>
              </a:rPr>
              <a:t> são materiais a serem separados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b="1" dirty="0">
                <a:latin typeface="Comic Sans MS" pitchFamily="66" charset="0"/>
              </a:rPr>
              <a:t>(b)</a:t>
            </a:r>
            <a:r>
              <a:rPr lang="pt-BR" sz="2000" dirty="0">
                <a:latin typeface="Comic Sans MS" pitchFamily="66" charset="0"/>
              </a:rPr>
              <a:t>: quando determinada quantidade da amostra é introduzida na coluna, ocorre uma reação de troca liberando quantidade equivalente de </a:t>
            </a:r>
            <a:r>
              <a:rPr lang="pt-BR" sz="2000" b="1" dirty="0">
                <a:solidFill>
                  <a:srgbClr val="A50021"/>
                </a:solidFill>
                <a:latin typeface="Comic Sans MS" pitchFamily="66" charset="0"/>
              </a:rPr>
              <a:t>X</a:t>
            </a:r>
            <a:r>
              <a:rPr lang="pt-BR" sz="2000" b="1" baseline="30000" dirty="0">
                <a:solidFill>
                  <a:srgbClr val="A50021"/>
                </a:solidFill>
                <a:latin typeface="Comic Sans MS" pitchFamily="66" charset="0"/>
              </a:rPr>
              <a:t>+</a:t>
            </a:r>
            <a:r>
              <a:rPr lang="pt-BR" sz="2000" dirty="0">
                <a:latin typeface="Comic Sans MS" pitchFamily="66" charset="0"/>
              </a:rPr>
              <a:t>, anteriormente ligado à matriz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03832" name="AutoShape 56"/>
          <p:cNvSpPr>
            <a:spLocks noChangeArrowheads="1"/>
          </p:cNvSpPr>
          <p:nvPr/>
        </p:nvSpPr>
        <p:spPr bwMode="auto">
          <a:xfrm rot="-2430660">
            <a:off x="671513" y="1939925"/>
            <a:ext cx="368300" cy="692150"/>
          </a:xfrm>
          <a:prstGeom prst="curvedLeftArrow">
            <a:avLst>
              <a:gd name="adj1" fmla="val 37586"/>
              <a:gd name="adj2" fmla="val 75172"/>
              <a:gd name="adj3" fmla="val 33333"/>
            </a:avLst>
          </a:prstGeom>
          <a:gradFill rotWithShape="0">
            <a:gsLst>
              <a:gs pos="0">
                <a:schemeClr val="tx2"/>
              </a:gs>
              <a:gs pos="100000">
                <a:srgbClr val="003366"/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08000"/>
            <a:ext cx="8458200" cy="1244600"/>
          </a:xfrm>
        </p:spPr>
        <p:txBody>
          <a:bodyPr/>
          <a:lstStyle/>
          <a:p>
            <a:r>
              <a:rPr lang="pt-BR" sz="2400" b="1">
                <a:latin typeface="Comic Sans MS" pitchFamily="66" charset="0"/>
              </a:rPr>
              <a:t>MECANISMO DE TROCA</a:t>
            </a:r>
            <a:endParaRPr lang="en-US" sz="2400" b="1">
              <a:latin typeface="Comic Sans MS" pitchFamily="66" charset="0"/>
            </a:endParaRPr>
          </a:p>
        </p:txBody>
      </p:sp>
      <p:sp>
        <p:nvSpPr>
          <p:cNvPr id="204803" name="Text Box 3"/>
          <p:cNvSpPr txBox="1">
            <a:spLocks noChangeArrowheads="1"/>
          </p:cNvSpPr>
          <p:nvPr/>
        </p:nvSpPr>
        <p:spPr bwMode="auto">
          <a:xfrm>
            <a:off x="596900" y="6650038"/>
            <a:ext cx="3683000" cy="1825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defTabSz="1892300">
              <a:spcBef>
                <a:spcPct val="50000"/>
              </a:spcBef>
              <a:tabLst>
                <a:tab pos="457200" algn="l"/>
              </a:tabLst>
            </a:pPr>
            <a:r>
              <a:rPr lang="pt-BR" sz="1200">
                <a:latin typeface="Comic Sans MS" pitchFamily="66" charset="0"/>
              </a:rPr>
              <a:t>Figura V-1 Collins p74</a:t>
            </a:r>
          </a:p>
        </p:txBody>
      </p:sp>
      <p:grpSp>
        <p:nvGrpSpPr>
          <p:cNvPr id="204804" name="Group 4"/>
          <p:cNvGrpSpPr>
            <a:grpSpLocks/>
          </p:cNvGrpSpPr>
          <p:nvPr/>
        </p:nvGrpSpPr>
        <p:grpSpPr bwMode="auto">
          <a:xfrm>
            <a:off x="234950" y="1720850"/>
            <a:ext cx="571500" cy="520700"/>
            <a:chOff x="2684" y="2284"/>
            <a:chExt cx="360" cy="328"/>
          </a:xfrm>
        </p:grpSpPr>
        <p:sp>
          <p:nvSpPr>
            <p:cNvPr id="204805" name="Oval 5"/>
            <p:cNvSpPr>
              <a:spLocks noChangeArrowheads="1"/>
            </p:cNvSpPr>
            <p:nvPr/>
          </p:nvSpPr>
          <p:spPr bwMode="auto">
            <a:xfrm>
              <a:off x="2684" y="2284"/>
              <a:ext cx="328" cy="328"/>
            </a:xfrm>
            <a:prstGeom prst="ellipse">
              <a:avLst/>
            </a:prstGeom>
            <a:solidFill>
              <a:srgbClr val="99CC00"/>
            </a:solidFill>
            <a:ln w="28575" cap="sq">
              <a:solidFill>
                <a:srgbClr val="99CC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4806" name="Text Box 6"/>
            <p:cNvSpPr txBox="1">
              <a:spLocks noChangeArrowheads="1"/>
            </p:cNvSpPr>
            <p:nvPr/>
          </p:nvSpPr>
          <p:spPr bwMode="auto">
            <a:xfrm>
              <a:off x="2700" y="2308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Z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sp>
        <p:nvSpPr>
          <p:cNvPr id="204807" name="Rectangle 7"/>
          <p:cNvSpPr>
            <a:spLocks noChangeArrowheads="1"/>
          </p:cNvSpPr>
          <p:nvPr/>
        </p:nvSpPr>
        <p:spPr bwMode="auto">
          <a:xfrm>
            <a:off x="136525" y="1616075"/>
            <a:ext cx="1562100" cy="4381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04808" name="Rectangle 8"/>
          <p:cNvSpPr>
            <a:spLocks noChangeArrowheads="1"/>
          </p:cNvSpPr>
          <p:nvPr/>
        </p:nvSpPr>
        <p:spPr bwMode="auto">
          <a:xfrm>
            <a:off x="1978025" y="1616075"/>
            <a:ext cx="1562100" cy="4381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04809" name="Group 9"/>
          <p:cNvGrpSpPr>
            <a:grpSpLocks/>
          </p:cNvGrpSpPr>
          <p:nvPr/>
        </p:nvGrpSpPr>
        <p:grpSpPr bwMode="auto">
          <a:xfrm>
            <a:off x="482600" y="2695575"/>
            <a:ext cx="965200" cy="965200"/>
            <a:chOff x="800" y="1904"/>
            <a:chExt cx="608" cy="608"/>
          </a:xfrm>
        </p:grpSpPr>
        <p:sp>
          <p:nvSpPr>
            <p:cNvPr id="204810" name="Oval 10"/>
            <p:cNvSpPr>
              <a:spLocks noChangeArrowheads="1"/>
            </p:cNvSpPr>
            <p:nvPr/>
          </p:nvSpPr>
          <p:spPr bwMode="auto">
            <a:xfrm>
              <a:off x="800" y="1904"/>
              <a:ext cx="608" cy="608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4811" name="Line 11"/>
            <p:cNvSpPr>
              <a:spLocks noChangeShapeType="1"/>
            </p:cNvSpPr>
            <p:nvPr/>
          </p:nvSpPr>
          <p:spPr bwMode="auto">
            <a:xfrm>
              <a:off x="1192" y="2316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4812" name="Line 12"/>
            <p:cNvSpPr>
              <a:spLocks noChangeShapeType="1"/>
            </p:cNvSpPr>
            <p:nvPr/>
          </p:nvSpPr>
          <p:spPr bwMode="auto">
            <a:xfrm>
              <a:off x="1044" y="2408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4813" name="Line 13"/>
            <p:cNvSpPr>
              <a:spLocks noChangeShapeType="1"/>
            </p:cNvSpPr>
            <p:nvPr/>
          </p:nvSpPr>
          <p:spPr bwMode="auto">
            <a:xfrm>
              <a:off x="952" y="2284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4814" name="Line 14"/>
            <p:cNvSpPr>
              <a:spLocks noChangeShapeType="1"/>
            </p:cNvSpPr>
            <p:nvPr/>
          </p:nvSpPr>
          <p:spPr bwMode="auto">
            <a:xfrm>
              <a:off x="856" y="2212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204815" name="Group 15"/>
          <p:cNvGrpSpPr>
            <a:grpSpLocks/>
          </p:cNvGrpSpPr>
          <p:nvPr/>
        </p:nvGrpSpPr>
        <p:grpSpPr bwMode="auto">
          <a:xfrm>
            <a:off x="2273300" y="2695575"/>
            <a:ext cx="965200" cy="965200"/>
            <a:chOff x="800" y="1904"/>
            <a:chExt cx="608" cy="608"/>
          </a:xfrm>
        </p:grpSpPr>
        <p:sp>
          <p:nvSpPr>
            <p:cNvPr id="204816" name="Oval 16"/>
            <p:cNvSpPr>
              <a:spLocks noChangeArrowheads="1"/>
            </p:cNvSpPr>
            <p:nvPr/>
          </p:nvSpPr>
          <p:spPr bwMode="auto">
            <a:xfrm>
              <a:off x="800" y="1904"/>
              <a:ext cx="608" cy="608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4817" name="Line 17"/>
            <p:cNvSpPr>
              <a:spLocks noChangeShapeType="1"/>
            </p:cNvSpPr>
            <p:nvPr/>
          </p:nvSpPr>
          <p:spPr bwMode="auto">
            <a:xfrm>
              <a:off x="1192" y="2316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4818" name="Line 18"/>
            <p:cNvSpPr>
              <a:spLocks noChangeShapeType="1"/>
            </p:cNvSpPr>
            <p:nvPr/>
          </p:nvSpPr>
          <p:spPr bwMode="auto">
            <a:xfrm>
              <a:off x="1044" y="2408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4819" name="Line 19"/>
            <p:cNvSpPr>
              <a:spLocks noChangeShapeType="1"/>
            </p:cNvSpPr>
            <p:nvPr/>
          </p:nvSpPr>
          <p:spPr bwMode="auto">
            <a:xfrm>
              <a:off x="952" y="2284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4820" name="Line 20"/>
            <p:cNvSpPr>
              <a:spLocks noChangeShapeType="1"/>
            </p:cNvSpPr>
            <p:nvPr/>
          </p:nvSpPr>
          <p:spPr bwMode="auto">
            <a:xfrm>
              <a:off x="856" y="2212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04821" name="Text Box 21"/>
          <p:cNvSpPr txBox="1">
            <a:spLocks noChangeArrowheads="1"/>
          </p:cNvSpPr>
          <p:nvPr/>
        </p:nvSpPr>
        <p:spPr bwMode="auto">
          <a:xfrm>
            <a:off x="266700" y="2400300"/>
            <a:ext cx="6858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3366"/>
                </a:solidFill>
                <a:latin typeface="Comic Sans MS" pitchFamily="66" charset="0"/>
              </a:rPr>
              <a:t>B</a:t>
            </a:r>
            <a:r>
              <a:rPr lang="pt-BR" sz="3200" b="1" baseline="30000">
                <a:solidFill>
                  <a:srgbClr val="003366"/>
                </a:solidFill>
                <a:latin typeface="Comic Sans MS" pitchFamily="66" charset="0"/>
              </a:rPr>
              <a:t>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4822" name="Text Box 22"/>
          <p:cNvSpPr txBox="1">
            <a:spLocks noChangeArrowheads="1"/>
          </p:cNvSpPr>
          <p:nvPr/>
        </p:nvSpPr>
        <p:spPr bwMode="auto">
          <a:xfrm>
            <a:off x="1041400" y="2327275"/>
            <a:ext cx="7747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pt-BR" sz="3200" b="1" baseline="30000">
                <a:solidFill>
                  <a:schemeClr val="tx2"/>
                </a:solidFill>
                <a:latin typeface="Comic Sans MS" pitchFamily="66" charset="0"/>
              </a:rPr>
              <a:t>2+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4823" name="Text Box 23"/>
          <p:cNvSpPr txBox="1">
            <a:spLocks noChangeArrowheads="1"/>
          </p:cNvSpPr>
          <p:nvPr/>
        </p:nvSpPr>
        <p:spPr bwMode="auto">
          <a:xfrm>
            <a:off x="254000" y="3495675"/>
            <a:ext cx="8128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pt-BR" sz="3200" b="1" baseline="30000">
                <a:solidFill>
                  <a:schemeClr val="tx2"/>
                </a:solidFill>
                <a:latin typeface="Comic Sans MS" pitchFamily="66" charset="0"/>
              </a:rPr>
              <a:t>2+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4824" name="Text Box 24"/>
          <p:cNvSpPr txBox="1">
            <a:spLocks noChangeArrowheads="1"/>
          </p:cNvSpPr>
          <p:nvPr/>
        </p:nvSpPr>
        <p:spPr bwMode="auto">
          <a:xfrm>
            <a:off x="2120900" y="3546475"/>
            <a:ext cx="8001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pt-BR" sz="3200" b="1" baseline="30000">
                <a:solidFill>
                  <a:schemeClr val="tx2"/>
                </a:solidFill>
                <a:latin typeface="Comic Sans MS" pitchFamily="66" charset="0"/>
              </a:rPr>
              <a:t>2+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4825" name="Text Box 25"/>
          <p:cNvSpPr txBox="1">
            <a:spLocks noChangeArrowheads="1"/>
          </p:cNvSpPr>
          <p:nvPr/>
        </p:nvSpPr>
        <p:spPr bwMode="auto">
          <a:xfrm>
            <a:off x="2819400" y="2339975"/>
            <a:ext cx="8382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pt-BR" sz="3200" b="1" baseline="30000">
                <a:solidFill>
                  <a:schemeClr val="tx2"/>
                </a:solidFill>
                <a:latin typeface="Comic Sans MS" pitchFamily="66" charset="0"/>
              </a:rPr>
              <a:t>2+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4826" name="Text Box 26"/>
          <p:cNvSpPr txBox="1">
            <a:spLocks noChangeArrowheads="1"/>
          </p:cNvSpPr>
          <p:nvPr/>
        </p:nvSpPr>
        <p:spPr bwMode="auto">
          <a:xfrm>
            <a:off x="1168400" y="3454400"/>
            <a:ext cx="6858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3366"/>
                </a:solidFill>
                <a:latin typeface="Comic Sans MS" pitchFamily="66" charset="0"/>
              </a:rPr>
              <a:t>B</a:t>
            </a:r>
            <a:r>
              <a:rPr lang="pt-BR" sz="3200" b="1" baseline="30000">
                <a:solidFill>
                  <a:srgbClr val="003366"/>
                </a:solidFill>
                <a:latin typeface="Comic Sans MS" pitchFamily="66" charset="0"/>
              </a:rPr>
              <a:t>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grpSp>
        <p:nvGrpSpPr>
          <p:cNvPr id="204827" name="Group 27"/>
          <p:cNvGrpSpPr>
            <a:grpSpLocks/>
          </p:cNvGrpSpPr>
          <p:nvPr/>
        </p:nvGrpSpPr>
        <p:grpSpPr bwMode="auto">
          <a:xfrm>
            <a:off x="2038350" y="2330450"/>
            <a:ext cx="571500" cy="520700"/>
            <a:chOff x="2684" y="2284"/>
            <a:chExt cx="360" cy="328"/>
          </a:xfrm>
        </p:grpSpPr>
        <p:sp>
          <p:nvSpPr>
            <p:cNvPr id="204828" name="Oval 28"/>
            <p:cNvSpPr>
              <a:spLocks noChangeArrowheads="1"/>
            </p:cNvSpPr>
            <p:nvPr/>
          </p:nvSpPr>
          <p:spPr bwMode="auto">
            <a:xfrm>
              <a:off x="2684" y="2284"/>
              <a:ext cx="328" cy="328"/>
            </a:xfrm>
            <a:prstGeom prst="ellipse">
              <a:avLst/>
            </a:prstGeom>
            <a:solidFill>
              <a:srgbClr val="99CC00"/>
            </a:solidFill>
            <a:ln w="28575" cap="sq">
              <a:solidFill>
                <a:srgbClr val="99CC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4829" name="Text Box 29"/>
            <p:cNvSpPr txBox="1">
              <a:spLocks noChangeArrowheads="1"/>
            </p:cNvSpPr>
            <p:nvPr/>
          </p:nvSpPr>
          <p:spPr bwMode="auto">
            <a:xfrm>
              <a:off x="2700" y="2308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Z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4830" name="Group 30"/>
          <p:cNvGrpSpPr>
            <a:grpSpLocks/>
          </p:cNvGrpSpPr>
          <p:nvPr/>
        </p:nvGrpSpPr>
        <p:grpSpPr bwMode="auto">
          <a:xfrm>
            <a:off x="2952750" y="3498850"/>
            <a:ext cx="571500" cy="520700"/>
            <a:chOff x="2684" y="2284"/>
            <a:chExt cx="360" cy="328"/>
          </a:xfrm>
        </p:grpSpPr>
        <p:sp>
          <p:nvSpPr>
            <p:cNvPr id="204831" name="Oval 31"/>
            <p:cNvSpPr>
              <a:spLocks noChangeArrowheads="1"/>
            </p:cNvSpPr>
            <p:nvPr/>
          </p:nvSpPr>
          <p:spPr bwMode="auto">
            <a:xfrm>
              <a:off x="2684" y="2284"/>
              <a:ext cx="328" cy="328"/>
            </a:xfrm>
            <a:prstGeom prst="ellipse">
              <a:avLst/>
            </a:prstGeom>
            <a:solidFill>
              <a:srgbClr val="99CC00"/>
            </a:solidFill>
            <a:ln w="28575" cap="sq">
              <a:solidFill>
                <a:srgbClr val="99CC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4832" name="Text Box 32"/>
            <p:cNvSpPr txBox="1">
              <a:spLocks noChangeArrowheads="1"/>
            </p:cNvSpPr>
            <p:nvPr/>
          </p:nvSpPr>
          <p:spPr bwMode="auto">
            <a:xfrm>
              <a:off x="2700" y="2308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Z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sp>
        <p:nvSpPr>
          <p:cNvPr id="204833" name="Text Box 33"/>
          <p:cNvSpPr txBox="1">
            <a:spLocks noChangeArrowheads="1"/>
          </p:cNvSpPr>
          <p:nvPr/>
        </p:nvSpPr>
        <p:spPr bwMode="auto">
          <a:xfrm>
            <a:off x="2362200" y="4148138"/>
            <a:ext cx="685800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3366"/>
                </a:solidFill>
                <a:latin typeface="Comic Sans MS" pitchFamily="66" charset="0"/>
              </a:rPr>
              <a:t>B</a:t>
            </a:r>
            <a:r>
              <a:rPr lang="pt-BR" sz="3200" b="1" baseline="30000">
                <a:solidFill>
                  <a:srgbClr val="003366"/>
                </a:solidFill>
                <a:latin typeface="Comic Sans MS" pitchFamily="66" charset="0"/>
              </a:rPr>
              <a:t>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4834" name="Text Box 34"/>
          <p:cNvSpPr txBox="1">
            <a:spLocks noChangeArrowheads="1"/>
          </p:cNvSpPr>
          <p:nvPr/>
        </p:nvSpPr>
        <p:spPr bwMode="auto">
          <a:xfrm>
            <a:off x="2400300" y="4727575"/>
            <a:ext cx="6858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3366"/>
                </a:solidFill>
                <a:latin typeface="Comic Sans MS" pitchFamily="66" charset="0"/>
              </a:rPr>
              <a:t>B</a:t>
            </a:r>
            <a:r>
              <a:rPr lang="pt-BR" sz="3200" b="1" baseline="30000">
                <a:solidFill>
                  <a:srgbClr val="003366"/>
                </a:solidFill>
                <a:latin typeface="Comic Sans MS" pitchFamily="66" charset="0"/>
              </a:rPr>
              <a:t>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4835" name="AutoShape 35"/>
          <p:cNvSpPr>
            <a:spLocks noChangeArrowheads="1"/>
          </p:cNvSpPr>
          <p:nvPr/>
        </p:nvSpPr>
        <p:spPr bwMode="auto">
          <a:xfrm rot="-1511942">
            <a:off x="711200" y="2082800"/>
            <a:ext cx="241300" cy="596900"/>
          </a:xfrm>
          <a:prstGeom prst="curvedLeftArrow">
            <a:avLst>
              <a:gd name="adj1" fmla="val 49474"/>
              <a:gd name="adj2" fmla="val 98947"/>
              <a:gd name="adj3" fmla="val 33333"/>
            </a:avLst>
          </a:prstGeom>
          <a:solidFill>
            <a:srgbClr val="99CC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04836" name="Text Box 36"/>
          <p:cNvSpPr txBox="1">
            <a:spLocks noChangeArrowheads="1"/>
          </p:cNvSpPr>
          <p:nvPr/>
        </p:nvSpPr>
        <p:spPr bwMode="auto">
          <a:xfrm>
            <a:off x="2768600" y="4437063"/>
            <a:ext cx="685800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3366"/>
                </a:solidFill>
                <a:latin typeface="Comic Sans MS" pitchFamily="66" charset="0"/>
              </a:rPr>
              <a:t>B</a:t>
            </a:r>
            <a:r>
              <a:rPr lang="pt-BR" sz="3200" b="1" baseline="30000">
                <a:solidFill>
                  <a:srgbClr val="003366"/>
                </a:solidFill>
                <a:latin typeface="Comic Sans MS" pitchFamily="66" charset="0"/>
              </a:rPr>
              <a:t>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4837" name="Text Box 37"/>
          <p:cNvSpPr txBox="1">
            <a:spLocks noChangeArrowheads="1"/>
          </p:cNvSpPr>
          <p:nvPr/>
        </p:nvSpPr>
        <p:spPr bwMode="auto">
          <a:xfrm>
            <a:off x="2781300" y="4957763"/>
            <a:ext cx="685800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3366"/>
                </a:solidFill>
                <a:latin typeface="Comic Sans MS" pitchFamily="66" charset="0"/>
              </a:rPr>
              <a:t>B</a:t>
            </a:r>
            <a:r>
              <a:rPr lang="pt-BR" sz="3200" b="1" baseline="30000">
                <a:solidFill>
                  <a:srgbClr val="003366"/>
                </a:solidFill>
                <a:latin typeface="Comic Sans MS" pitchFamily="66" charset="0"/>
              </a:rPr>
              <a:t>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4838" name="Text Box 38"/>
          <p:cNvSpPr txBox="1">
            <a:spLocks noChangeArrowheads="1"/>
          </p:cNvSpPr>
          <p:nvPr/>
        </p:nvSpPr>
        <p:spPr bwMode="auto">
          <a:xfrm>
            <a:off x="127000" y="5422900"/>
            <a:ext cx="6731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latin typeface="Comic Sans MS" pitchFamily="66" charset="0"/>
              </a:rPr>
              <a:t>b´</a:t>
            </a:r>
            <a:endParaRPr lang="en-US" sz="3200" b="1" baseline="-25000">
              <a:latin typeface="Comic Sans MS" pitchFamily="66" charset="0"/>
            </a:endParaRPr>
          </a:p>
        </p:txBody>
      </p:sp>
      <p:sp>
        <p:nvSpPr>
          <p:cNvPr id="204839" name="Text Box 39"/>
          <p:cNvSpPr txBox="1">
            <a:spLocks noChangeArrowheads="1"/>
          </p:cNvSpPr>
          <p:nvPr/>
        </p:nvSpPr>
        <p:spPr bwMode="auto">
          <a:xfrm>
            <a:off x="1981200" y="5422900"/>
            <a:ext cx="4826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latin typeface="Comic Sans MS" pitchFamily="66" charset="0"/>
              </a:rPr>
              <a:t>c</a:t>
            </a:r>
            <a:endParaRPr lang="en-US" sz="3200" b="1">
              <a:latin typeface="Comic Sans MS" pitchFamily="66" charset="0"/>
            </a:endParaRPr>
          </a:p>
        </p:txBody>
      </p:sp>
      <p:sp>
        <p:nvSpPr>
          <p:cNvPr id="204840" name="Text Box 40"/>
          <p:cNvSpPr txBox="1">
            <a:spLocks noChangeArrowheads="1"/>
          </p:cNvSpPr>
          <p:nvPr/>
        </p:nvSpPr>
        <p:spPr bwMode="auto">
          <a:xfrm>
            <a:off x="4013200" y="2273300"/>
            <a:ext cx="4584700" cy="2987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b="1">
                <a:latin typeface="Comic Sans MS" pitchFamily="66" charset="0"/>
              </a:rPr>
              <a:t>(b´)</a:t>
            </a:r>
            <a:r>
              <a:rPr lang="pt-BR" sz="2000">
                <a:latin typeface="Comic Sans MS" pitchFamily="66" charset="0"/>
              </a:rPr>
              <a:t>: após a adsorção do analito na resina, é aplicado um eluente que contém íons </a:t>
            </a:r>
            <a:r>
              <a:rPr lang="pt-BR" sz="2000" b="1">
                <a:solidFill>
                  <a:srgbClr val="99CC00"/>
                </a:solidFill>
                <a:latin typeface="Comic Sans MS" pitchFamily="66" charset="0"/>
              </a:rPr>
              <a:t>Z</a:t>
            </a:r>
            <a:r>
              <a:rPr lang="pt-BR" sz="2000" b="1" baseline="30000">
                <a:solidFill>
                  <a:srgbClr val="99CC00"/>
                </a:solidFill>
                <a:latin typeface="Comic Sans MS" pitchFamily="66" charset="0"/>
              </a:rPr>
              <a:t>+</a:t>
            </a:r>
            <a:r>
              <a:rPr lang="pt-BR" sz="2000">
                <a:latin typeface="Comic Sans MS" pitchFamily="66" charset="0"/>
              </a:rPr>
              <a:t>, com uma afinidade um pouco maior pelos grupos trocadores da resina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b="1">
                <a:latin typeface="Comic Sans MS" pitchFamily="66" charset="0"/>
              </a:rPr>
              <a:t>(c)</a:t>
            </a:r>
            <a:r>
              <a:rPr lang="pt-BR" sz="2000">
                <a:latin typeface="Comic Sans MS" pitchFamily="66" charset="0"/>
              </a:rPr>
              <a:t>: os íons </a:t>
            </a:r>
            <a:r>
              <a:rPr lang="pt-BR" sz="2000" b="1">
                <a:solidFill>
                  <a:srgbClr val="99CC00"/>
                </a:solidFill>
                <a:latin typeface="Comic Sans MS" pitchFamily="66" charset="0"/>
              </a:rPr>
              <a:t>Z</a:t>
            </a:r>
            <a:r>
              <a:rPr lang="pt-BR" sz="2000" b="1" baseline="30000">
                <a:solidFill>
                  <a:srgbClr val="99CC00"/>
                </a:solidFill>
                <a:latin typeface="Comic Sans MS" pitchFamily="66" charset="0"/>
              </a:rPr>
              <a:t>+</a:t>
            </a:r>
            <a:r>
              <a:rPr lang="pt-BR" sz="2000">
                <a:latin typeface="Comic Sans MS" pitchFamily="66" charset="0"/>
              </a:rPr>
              <a:t> irão provocar a liberação da substânca </a:t>
            </a:r>
            <a:r>
              <a:rPr lang="pt-BR" sz="2000" b="1">
                <a:solidFill>
                  <a:srgbClr val="003366"/>
                </a:solidFill>
                <a:latin typeface="Comic Sans MS" pitchFamily="66" charset="0"/>
              </a:rPr>
              <a:t>B</a:t>
            </a:r>
            <a:r>
              <a:rPr lang="pt-BR" sz="2000" b="1" baseline="30000">
                <a:solidFill>
                  <a:srgbClr val="003366"/>
                </a:solidFill>
                <a:latin typeface="Comic Sans MS" pitchFamily="66" charset="0"/>
              </a:rPr>
              <a:t>+</a:t>
            </a:r>
            <a:r>
              <a:rPr lang="pt-BR" sz="2000">
                <a:latin typeface="Comic Sans MS" pitchFamily="66" charset="0"/>
              </a:rPr>
              <a:t>, ligada mais fracamente à resina que a substância </a:t>
            </a:r>
            <a:r>
              <a:rPr lang="pt-BR" sz="2000" b="1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pt-BR" sz="2000" b="1" baseline="30000">
                <a:solidFill>
                  <a:schemeClr val="tx2"/>
                </a:solidFill>
                <a:latin typeface="Comic Sans MS" pitchFamily="66" charset="0"/>
              </a:rPr>
              <a:t>2+</a:t>
            </a:r>
            <a:endParaRPr lang="en-US" sz="20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08000"/>
            <a:ext cx="8458200" cy="1244600"/>
          </a:xfrm>
        </p:spPr>
        <p:txBody>
          <a:bodyPr/>
          <a:lstStyle/>
          <a:p>
            <a:r>
              <a:rPr lang="pt-BR" sz="2400" b="1">
                <a:latin typeface="Comic Sans MS" pitchFamily="66" charset="0"/>
              </a:rPr>
              <a:t>MECANISMO DE TROCA</a:t>
            </a:r>
            <a:endParaRPr lang="en-US" sz="2400" b="1">
              <a:latin typeface="Comic Sans MS" pitchFamily="66" charset="0"/>
            </a:endParaRPr>
          </a:p>
        </p:txBody>
      </p:sp>
      <p:sp>
        <p:nvSpPr>
          <p:cNvPr id="205827" name="Text Box 3"/>
          <p:cNvSpPr txBox="1">
            <a:spLocks noChangeArrowheads="1"/>
          </p:cNvSpPr>
          <p:nvPr/>
        </p:nvSpPr>
        <p:spPr bwMode="auto">
          <a:xfrm>
            <a:off x="596900" y="6650038"/>
            <a:ext cx="3683000" cy="1825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defTabSz="1892300">
              <a:spcBef>
                <a:spcPct val="50000"/>
              </a:spcBef>
              <a:tabLst>
                <a:tab pos="457200" algn="l"/>
              </a:tabLst>
            </a:pPr>
            <a:r>
              <a:rPr lang="pt-BR" sz="1200">
                <a:latin typeface="Comic Sans MS" pitchFamily="66" charset="0"/>
              </a:rPr>
              <a:t>Figura V-1 Collins p74</a:t>
            </a:r>
          </a:p>
        </p:txBody>
      </p:sp>
      <p:grpSp>
        <p:nvGrpSpPr>
          <p:cNvPr id="205828" name="Group 4"/>
          <p:cNvGrpSpPr>
            <a:grpSpLocks/>
          </p:cNvGrpSpPr>
          <p:nvPr/>
        </p:nvGrpSpPr>
        <p:grpSpPr bwMode="auto">
          <a:xfrm>
            <a:off x="234950" y="1743075"/>
            <a:ext cx="635000" cy="520700"/>
            <a:chOff x="2452" y="1226"/>
            <a:chExt cx="400" cy="328"/>
          </a:xfrm>
        </p:grpSpPr>
        <p:sp>
          <p:nvSpPr>
            <p:cNvPr id="205829" name="Oval 5"/>
            <p:cNvSpPr>
              <a:spLocks noChangeArrowheads="1"/>
            </p:cNvSpPr>
            <p:nvPr/>
          </p:nvSpPr>
          <p:spPr bwMode="auto">
            <a:xfrm>
              <a:off x="2468" y="1226"/>
              <a:ext cx="328" cy="328"/>
            </a:xfrm>
            <a:prstGeom prst="ellipse">
              <a:avLst/>
            </a:prstGeom>
            <a:solidFill>
              <a:srgbClr val="666699"/>
            </a:solidFill>
            <a:ln w="28575" cap="sq">
              <a:solidFill>
                <a:srgbClr val="6666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830" name="Text Box 6"/>
            <p:cNvSpPr txBox="1">
              <a:spLocks noChangeArrowheads="1"/>
            </p:cNvSpPr>
            <p:nvPr/>
          </p:nvSpPr>
          <p:spPr bwMode="auto">
            <a:xfrm>
              <a:off x="2452" y="1250"/>
              <a:ext cx="40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W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sp>
        <p:nvSpPr>
          <p:cNvPr id="205831" name="Rectangle 7"/>
          <p:cNvSpPr>
            <a:spLocks noChangeArrowheads="1"/>
          </p:cNvSpPr>
          <p:nvPr/>
        </p:nvSpPr>
        <p:spPr bwMode="auto">
          <a:xfrm>
            <a:off x="136525" y="1616075"/>
            <a:ext cx="1562100" cy="4381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05832" name="Rectangle 8"/>
          <p:cNvSpPr>
            <a:spLocks noChangeArrowheads="1"/>
          </p:cNvSpPr>
          <p:nvPr/>
        </p:nvSpPr>
        <p:spPr bwMode="auto">
          <a:xfrm>
            <a:off x="1965325" y="1616075"/>
            <a:ext cx="1562100" cy="4381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05833" name="Group 9"/>
          <p:cNvGrpSpPr>
            <a:grpSpLocks/>
          </p:cNvGrpSpPr>
          <p:nvPr/>
        </p:nvGrpSpPr>
        <p:grpSpPr bwMode="auto">
          <a:xfrm>
            <a:off x="431800" y="2695575"/>
            <a:ext cx="965200" cy="965200"/>
            <a:chOff x="800" y="1904"/>
            <a:chExt cx="608" cy="608"/>
          </a:xfrm>
        </p:grpSpPr>
        <p:sp>
          <p:nvSpPr>
            <p:cNvPr id="205834" name="Oval 10"/>
            <p:cNvSpPr>
              <a:spLocks noChangeArrowheads="1"/>
            </p:cNvSpPr>
            <p:nvPr/>
          </p:nvSpPr>
          <p:spPr bwMode="auto">
            <a:xfrm>
              <a:off x="800" y="1904"/>
              <a:ext cx="608" cy="608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835" name="Line 11"/>
            <p:cNvSpPr>
              <a:spLocks noChangeShapeType="1"/>
            </p:cNvSpPr>
            <p:nvPr/>
          </p:nvSpPr>
          <p:spPr bwMode="auto">
            <a:xfrm>
              <a:off x="1192" y="2316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5836" name="Line 12"/>
            <p:cNvSpPr>
              <a:spLocks noChangeShapeType="1"/>
            </p:cNvSpPr>
            <p:nvPr/>
          </p:nvSpPr>
          <p:spPr bwMode="auto">
            <a:xfrm>
              <a:off x="1044" y="2408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5837" name="Line 13"/>
            <p:cNvSpPr>
              <a:spLocks noChangeShapeType="1"/>
            </p:cNvSpPr>
            <p:nvPr/>
          </p:nvSpPr>
          <p:spPr bwMode="auto">
            <a:xfrm>
              <a:off x="952" y="2284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5838" name="Line 14"/>
            <p:cNvSpPr>
              <a:spLocks noChangeShapeType="1"/>
            </p:cNvSpPr>
            <p:nvPr/>
          </p:nvSpPr>
          <p:spPr bwMode="auto">
            <a:xfrm>
              <a:off x="856" y="2212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205839" name="Group 15"/>
          <p:cNvGrpSpPr>
            <a:grpSpLocks/>
          </p:cNvGrpSpPr>
          <p:nvPr/>
        </p:nvGrpSpPr>
        <p:grpSpPr bwMode="auto">
          <a:xfrm>
            <a:off x="2235200" y="2695575"/>
            <a:ext cx="965200" cy="965200"/>
            <a:chOff x="800" y="1904"/>
            <a:chExt cx="608" cy="608"/>
          </a:xfrm>
        </p:grpSpPr>
        <p:sp>
          <p:nvSpPr>
            <p:cNvPr id="205840" name="Oval 16"/>
            <p:cNvSpPr>
              <a:spLocks noChangeArrowheads="1"/>
            </p:cNvSpPr>
            <p:nvPr/>
          </p:nvSpPr>
          <p:spPr bwMode="auto">
            <a:xfrm>
              <a:off x="800" y="1904"/>
              <a:ext cx="608" cy="608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841" name="Line 17"/>
            <p:cNvSpPr>
              <a:spLocks noChangeShapeType="1"/>
            </p:cNvSpPr>
            <p:nvPr/>
          </p:nvSpPr>
          <p:spPr bwMode="auto">
            <a:xfrm>
              <a:off x="1192" y="2316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5842" name="Line 18"/>
            <p:cNvSpPr>
              <a:spLocks noChangeShapeType="1"/>
            </p:cNvSpPr>
            <p:nvPr/>
          </p:nvSpPr>
          <p:spPr bwMode="auto">
            <a:xfrm>
              <a:off x="1044" y="2408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5843" name="Line 19"/>
            <p:cNvSpPr>
              <a:spLocks noChangeShapeType="1"/>
            </p:cNvSpPr>
            <p:nvPr/>
          </p:nvSpPr>
          <p:spPr bwMode="auto">
            <a:xfrm>
              <a:off x="952" y="2284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5844" name="Line 20"/>
            <p:cNvSpPr>
              <a:spLocks noChangeShapeType="1"/>
            </p:cNvSpPr>
            <p:nvPr/>
          </p:nvSpPr>
          <p:spPr bwMode="auto">
            <a:xfrm>
              <a:off x="856" y="2212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05845" name="Text Box 21"/>
          <p:cNvSpPr txBox="1">
            <a:spLocks noChangeArrowheads="1"/>
          </p:cNvSpPr>
          <p:nvPr/>
        </p:nvSpPr>
        <p:spPr bwMode="auto">
          <a:xfrm>
            <a:off x="279400" y="3546475"/>
            <a:ext cx="8001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pt-BR" sz="3200" b="1" baseline="30000">
                <a:solidFill>
                  <a:schemeClr val="tx2"/>
                </a:solidFill>
                <a:latin typeface="Comic Sans MS" pitchFamily="66" charset="0"/>
              </a:rPr>
              <a:t>2+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5846" name="Text Box 22"/>
          <p:cNvSpPr txBox="1">
            <a:spLocks noChangeArrowheads="1"/>
          </p:cNvSpPr>
          <p:nvPr/>
        </p:nvSpPr>
        <p:spPr bwMode="auto">
          <a:xfrm>
            <a:off x="977900" y="2339975"/>
            <a:ext cx="8382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pt-BR" sz="3200" b="1" baseline="30000">
                <a:solidFill>
                  <a:schemeClr val="tx2"/>
                </a:solidFill>
                <a:latin typeface="Comic Sans MS" pitchFamily="66" charset="0"/>
              </a:rPr>
              <a:t>2+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5847" name="AutoShape 23"/>
          <p:cNvSpPr>
            <a:spLocks noChangeArrowheads="1"/>
          </p:cNvSpPr>
          <p:nvPr/>
        </p:nvSpPr>
        <p:spPr bwMode="auto">
          <a:xfrm rot="-1511942">
            <a:off x="685800" y="2070100"/>
            <a:ext cx="241300" cy="596900"/>
          </a:xfrm>
          <a:prstGeom prst="curvedLeftArrow">
            <a:avLst>
              <a:gd name="adj1" fmla="val 49474"/>
              <a:gd name="adj2" fmla="val 98947"/>
              <a:gd name="adj3" fmla="val 33333"/>
            </a:avLst>
          </a:prstGeom>
          <a:solidFill>
            <a:srgbClr val="6666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05848" name="Group 24"/>
          <p:cNvGrpSpPr>
            <a:grpSpLocks/>
          </p:cNvGrpSpPr>
          <p:nvPr/>
        </p:nvGrpSpPr>
        <p:grpSpPr bwMode="auto">
          <a:xfrm>
            <a:off x="196850" y="2330450"/>
            <a:ext cx="571500" cy="520700"/>
            <a:chOff x="2684" y="2284"/>
            <a:chExt cx="360" cy="328"/>
          </a:xfrm>
        </p:grpSpPr>
        <p:sp>
          <p:nvSpPr>
            <p:cNvPr id="205849" name="Oval 25"/>
            <p:cNvSpPr>
              <a:spLocks noChangeArrowheads="1"/>
            </p:cNvSpPr>
            <p:nvPr/>
          </p:nvSpPr>
          <p:spPr bwMode="auto">
            <a:xfrm>
              <a:off x="2684" y="2284"/>
              <a:ext cx="328" cy="328"/>
            </a:xfrm>
            <a:prstGeom prst="ellipse">
              <a:avLst/>
            </a:prstGeom>
            <a:solidFill>
              <a:srgbClr val="99CC00"/>
            </a:solidFill>
            <a:ln w="28575" cap="sq">
              <a:solidFill>
                <a:srgbClr val="99CC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850" name="Text Box 26"/>
            <p:cNvSpPr txBox="1">
              <a:spLocks noChangeArrowheads="1"/>
            </p:cNvSpPr>
            <p:nvPr/>
          </p:nvSpPr>
          <p:spPr bwMode="auto">
            <a:xfrm>
              <a:off x="2700" y="2308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Z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5851" name="Group 27"/>
          <p:cNvGrpSpPr>
            <a:grpSpLocks/>
          </p:cNvGrpSpPr>
          <p:nvPr/>
        </p:nvGrpSpPr>
        <p:grpSpPr bwMode="auto">
          <a:xfrm>
            <a:off x="1111250" y="3498850"/>
            <a:ext cx="571500" cy="520700"/>
            <a:chOff x="2684" y="2284"/>
            <a:chExt cx="360" cy="328"/>
          </a:xfrm>
        </p:grpSpPr>
        <p:sp>
          <p:nvSpPr>
            <p:cNvPr id="205852" name="Oval 28"/>
            <p:cNvSpPr>
              <a:spLocks noChangeArrowheads="1"/>
            </p:cNvSpPr>
            <p:nvPr/>
          </p:nvSpPr>
          <p:spPr bwMode="auto">
            <a:xfrm>
              <a:off x="2684" y="2284"/>
              <a:ext cx="328" cy="328"/>
            </a:xfrm>
            <a:prstGeom prst="ellipse">
              <a:avLst/>
            </a:prstGeom>
            <a:solidFill>
              <a:srgbClr val="99CC00"/>
            </a:solidFill>
            <a:ln w="28575" cap="sq">
              <a:solidFill>
                <a:srgbClr val="99CC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853" name="Text Box 29"/>
            <p:cNvSpPr txBox="1">
              <a:spLocks noChangeArrowheads="1"/>
            </p:cNvSpPr>
            <p:nvPr/>
          </p:nvSpPr>
          <p:spPr bwMode="auto">
            <a:xfrm>
              <a:off x="2700" y="2308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Z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5854" name="Group 30"/>
          <p:cNvGrpSpPr>
            <a:grpSpLocks/>
          </p:cNvGrpSpPr>
          <p:nvPr/>
        </p:nvGrpSpPr>
        <p:grpSpPr bwMode="auto">
          <a:xfrm>
            <a:off x="2089150" y="2441575"/>
            <a:ext cx="635000" cy="520700"/>
            <a:chOff x="2452" y="1226"/>
            <a:chExt cx="400" cy="328"/>
          </a:xfrm>
        </p:grpSpPr>
        <p:sp>
          <p:nvSpPr>
            <p:cNvPr id="205855" name="Oval 31"/>
            <p:cNvSpPr>
              <a:spLocks noChangeArrowheads="1"/>
            </p:cNvSpPr>
            <p:nvPr/>
          </p:nvSpPr>
          <p:spPr bwMode="auto">
            <a:xfrm>
              <a:off x="2468" y="1226"/>
              <a:ext cx="328" cy="328"/>
            </a:xfrm>
            <a:prstGeom prst="ellipse">
              <a:avLst/>
            </a:prstGeom>
            <a:solidFill>
              <a:srgbClr val="666699"/>
            </a:solidFill>
            <a:ln w="28575" cap="sq">
              <a:solidFill>
                <a:srgbClr val="6666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856" name="Text Box 32"/>
            <p:cNvSpPr txBox="1">
              <a:spLocks noChangeArrowheads="1"/>
            </p:cNvSpPr>
            <p:nvPr/>
          </p:nvSpPr>
          <p:spPr bwMode="auto">
            <a:xfrm>
              <a:off x="2452" y="1250"/>
              <a:ext cx="40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W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5857" name="Group 33"/>
          <p:cNvGrpSpPr>
            <a:grpSpLocks/>
          </p:cNvGrpSpPr>
          <p:nvPr/>
        </p:nvGrpSpPr>
        <p:grpSpPr bwMode="auto">
          <a:xfrm>
            <a:off x="2927350" y="3406775"/>
            <a:ext cx="635000" cy="520700"/>
            <a:chOff x="2452" y="1226"/>
            <a:chExt cx="400" cy="328"/>
          </a:xfrm>
        </p:grpSpPr>
        <p:sp>
          <p:nvSpPr>
            <p:cNvPr id="205858" name="Oval 34"/>
            <p:cNvSpPr>
              <a:spLocks noChangeArrowheads="1"/>
            </p:cNvSpPr>
            <p:nvPr/>
          </p:nvSpPr>
          <p:spPr bwMode="auto">
            <a:xfrm>
              <a:off x="2468" y="1226"/>
              <a:ext cx="328" cy="328"/>
            </a:xfrm>
            <a:prstGeom prst="ellipse">
              <a:avLst/>
            </a:prstGeom>
            <a:solidFill>
              <a:srgbClr val="666699"/>
            </a:solidFill>
            <a:ln w="28575" cap="sq">
              <a:solidFill>
                <a:srgbClr val="6666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859" name="Text Box 35"/>
            <p:cNvSpPr txBox="1">
              <a:spLocks noChangeArrowheads="1"/>
            </p:cNvSpPr>
            <p:nvPr/>
          </p:nvSpPr>
          <p:spPr bwMode="auto">
            <a:xfrm>
              <a:off x="2452" y="1250"/>
              <a:ext cx="40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W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5860" name="Group 36"/>
          <p:cNvGrpSpPr>
            <a:grpSpLocks/>
          </p:cNvGrpSpPr>
          <p:nvPr/>
        </p:nvGrpSpPr>
        <p:grpSpPr bwMode="auto">
          <a:xfrm>
            <a:off x="2965450" y="2492375"/>
            <a:ext cx="635000" cy="520700"/>
            <a:chOff x="2452" y="1226"/>
            <a:chExt cx="400" cy="328"/>
          </a:xfrm>
        </p:grpSpPr>
        <p:sp>
          <p:nvSpPr>
            <p:cNvPr id="205861" name="Oval 37"/>
            <p:cNvSpPr>
              <a:spLocks noChangeArrowheads="1"/>
            </p:cNvSpPr>
            <p:nvPr/>
          </p:nvSpPr>
          <p:spPr bwMode="auto">
            <a:xfrm>
              <a:off x="2468" y="1226"/>
              <a:ext cx="328" cy="328"/>
            </a:xfrm>
            <a:prstGeom prst="ellipse">
              <a:avLst/>
            </a:prstGeom>
            <a:solidFill>
              <a:srgbClr val="666699"/>
            </a:solidFill>
            <a:ln w="28575" cap="sq">
              <a:solidFill>
                <a:srgbClr val="6666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862" name="Text Box 38"/>
            <p:cNvSpPr txBox="1">
              <a:spLocks noChangeArrowheads="1"/>
            </p:cNvSpPr>
            <p:nvPr/>
          </p:nvSpPr>
          <p:spPr bwMode="auto">
            <a:xfrm>
              <a:off x="2452" y="1250"/>
              <a:ext cx="40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W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5863" name="Group 39"/>
          <p:cNvGrpSpPr>
            <a:grpSpLocks/>
          </p:cNvGrpSpPr>
          <p:nvPr/>
        </p:nvGrpSpPr>
        <p:grpSpPr bwMode="auto">
          <a:xfrm>
            <a:off x="2076450" y="3359150"/>
            <a:ext cx="571500" cy="520700"/>
            <a:chOff x="2684" y="2284"/>
            <a:chExt cx="360" cy="328"/>
          </a:xfrm>
        </p:grpSpPr>
        <p:sp>
          <p:nvSpPr>
            <p:cNvPr id="205864" name="Oval 40"/>
            <p:cNvSpPr>
              <a:spLocks noChangeArrowheads="1"/>
            </p:cNvSpPr>
            <p:nvPr/>
          </p:nvSpPr>
          <p:spPr bwMode="auto">
            <a:xfrm>
              <a:off x="2684" y="2284"/>
              <a:ext cx="328" cy="328"/>
            </a:xfrm>
            <a:prstGeom prst="ellipse">
              <a:avLst/>
            </a:prstGeom>
            <a:solidFill>
              <a:srgbClr val="99CC00"/>
            </a:solidFill>
            <a:ln w="28575" cap="sq">
              <a:solidFill>
                <a:srgbClr val="99CC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865" name="Text Box 41"/>
            <p:cNvSpPr txBox="1">
              <a:spLocks noChangeArrowheads="1"/>
            </p:cNvSpPr>
            <p:nvPr/>
          </p:nvSpPr>
          <p:spPr bwMode="auto">
            <a:xfrm>
              <a:off x="2700" y="2308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Z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sp>
        <p:nvSpPr>
          <p:cNvPr id="205866" name="Text Box 42"/>
          <p:cNvSpPr txBox="1">
            <a:spLocks noChangeArrowheads="1"/>
          </p:cNvSpPr>
          <p:nvPr/>
        </p:nvSpPr>
        <p:spPr bwMode="auto">
          <a:xfrm>
            <a:off x="2070100" y="4148138"/>
            <a:ext cx="838200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pt-BR" sz="3200" b="1" baseline="30000">
                <a:solidFill>
                  <a:schemeClr val="tx2"/>
                </a:solidFill>
                <a:latin typeface="Comic Sans MS" pitchFamily="66" charset="0"/>
              </a:rPr>
              <a:t>2+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5867" name="Text Box 43"/>
          <p:cNvSpPr txBox="1">
            <a:spLocks noChangeArrowheads="1"/>
          </p:cNvSpPr>
          <p:nvPr/>
        </p:nvSpPr>
        <p:spPr bwMode="auto">
          <a:xfrm>
            <a:off x="2679700" y="4148138"/>
            <a:ext cx="838200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pt-BR" sz="3200" b="1" baseline="30000">
                <a:solidFill>
                  <a:schemeClr val="tx2"/>
                </a:solidFill>
                <a:latin typeface="Comic Sans MS" pitchFamily="66" charset="0"/>
              </a:rPr>
              <a:t>2+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5868" name="Text Box 44"/>
          <p:cNvSpPr txBox="1">
            <a:spLocks noChangeArrowheads="1"/>
          </p:cNvSpPr>
          <p:nvPr/>
        </p:nvSpPr>
        <p:spPr bwMode="auto">
          <a:xfrm>
            <a:off x="2425700" y="4727575"/>
            <a:ext cx="8382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pt-BR" sz="3200" b="1" baseline="30000">
                <a:solidFill>
                  <a:schemeClr val="tx2"/>
                </a:solidFill>
                <a:latin typeface="Comic Sans MS" pitchFamily="66" charset="0"/>
              </a:rPr>
              <a:t>2+</a:t>
            </a:r>
            <a:endParaRPr lang="en-US" sz="32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5869" name="Text Box 45"/>
          <p:cNvSpPr txBox="1">
            <a:spLocks noChangeArrowheads="1"/>
          </p:cNvSpPr>
          <p:nvPr/>
        </p:nvSpPr>
        <p:spPr bwMode="auto">
          <a:xfrm>
            <a:off x="139700" y="5422900"/>
            <a:ext cx="6477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latin typeface="Comic Sans MS" pitchFamily="66" charset="0"/>
              </a:rPr>
              <a:t>c´</a:t>
            </a:r>
            <a:endParaRPr lang="en-US" sz="3200" b="1">
              <a:latin typeface="Comic Sans MS" pitchFamily="66" charset="0"/>
            </a:endParaRPr>
          </a:p>
        </p:txBody>
      </p:sp>
      <p:sp>
        <p:nvSpPr>
          <p:cNvPr id="205870" name="Text Box 46"/>
          <p:cNvSpPr txBox="1">
            <a:spLocks noChangeArrowheads="1"/>
          </p:cNvSpPr>
          <p:nvPr/>
        </p:nvSpPr>
        <p:spPr bwMode="auto">
          <a:xfrm>
            <a:off x="1968500" y="5430838"/>
            <a:ext cx="482600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latin typeface="Comic Sans MS" pitchFamily="66" charset="0"/>
              </a:rPr>
              <a:t>d</a:t>
            </a:r>
            <a:endParaRPr lang="en-US" sz="3200" b="1">
              <a:latin typeface="Comic Sans MS" pitchFamily="66" charset="0"/>
            </a:endParaRPr>
          </a:p>
        </p:txBody>
      </p:sp>
      <p:sp>
        <p:nvSpPr>
          <p:cNvPr id="205871" name="Text Box 47"/>
          <p:cNvSpPr txBox="1">
            <a:spLocks noChangeArrowheads="1"/>
          </p:cNvSpPr>
          <p:nvPr/>
        </p:nvSpPr>
        <p:spPr bwMode="auto">
          <a:xfrm>
            <a:off x="4013200" y="2273300"/>
            <a:ext cx="4584700" cy="1616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b="1">
                <a:latin typeface="Comic Sans MS" pitchFamily="66" charset="0"/>
              </a:rPr>
              <a:t>(c´)</a:t>
            </a:r>
            <a:r>
              <a:rPr lang="pt-BR" sz="2000">
                <a:latin typeface="Comic Sans MS" pitchFamily="66" charset="0"/>
              </a:rPr>
              <a:t>: passando a seguir o segundo eluente, contendo os íons </a:t>
            </a:r>
            <a:r>
              <a:rPr lang="pt-BR" sz="2000" b="1">
                <a:solidFill>
                  <a:srgbClr val="666699"/>
                </a:solidFill>
                <a:latin typeface="Comic Sans MS" pitchFamily="66" charset="0"/>
              </a:rPr>
              <a:t>W</a:t>
            </a:r>
            <a:r>
              <a:rPr lang="pt-BR" sz="2000" b="1" baseline="30000">
                <a:solidFill>
                  <a:srgbClr val="666699"/>
                </a:solidFill>
                <a:latin typeface="Comic Sans MS" pitchFamily="66" charset="0"/>
              </a:rPr>
              <a:t>+</a:t>
            </a:r>
            <a:r>
              <a:rPr lang="pt-BR" sz="2000">
                <a:latin typeface="Comic Sans MS" pitchFamily="66" charset="0"/>
              </a:rPr>
              <a:t>, com maior afinidade pela matriz, haverá liberação do material </a:t>
            </a:r>
            <a:r>
              <a:rPr lang="pt-BR" sz="2000" b="1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pt-BR" sz="2000" b="1" baseline="30000">
                <a:solidFill>
                  <a:schemeClr val="tx2"/>
                </a:solidFill>
                <a:latin typeface="Comic Sans MS" pitchFamily="66" charset="0"/>
              </a:rPr>
              <a:t>2+</a:t>
            </a:r>
            <a:r>
              <a:rPr lang="pt-BR" sz="2000">
                <a:latin typeface="Comic Sans MS" pitchFamily="66" charset="0"/>
              </a:rPr>
              <a:t> (</a:t>
            </a:r>
            <a:r>
              <a:rPr lang="pt-BR" sz="2000" b="1">
                <a:latin typeface="Comic Sans MS" pitchFamily="66" charset="0"/>
              </a:rPr>
              <a:t>d</a:t>
            </a:r>
            <a:r>
              <a:rPr lang="pt-BR" sz="2000">
                <a:latin typeface="Comic Sans MS" pitchFamily="66" charset="0"/>
              </a:rPr>
              <a:t>) e, assim a separação de </a:t>
            </a:r>
            <a:r>
              <a:rPr lang="pt-BR" sz="2000" b="1">
                <a:solidFill>
                  <a:srgbClr val="003366"/>
                </a:solidFill>
                <a:latin typeface="Comic Sans MS" pitchFamily="66" charset="0"/>
              </a:rPr>
              <a:t>B</a:t>
            </a:r>
            <a:r>
              <a:rPr lang="pt-BR" sz="2000" b="1" baseline="30000">
                <a:solidFill>
                  <a:srgbClr val="003366"/>
                </a:solidFill>
                <a:latin typeface="Comic Sans MS" pitchFamily="66" charset="0"/>
              </a:rPr>
              <a:t>+</a:t>
            </a:r>
            <a:r>
              <a:rPr lang="pt-BR" sz="2000">
                <a:latin typeface="Comic Sans MS" pitchFamily="66" charset="0"/>
              </a:rPr>
              <a:t> e </a:t>
            </a:r>
            <a:r>
              <a:rPr lang="pt-BR" sz="2000" b="1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pt-BR" sz="2000" b="1" baseline="30000">
                <a:solidFill>
                  <a:schemeClr val="tx2"/>
                </a:solidFill>
                <a:latin typeface="Comic Sans MS" pitchFamily="66" charset="0"/>
              </a:rPr>
              <a:t>2+</a:t>
            </a:r>
            <a:r>
              <a:rPr lang="pt-BR" sz="2000">
                <a:latin typeface="Comic Sans MS" pitchFamily="66" charset="0"/>
              </a:rPr>
              <a:t> foi obtida</a:t>
            </a:r>
            <a:endParaRPr lang="en-US" sz="2000" b="1" baseline="30000">
              <a:solidFill>
                <a:schemeClr val="tx2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458200" cy="1244600"/>
          </a:xfrm>
        </p:spPr>
        <p:txBody>
          <a:bodyPr/>
          <a:lstStyle/>
          <a:p>
            <a:r>
              <a:rPr lang="pt-BR" sz="2400" b="1" dirty="0">
                <a:latin typeface="Comic Sans MS" pitchFamily="66" charset="0"/>
              </a:rPr>
              <a:t>MECANISMO DE TROCA</a:t>
            </a:r>
            <a:endParaRPr lang="en-US" sz="2400" b="1" dirty="0">
              <a:latin typeface="Comic Sans MS" pitchFamily="66" charset="0"/>
            </a:endParaRPr>
          </a:p>
        </p:txBody>
      </p:sp>
      <p:sp>
        <p:nvSpPr>
          <p:cNvPr id="206851" name="Text Box 3"/>
          <p:cNvSpPr txBox="1">
            <a:spLocks noChangeArrowheads="1"/>
          </p:cNvSpPr>
          <p:nvPr/>
        </p:nvSpPr>
        <p:spPr bwMode="auto">
          <a:xfrm>
            <a:off x="596900" y="6650038"/>
            <a:ext cx="3683000" cy="1825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defTabSz="1892300">
              <a:spcBef>
                <a:spcPct val="50000"/>
              </a:spcBef>
              <a:tabLst>
                <a:tab pos="457200" algn="l"/>
              </a:tabLst>
            </a:pPr>
            <a:r>
              <a:rPr lang="pt-BR" sz="1200">
                <a:latin typeface="Comic Sans MS" pitchFamily="66" charset="0"/>
              </a:rPr>
              <a:t>Figura V-1 Collins p74</a:t>
            </a:r>
          </a:p>
        </p:txBody>
      </p:sp>
      <p:sp>
        <p:nvSpPr>
          <p:cNvPr id="206852" name="Rectangle 4"/>
          <p:cNvSpPr>
            <a:spLocks noChangeArrowheads="1"/>
          </p:cNvSpPr>
          <p:nvPr/>
        </p:nvSpPr>
        <p:spPr bwMode="auto">
          <a:xfrm>
            <a:off x="136525" y="1616075"/>
            <a:ext cx="1562100" cy="4381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06853" name="Rectangle 5"/>
          <p:cNvSpPr>
            <a:spLocks noChangeArrowheads="1"/>
          </p:cNvSpPr>
          <p:nvPr/>
        </p:nvSpPr>
        <p:spPr bwMode="auto">
          <a:xfrm>
            <a:off x="1990725" y="1616075"/>
            <a:ext cx="1562100" cy="4381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06854" name="Group 6"/>
          <p:cNvGrpSpPr>
            <a:grpSpLocks/>
          </p:cNvGrpSpPr>
          <p:nvPr/>
        </p:nvGrpSpPr>
        <p:grpSpPr bwMode="auto">
          <a:xfrm>
            <a:off x="406400" y="2695575"/>
            <a:ext cx="965200" cy="965200"/>
            <a:chOff x="800" y="1904"/>
            <a:chExt cx="608" cy="608"/>
          </a:xfrm>
        </p:grpSpPr>
        <p:sp>
          <p:nvSpPr>
            <p:cNvPr id="206855" name="Oval 7"/>
            <p:cNvSpPr>
              <a:spLocks noChangeArrowheads="1"/>
            </p:cNvSpPr>
            <p:nvPr/>
          </p:nvSpPr>
          <p:spPr bwMode="auto">
            <a:xfrm>
              <a:off x="800" y="1904"/>
              <a:ext cx="608" cy="608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856" name="Line 8"/>
            <p:cNvSpPr>
              <a:spLocks noChangeShapeType="1"/>
            </p:cNvSpPr>
            <p:nvPr/>
          </p:nvSpPr>
          <p:spPr bwMode="auto">
            <a:xfrm>
              <a:off x="1192" y="2316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6857" name="Line 9"/>
            <p:cNvSpPr>
              <a:spLocks noChangeShapeType="1"/>
            </p:cNvSpPr>
            <p:nvPr/>
          </p:nvSpPr>
          <p:spPr bwMode="auto">
            <a:xfrm>
              <a:off x="1044" y="2408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6858" name="Line 10"/>
            <p:cNvSpPr>
              <a:spLocks noChangeShapeType="1"/>
            </p:cNvSpPr>
            <p:nvPr/>
          </p:nvSpPr>
          <p:spPr bwMode="auto">
            <a:xfrm>
              <a:off x="952" y="2284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6859" name="Line 11"/>
            <p:cNvSpPr>
              <a:spLocks noChangeShapeType="1"/>
            </p:cNvSpPr>
            <p:nvPr/>
          </p:nvSpPr>
          <p:spPr bwMode="auto">
            <a:xfrm>
              <a:off x="856" y="2212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206860" name="Group 12"/>
          <p:cNvGrpSpPr>
            <a:grpSpLocks/>
          </p:cNvGrpSpPr>
          <p:nvPr/>
        </p:nvGrpSpPr>
        <p:grpSpPr bwMode="auto">
          <a:xfrm>
            <a:off x="2320925" y="2695575"/>
            <a:ext cx="965200" cy="965200"/>
            <a:chOff x="800" y="1904"/>
            <a:chExt cx="608" cy="608"/>
          </a:xfrm>
        </p:grpSpPr>
        <p:sp>
          <p:nvSpPr>
            <p:cNvPr id="206861" name="Oval 13"/>
            <p:cNvSpPr>
              <a:spLocks noChangeArrowheads="1"/>
            </p:cNvSpPr>
            <p:nvPr/>
          </p:nvSpPr>
          <p:spPr bwMode="auto">
            <a:xfrm>
              <a:off x="800" y="1904"/>
              <a:ext cx="608" cy="608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862" name="Line 14"/>
            <p:cNvSpPr>
              <a:spLocks noChangeShapeType="1"/>
            </p:cNvSpPr>
            <p:nvPr/>
          </p:nvSpPr>
          <p:spPr bwMode="auto">
            <a:xfrm>
              <a:off x="1192" y="2316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6863" name="Line 15"/>
            <p:cNvSpPr>
              <a:spLocks noChangeShapeType="1"/>
            </p:cNvSpPr>
            <p:nvPr/>
          </p:nvSpPr>
          <p:spPr bwMode="auto">
            <a:xfrm>
              <a:off x="1044" y="2408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6864" name="Line 16"/>
            <p:cNvSpPr>
              <a:spLocks noChangeShapeType="1"/>
            </p:cNvSpPr>
            <p:nvPr/>
          </p:nvSpPr>
          <p:spPr bwMode="auto">
            <a:xfrm>
              <a:off x="952" y="2284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06865" name="Line 17"/>
            <p:cNvSpPr>
              <a:spLocks noChangeShapeType="1"/>
            </p:cNvSpPr>
            <p:nvPr/>
          </p:nvSpPr>
          <p:spPr bwMode="auto">
            <a:xfrm>
              <a:off x="856" y="2212"/>
              <a:ext cx="1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206866" name="Group 18"/>
          <p:cNvGrpSpPr>
            <a:grpSpLocks/>
          </p:cNvGrpSpPr>
          <p:nvPr/>
        </p:nvGrpSpPr>
        <p:grpSpPr bwMode="auto">
          <a:xfrm>
            <a:off x="254000" y="1743075"/>
            <a:ext cx="571500" cy="520700"/>
            <a:chOff x="1696" y="2800"/>
            <a:chExt cx="360" cy="328"/>
          </a:xfrm>
        </p:grpSpPr>
        <p:sp>
          <p:nvSpPr>
            <p:cNvPr id="206867" name="Oval 19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868" name="Text Box 20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6869" name="Group 21"/>
          <p:cNvGrpSpPr>
            <a:grpSpLocks/>
          </p:cNvGrpSpPr>
          <p:nvPr/>
        </p:nvGrpSpPr>
        <p:grpSpPr bwMode="auto">
          <a:xfrm>
            <a:off x="260350" y="2441575"/>
            <a:ext cx="635000" cy="520700"/>
            <a:chOff x="2452" y="1226"/>
            <a:chExt cx="400" cy="328"/>
          </a:xfrm>
        </p:grpSpPr>
        <p:sp>
          <p:nvSpPr>
            <p:cNvPr id="206870" name="Oval 22"/>
            <p:cNvSpPr>
              <a:spLocks noChangeArrowheads="1"/>
            </p:cNvSpPr>
            <p:nvPr/>
          </p:nvSpPr>
          <p:spPr bwMode="auto">
            <a:xfrm>
              <a:off x="2468" y="1226"/>
              <a:ext cx="328" cy="328"/>
            </a:xfrm>
            <a:prstGeom prst="ellipse">
              <a:avLst/>
            </a:prstGeom>
            <a:solidFill>
              <a:srgbClr val="666699"/>
            </a:solidFill>
            <a:ln w="28575" cap="sq">
              <a:solidFill>
                <a:srgbClr val="6666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871" name="Text Box 23"/>
            <p:cNvSpPr txBox="1">
              <a:spLocks noChangeArrowheads="1"/>
            </p:cNvSpPr>
            <p:nvPr/>
          </p:nvSpPr>
          <p:spPr bwMode="auto">
            <a:xfrm>
              <a:off x="2452" y="1250"/>
              <a:ext cx="40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W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6872" name="Group 24"/>
          <p:cNvGrpSpPr>
            <a:grpSpLocks/>
          </p:cNvGrpSpPr>
          <p:nvPr/>
        </p:nvGrpSpPr>
        <p:grpSpPr bwMode="auto">
          <a:xfrm>
            <a:off x="1098550" y="3406775"/>
            <a:ext cx="635000" cy="520700"/>
            <a:chOff x="2452" y="1226"/>
            <a:chExt cx="400" cy="328"/>
          </a:xfrm>
        </p:grpSpPr>
        <p:sp>
          <p:nvSpPr>
            <p:cNvPr id="206873" name="Oval 25"/>
            <p:cNvSpPr>
              <a:spLocks noChangeArrowheads="1"/>
            </p:cNvSpPr>
            <p:nvPr/>
          </p:nvSpPr>
          <p:spPr bwMode="auto">
            <a:xfrm>
              <a:off x="2468" y="1226"/>
              <a:ext cx="328" cy="328"/>
            </a:xfrm>
            <a:prstGeom prst="ellipse">
              <a:avLst/>
            </a:prstGeom>
            <a:solidFill>
              <a:srgbClr val="666699"/>
            </a:solidFill>
            <a:ln w="28575" cap="sq">
              <a:solidFill>
                <a:srgbClr val="6666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874" name="Text Box 26"/>
            <p:cNvSpPr txBox="1">
              <a:spLocks noChangeArrowheads="1"/>
            </p:cNvSpPr>
            <p:nvPr/>
          </p:nvSpPr>
          <p:spPr bwMode="auto">
            <a:xfrm>
              <a:off x="2452" y="1250"/>
              <a:ext cx="40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W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6875" name="Group 27"/>
          <p:cNvGrpSpPr>
            <a:grpSpLocks/>
          </p:cNvGrpSpPr>
          <p:nvPr/>
        </p:nvGrpSpPr>
        <p:grpSpPr bwMode="auto">
          <a:xfrm>
            <a:off x="1136650" y="2492375"/>
            <a:ext cx="635000" cy="520700"/>
            <a:chOff x="2452" y="1226"/>
            <a:chExt cx="400" cy="328"/>
          </a:xfrm>
        </p:grpSpPr>
        <p:sp>
          <p:nvSpPr>
            <p:cNvPr id="206876" name="Oval 28"/>
            <p:cNvSpPr>
              <a:spLocks noChangeArrowheads="1"/>
            </p:cNvSpPr>
            <p:nvPr/>
          </p:nvSpPr>
          <p:spPr bwMode="auto">
            <a:xfrm>
              <a:off x="2468" y="1226"/>
              <a:ext cx="328" cy="328"/>
            </a:xfrm>
            <a:prstGeom prst="ellipse">
              <a:avLst/>
            </a:prstGeom>
            <a:solidFill>
              <a:srgbClr val="666699"/>
            </a:solidFill>
            <a:ln w="28575" cap="sq">
              <a:solidFill>
                <a:srgbClr val="6666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877" name="Text Box 29"/>
            <p:cNvSpPr txBox="1">
              <a:spLocks noChangeArrowheads="1"/>
            </p:cNvSpPr>
            <p:nvPr/>
          </p:nvSpPr>
          <p:spPr bwMode="auto">
            <a:xfrm>
              <a:off x="2452" y="1250"/>
              <a:ext cx="40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W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6878" name="Group 30"/>
          <p:cNvGrpSpPr>
            <a:grpSpLocks/>
          </p:cNvGrpSpPr>
          <p:nvPr/>
        </p:nvGrpSpPr>
        <p:grpSpPr bwMode="auto">
          <a:xfrm>
            <a:off x="247650" y="3359150"/>
            <a:ext cx="571500" cy="520700"/>
            <a:chOff x="2684" y="2284"/>
            <a:chExt cx="360" cy="328"/>
          </a:xfrm>
        </p:grpSpPr>
        <p:sp>
          <p:nvSpPr>
            <p:cNvPr id="206879" name="Oval 31"/>
            <p:cNvSpPr>
              <a:spLocks noChangeArrowheads="1"/>
            </p:cNvSpPr>
            <p:nvPr/>
          </p:nvSpPr>
          <p:spPr bwMode="auto">
            <a:xfrm>
              <a:off x="2684" y="2284"/>
              <a:ext cx="328" cy="328"/>
            </a:xfrm>
            <a:prstGeom prst="ellipse">
              <a:avLst/>
            </a:prstGeom>
            <a:solidFill>
              <a:srgbClr val="99CC00"/>
            </a:solidFill>
            <a:ln w="28575" cap="sq">
              <a:solidFill>
                <a:srgbClr val="99CC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880" name="Text Box 32"/>
            <p:cNvSpPr txBox="1">
              <a:spLocks noChangeArrowheads="1"/>
            </p:cNvSpPr>
            <p:nvPr/>
          </p:nvSpPr>
          <p:spPr bwMode="auto">
            <a:xfrm>
              <a:off x="2700" y="2308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Z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sp>
        <p:nvSpPr>
          <p:cNvPr id="206881" name="AutoShape 33"/>
          <p:cNvSpPr>
            <a:spLocks noChangeArrowheads="1"/>
          </p:cNvSpPr>
          <p:nvPr/>
        </p:nvSpPr>
        <p:spPr bwMode="auto">
          <a:xfrm>
            <a:off x="774700" y="1993900"/>
            <a:ext cx="292100" cy="1676400"/>
          </a:xfrm>
          <a:prstGeom prst="curvedLeftArrow">
            <a:avLst>
              <a:gd name="adj1" fmla="val 53246"/>
              <a:gd name="adj2" fmla="val 151077"/>
              <a:gd name="adj3" fmla="val 33333"/>
            </a:avLst>
          </a:prstGeom>
          <a:solidFill>
            <a:srgbClr val="A5002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06882" name="Group 34"/>
          <p:cNvGrpSpPr>
            <a:grpSpLocks/>
          </p:cNvGrpSpPr>
          <p:nvPr/>
        </p:nvGrpSpPr>
        <p:grpSpPr bwMode="auto">
          <a:xfrm>
            <a:off x="2035175" y="2374900"/>
            <a:ext cx="571500" cy="520700"/>
            <a:chOff x="1696" y="2800"/>
            <a:chExt cx="360" cy="328"/>
          </a:xfrm>
        </p:grpSpPr>
        <p:sp>
          <p:nvSpPr>
            <p:cNvPr id="206883" name="Oval 35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884" name="Text Box 36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6885" name="Group 37"/>
          <p:cNvGrpSpPr>
            <a:grpSpLocks/>
          </p:cNvGrpSpPr>
          <p:nvPr/>
        </p:nvGrpSpPr>
        <p:grpSpPr bwMode="auto">
          <a:xfrm>
            <a:off x="2898775" y="2286000"/>
            <a:ext cx="571500" cy="520700"/>
            <a:chOff x="1696" y="2800"/>
            <a:chExt cx="360" cy="328"/>
          </a:xfrm>
        </p:grpSpPr>
        <p:sp>
          <p:nvSpPr>
            <p:cNvPr id="206886" name="Oval 38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887" name="Text Box 39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6888" name="Group 40"/>
          <p:cNvGrpSpPr>
            <a:grpSpLocks/>
          </p:cNvGrpSpPr>
          <p:nvPr/>
        </p:nvGrpSpPr>
        <p:grpSpPr bwMode="auto">
          <a:xfrm>
            <a:off x="2035175" y="3467100"/>
            <a:ext cx="571500" cy="520700"/>
            <a:chOff x="1696" y="2800"/>
            <a:chExt cx="360" cy="328"/>
          </a:xfrm>
        </p:grpSpPr>
        <p:sp>
          <p:nvSpPr>
            <p:cNvPr id="206889" name="Oval 41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890" name="Text Box 42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6891" name="Group 43"/>
          <p:cNvGrpSpPr>
            <a:grpSpLocks/>
          </p:cNvGrpSpPr>
          <p:nvPr/>
        </p:nvGrpSpPr>
        <p:grpSpPr bwMode="auto">
          <a:xfrm>
            <a:off x="2873375" y="3543300"/>
            <a:ext cx="571500" cy="520700"/>
            <a:chOff x="1696" y="2800"/>
            <a:chExt cx="360" cy="328"/>
          </a:xfrm>
        </p:grpSpPr>
        <p:sp>
          <p:nvSpPr>
            <p:cNvPr id="206892" name="Oval 44"/>
            <p:cNvSpPr>
              <a:spLocks noChangeArrowheads="1"/>
            </p:cNvSpPr>
            <p:nvPr/>
          </p:nvSpPr>
          <p:spPr bwMode="auto">
            <a:xfrm>
              <a:off x="1696" y="2800"/>
              <a:ext cx="328" cy="328"/>
            </a:xfrm>
            <a:prstGeom prst="ellipse">
              <a:avLst/>
            </a:prstGeom>
            <a:solidFill>
              <a:srgbClr val="A50021"/>
            </a:solidFill>
            <a:ln w="28575" cap="sq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893" name="Text Box 45"/>
            <p:cNvSpPr txBox="1">
              <a:spLocks noChangeArrowheads="1"/>
            </p:cNvSpPr>
            <p:nvPr/>
          </p:nvSpPr>
          <p:spPr bwMode="auto">
            <a:xfrm>
              <a:off x="1712" y="2824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X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6894" name="Group 46"/>
          <p:cNvGrpSpPr>
            <a:grpSpLocks/>
          </p:cNvGrpSpPr>
          <p:nvPr/>
        </p:nvGrpSpPr>
        <p:grpSpPr bwMode="auto">
          <a:xfrm>
            <a:off x="2851150" y="4467225"/>
            <a:ext cx="635000" cy="520700"/>
            <a:chOff x="2452" y="1226"/>
            <a:chExt cx="400" cy="328"/>
          </a:xfrm>
        </p:grpSpPr>
        <p:sp>
          <p:nvSpPr>
            <p:cNvPr id="206895" name="Oval 47"/>
            <p:cNvSpPr>
              <a:spLocks noChangeArrowheads="1"/>
            </p:cNvSpPr>
            <p:nvPr/>
          </p:nvSpPr>
          <p:spPr bwMode="auto">
            <a:xfrm>
              <a:off x="2468" y="1226"/>
              <a:ext cx="328" cy="328"/>
            </a:xfrm>
            <a:prstGeom prst="ellipse">
              <a:avLst/>
            </a:prstGeom>
            <a:solidFill>
              <a:srgbClr val="666699"/>
            </a:solidFill>
            <a:ln w="28575" cap="sq">
              <a:solidFill>
                <a:srgbClr val="6666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896" name="Text Box 48"/>
            <p:cNvSpPr txBox="1">
              <a:spLocks noChangeArrowheads="1"/>
            </p:cNvSpPr>
            <p:nvPr/>
          </p:nvSpPr>
          <p:spPr bwMode="auto">
            <a:xfrm>
              <a:off x="2452" y="1250"/>
              <a:ext cx="40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W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6897" name="Group 49"/>
          <p:cNvGrpSpPr>
            <a:grpSpLocks/>
          </p:cNvGrpSpPr>
          <p:nvPr/>
        </p:nvGrpSpPr>
        <p:grpSpPr bwMode="auto">
          <a:xfrm>
            <a:off x="2371725" y="4879975"/>
            <a:ext cx="635000" cy="520700"/>
            <a:chOff x="2452" y="1226"/>
            <a:chExt cx="400" cy="328"/>
          </a:xfrm>
        </p:grpSpPr>
        <p:sp>
          <p:nvSpPr>
            <p:cNvPr id="206898" name="Oval 50"/>
            <p:cNvSpPr>
              <a:spLocks noChangeArrowheads="1"/>
            </p:cNvSpPr>
            <p:nvPr/>
          </p:nvSpPr>
          <p:spPr bwMode="auto">
            <a:xfrm>
              <a:off x="2468" y="1226"/>
              <a:ext cx="328" cy="328"/>
            </a:xfrm>
            <a:prstGeom prst="ellipse">
              <a:avLst/>
            </a:prstGeom>
            <a:solidFill>
              <a:srgbClr val="666699"/>
            </a:solidFill>
            <a:ln w="28575" cap="sq">
              <a:solidFill>
                <a:srgbClr val="6666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899" name="Text Box 51"/>
            <p:cNvSpPr txBox="1">
              <a:spLocks noChangeArrowheads="1"/>
            </p:cNvSpPr>
            <p:nvPr/>
          </p:nvSpPr>
          <p:spPr bwMode="auto">
            <a:xfrm>
              <a:off x="2452" y="1250"/>
              <a:ext cx="40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W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6900" name="Group 52"/>
          <p:cNvGrpSpPr>
            <a:grpSpLocks/>
          </p:cNvGrpSpPr>
          <p:nvPr/>
        </p:nvGrpSpPr>
        <p:grpSpPr bwMode="auto">
          <a:xfrm>
            <a:off x="2422525" y="4117975"/>
            <a:ext cx="635000" cy="520700"/>
            <a:chOff x="2452" y="1226"/>
            <a:chExt cx="400" cy="328"/>
          </a:xfrm>
        </p:grpSpPr>
        <p:sp>
          <p:nvSpPr>
            <p:cNvPr id="206901" name="Oval 53"/>
            <p:cNvSpPr>
              <a:spLocks noChangeArrowheads="1"/>
            </p:cNvSpPr>
            <p:nvPr/>
          </p:nvSpPr>
          <p:spPr bwMode="auto">
            <a:xfrm>
              <a:off x="2468" y="1226"/>
              <a:ext cx="328" cy="328"/>
            </a:xfrm>
            <a:prstGeom prst="ellipse">
              <a:avLst/>
            </a:prstGeom>
            <a:solidFill>
              <a:srgbClr val="666699"/>
            </a:solidFill>
            <a:ln w="28575" cap="sq">
              <a:solidFill>
                <a:srgbClr val="6666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902" name="Text Box 54"/>
            <p:cNvSpPr txBox="1">
              <a:spLocks noChangeArrowheads="1"/>
            </p:cNvSpPr>
            <p:nvPr/>
          </p:nvSpPr>
          <p:spPr bwMode="auto">
            <a:xfrm>
              <a:off x="2452" y="1250"/>
              <a:ext cx="40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W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6903" name="Group 55"/>
          <p:cNvGrpSpPr>
            <a:grpSpLocks/>
          </p:cNvGrpSpPr>
          <p:nvPr/>
        </p:nvGrpSpPr>
        <p:grpSpPr bwMode="auto">
          <a:xfrm>
            <a:off x="2727325" y="5324475"/>
            <a:ext cx="635000" cy="520700"/>
            <a:chOff x="2452" y="1226"/>
            <a:chExt cx="400" cy="328"/>
          </a:xfrm>
        </p:grpSpPr>
        <p:sp>
          <p:nvSpPr>
            <p:cNvPr id="206904" name="Oval 56"/>
            <p:cNvSpPr>
              <a:spLocks noChangeArrowheads="1"/>
            </p:cNvSpPr>
            <p:nvPr/>
          </p:nvSpPr>
          <p:spPr bwMode="auto">
            <a:xfrm>
              <a:off x="2468" y="1226"/>
              <a:ext cx="328" cy="328"/>
            </a:xfrm>
            <a:prstGeom prst="ellipse">
              <a:avLst/>
            </a:prstGeom>
            <a:solidFill>
              <a:srgbClr val="666699"/>
            </a:solidFill>
            <a:ln w="28575" cap="sq">
              <a:solidFill>
                <a:srgbClr val="6666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905" name="Text Box 57"/>
            <p:cNvSpPr txBox="1">
              <a:spLocks noChangeArrowheads="1"/>
            </p:cNvSpPr>
            <p:nvPr/>
          </p:nvSpPr>
          <p:spPr bwMode="auto">
            <a:xfrm>
              <a:off x="2452" y="1250"/>
              <a:ext cx="40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W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grpSp>
        <p:nvGrpSpPr>
          <p:cNvPr id="206906" name="Group 58"/>
          <p:cNvGrpSpPr>
            <a:grpSpLocks/>
          </p:cNvGrpSpPr>
          <p:nvPr/>
        </p:nvGrpSpPr>
        <p:grpSpPr bwMode="auto">
          <a:xfrm>
            <a:off x="2035175" y="4467225"/>
            <a:ext cx="571500" cy="520700"/>
            <a:chOff x="2684" y="2284"/>
            <a:chExt cx="360" cy="328"/>
          </a:xfrm>
        </p:grpSpPr>
        <p:sp>
          <p:nvSpPr>
            <p:cNvPr id="206907" name="Oval 59"/>
            <p:cNvSpPr>
              <a:spLocks noChangeArrowheads="1"/>
            </p:cNvSpPr>
            <p:nvPr/>
          </p:nvSpPr>
          <p:spPr bwMode="auto">
            <a:xfrm>
              <a:off x="2684" y="2284"/>
              <a:ext cx="328" cy="328"/>
            </a:xfrm>
            <a:prstGeom prst="ellipse">
              <a:avLst/>
            </a:prstGeom>
            <a:solidFill>
              <a:srgbClr val="99CC00"/>
            </a:solidFill>
            <a:ln w="28575" cap="sq">
              <a:solidFill>
                <a:srgbClr val="99CC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908" name="Text Box 60"/>
            <p:cNvSpPr txBox="1">
              <a:spLocks noChangeArrowheads="1"/>
            </p:cNvSpPr>
            <p:nvPr/>
          </p:nvSpPr>
          <p:spPr bwMode="auto">
            <a:xfrm>
              <a:off x="2700" y="2308"/>
              <a:ext cx="344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Comic Sans MS" pitchFamily="66" charset="0"/>
                </a:rPr>
                <a:t>Z</a:t>
              </a:r>
              <a:r>
                <a:rPr lang="pt-BR" b="1" baseline="30000">
                  <a:latin typeface="Comic Sans MS" pitchFamily="66" charset="0"/>
                </a:rPr>
                <a:t>+</a:t>
              </a:r>
              <a:endParaRPr lang="en-US" b="1" baseline="30000">
                <a:latin typeface="Comic Sans MS" pitchFamily="66" charset="0"/>
              </a:endParaRPr>
            </a:p>
          </p:txBody>
        </p:sp>
      </p:grpSp>
      <p:sp>
        <p:nvSpPr>
          <p:cNvPr id="206909" name="Text Box 61"/>
          <p:cNvSpPr txBox="1">
            <a:spLocks noChangeArrowheads="1"/>
          </p:cNvSpPr>
          <p:nvPr/>
        </p:nvSpPr>
        <p:spPr bwMode="auto">
          <a:xfrm>
            <a:off x="139700" y="5430838"/>
            <a:ext cx="787400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latin typeface="Comic Sans MS" pitchFamily="66" charset="0"/>
              </a:rPr>
              <a:t>d´</a:t>
            </a:r>
            <a:endParaRPr lang="en-US" sz="3200" b="1">
              <a:latin typeface="Comic Sans MS" pitchFamily="66" charset="0"/>
            </a:endParaRPr>
          </a:p>
        </p:txBody>
      </p:sp>
      <p:sp>
        <p:nvSpPr>
          <p:cNvPr id="206910" name="Text Box 62"/>
          <p:cNvSpPr txBox="1">
            <a:spLocks noChangeArrowheads="1"/>
          </p:cNvSpPr>
          <p:nvPr/>
        </p:nvSpPr>
        <p:spPr bwMode="auto">
          <a:xfrm>
            <a:off x="1990725" y="5418138"/>
            <a:ext cx="482600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latin typeface="Comic Sans MS" pitchFamily="66" charset="0"/>
              </a:rPr>
              <a:t>e</a:t>
            </a:r>
            <a:endParaRPr lang="en-US" sz="3200" b="1">
              <a:latin typeface="Comic Sans MS" pitchFamily="66" charset="0"/>
            </a:endParaRPr>
          </a:p>
        </p:txBody>
      </p:sp>
      <p:sp>
        <p:nvSpPr>
          <p:cNvPr id="206911" name="Text Box 63"/>
          <p:cNvSpPr txBox="1">
            <a:spLocks noChangeArrowheads="1"/>
          </p:cNvSpPr>
          <p:nvPr/>
        </p:nvSpPr>
        <p:spPr bwMode="auto">
          <a:xfrm>
            <a:off x="4013200" y="2273300"/>
            <a:ext cx="4584700" cy="3597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b="1" dirty="0">
                <a:latin typeface="Comic Sans MS" pitchFamily="66" charset="0"/>
              </a:rPr>
              <a:t>(d´)</a:t>
            </a:r>
            <a:r>
              <a:rPr lang="pt-BR" sz="2000" dirty="0">
                <a:latin typeface="Comic Sans MS" pitchFamily="66" charset="0"/>
              </a:rPr>
              <a:t>: a remoção dos íons de maior afinidade pela resina, que </a:t>
            </a:r>
            <a:r>
              <a:rPr lang="pt-BR" sz="2000" b="1" dirty="0">
                <a:solidFill>
                  <a:srgbClr val="A50021"/>
                </a:solidFill>
                <a:latin typeface="Comic Sans MS" pitchFamily="66" charset="0"/>
              </a:rPr>
              <a:t>X</a:t>
            </a:r>
            <a:r>
              <a:rPr lang="pt-BR" sz="2000" b="1" baseline="30000" dirty="0">
                <a:solidFill>
                  <a:srgbClr val="A50021"/>
                </a:solidFill>
                <a:latin typeface="Comic Sans MS" pitchFamily="66" charset="0"/>
              </a:rPr>
              <a:t>+</a:t>
            </a:r>
            <a:r>
              <a:rPr lang="pt-BR" sz="2000" dirty="0">
                <a:latin typeface="Comic Sans MS" pitchFamily="66" charset="0"/>
              </a:rPr>
              <a:t> , ou seja </a:t>
            </a:r>
            <a:r>
              <a:rPr lang="pt-BR" sz="2000" b="1" dirty="0">
                <a:solidFill>
                  <a:srgbClr val="666699"/>
                </a:solidFill>
                <a:latin typeface="Comic Sans MS" pitchFamily="66" charset="0"/>
              </a:rPr>
              <a:t>W</a:t>
            </a:r>
            <a:r>
              <a:rPr lang="pt-BR" sz="2000" b="1" baseline="30000" dirty="0">
                <a:solidFill>
                  <a:srgbClr val="666699"/>
                </a:solidFill>
                <a:latin typeface="Comic Sans MS" pitchFamily="66" charset="0"/>
              </a:rPr>
              <a:t>+</a:t>
            </a:r>
            <a:r>
              <a:rPr lang="pt-BR" sz="2000" dirty="0">
                <a:latin typeface="Comic Sans MS" pitchFamily="66" charset="0"/>
              </a:rPr>
              <a:t> e </a:t>
            </a:r>
            <a:r>
              <a:rPr lang="pt-BR" sz="2000" b="1" dirty="0">
                <a:solidFill>
                  <a:srgbClr val="99CC00"/>
                </a:solidFill>
                <a:latin typeface="Comic Sans MS" pitchFamily="66" charset="0"/>
              </a:rPr>
              <a:t>Z</a:t>
            </a:r>
            <a:r>
              <a:rPr lang="pt-BR" sz="2000" b="1" baseline="30000" dirty="0">
                <a:solidFill>
                  <a:srgbClr val="99CC00"/>
                </a:solidFill>
                <a:latin typeface="Comic Sans MS" pitchFamily="66" charset="0"/>
              </a:rPr>
              <a:t>+</a:t>
            </a:r>
            <a:r>
              <a:rPr lang="pt-BR" sz="2000" b="1" dirty="0">
                <a:latin typeface="Comic Sans MS" pitchFamily="66" charset="0"/>
              </a:rPr>
              <a:t>,</a:t>
            </a:r>
            <a:r>
              <a:rPr lang="pt-BR" sz="2000" dirty="0">
                <a:latin typeface="Comic Sans MS" pitchFamily="66" charset="0"/>
              </a:rPr>
              <a:t> pode ser conseguida se concentrações crescentes de </a:t>
            </a:r>
            <a:r>
              <a:rPr lang="pt-BR" sz="2000" b="1" dirty="0">
                <a:solidFill>
                  <a:srgbClr val="A50021"/>
                </a:solidFill>
                <a:latin typeface="Comic Sans MS" pitchFamily="66" charset="0"/>
              </a:rPr>
              <a:t>X</a:t>
            </a:r>
            <a:r>
              <a:rPr lang="pt-BR" sz="2000" b="1" baseline="30000" dirty="0">
                <a:solidFill>
                  <a:srgbClr val="A50021"/>
                </a:solidFill>
                <a:latin typeface="Comic Sans MS" pitchFamily="66" charset="0"/>
              </a:rPr>
              <a:t>+</a:t>
            </a:r>
            <a:r>
              <a:rPr lang="pt-BR" sz="2000" dirty="0">
                <a:latin typeface="Comic Sans MS" pitchFamily="66" charset="0"/>
              </a:rPr>
              <a:t> forem usadas (volumes de 5-10 vezes a capacidade da resina)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BR" sz="2000" b="1" dirty="0">
                <a:latin typeface="Comic Sans MS" pitchFamily="66" charset="0"/>
              </a:rPr>
              <a:t>(e): </a:t>
            </a:r>
            <a:r>
              <a:rPr lang="pt-BR" sz="2000" dirty="0">
                <a:latin typeface="Comic Sans MS" pitchFamily="66" charset="0"/>
              </a:rPr>
              <a:t>o equilíbrio entre a fase móvel  e estacionária é </a:t>
            </a:r>
            <a:r>
              <a:rPr lang="pt-BR" sz="2000" dirty="0" smtClean="0">
                <a:latin typeface="Comic Sans MS" pitchFamily="66" charset="0"/>
              </a:rPr>
              <a:t>alcançado, </a:t>
            </a:r>
            <a:r>
              <a:rPr lang="pt-BR" sz="2000" dirty="0">
                <a:latin typeface="Comic Sans MS" pitchFamily="66" charset="0"/>
              </a:rPr>
              <a:t>o menor grau de afinidade de </a:t>
            </a:r>
            <a:r>
              <a:rPr lang="pt-BR" sz="2000" b="1" dirty="0">
                <a:solidFill>
                  <a:srgbClr val="A50021"/>
                </a:solidFill>
                <a:latin typeface="Comic Sans MS" pitchFamily="66" charset="0"/>
              </a:rPr>
              <a:t>X</a:t>
            </a:r>
            <a:r>
              <a:rPr lang="pt-BR" sz="2000" b="1" baseline="30000" dirty="0">
                <a:solidFill>
                  <a:srgbClr val="A50021"/>
                </a:solidFill>
                <a:latin typeface="Comic Sans MS" pitchFamily="66" charset="0"/>
              </a:rPr>
              <a:t>+</a:t>
            </a:r>
            <a:r>
              <a:rPr lang="pt-BR" sz="2000" dirty="0">
                <a:latin typeface="Comic Sans MS" pitchFamily="66" charset="0"/>
              </a:rPr>
              <a:t> pela resina é superado e a resina está regenerada para outra aplicação de amostra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_Seminarios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Tema_Seminarios</Template>
  <TotalTime>4889</TotalTime>
  <Words>3555</Words>
  <Application>Microsoft Office PowerPoint</Application>
  <PresentationFormat>Apresentação na tela (4:3)</PresentationFormat>
  <Paragraphs>446</Paragraphs>
  <Slides>36</Slides>
  <Notes>6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38" baseType="lpstr">
      <vt:lpstr>Tema_Seminarios</vt:lpstr>
      <vt:lpstr>Imagem de bitmap</vt:lpstr>
      <vt:lpstr>ESCOPO DA CROMATOGRAFIA A LÍQUIDO</vt:lpstr>
      <vt:lpstr>CROMATOGRAFIA POR TROCA IÔNICA</vt:lpstr>
      <vt:lpstr>CROMATOGRAFIA POR TROCA IÔNICA</vt:lpstr>
      <vt:lpstr>CROMATOGRAFIA POR TROCA IÔNICA</vt:lpstr>
      <vt:lpstr>MECANISMO DE TROCA</vt:lpstr>
      <vt:lpstr>MECANISMO DE TROCA</vt:lpstr>
      <vt:lpstr>MECANISMO DE TROCA</vt:lpstr>
      <vt:lpstr>MECANISMO DE TROCA</vt:lpstr>
      <vt:lpstr>MECANISMO DE TROCA</vt:lpstr>
      <vt:lpstr>PERFIL DE ELUIÇÃO</vt:lpstr>
      <vt:lpstr>CROMATOGRAFIA POR TROCA IÔNICA</vt:lpstr>
      <vt:lpstr>GRUPOS TROCADORES</vt:lpstr>
      <vt:lpstr>CAPACIDADE DE TROCA</vt:lpstr>
      <vt:lpstr>SELETIVIDADE</vt:lpstr>
      <vt:lpstr>SELETIVIDADE</vt:lpstr>
      <vt:lpstr>CROMATOGRAFIA POR TROCA IÔNICA</vt:lpstr>
      <vt:lpstr>CROMATOGRAFIA POR TROCA IÔNICA</vt:lpstr>
      <vt:lpstr>CROMATOGRAFIA POR TROCA IÔNICA em colunas supressoras de eluente</vt:lpstr>
      <vt:lpstr>CROMATOGRAFIA POR TROCA IÔNICA em colunas supressoras de eluente</vt:lpstr>
      <vt:lpstr>REAÇÃO NA COLUNA SUPRESSORA</vt:lpstr>
      <vt:lpstr>REAÇÃO NA COLUNA SUPRESSORA</vt:lpstr>
      <vt:lpstr>O EFEITO DA SUPRESSÃO</vt:lpstr>
      <vt:lpstr>O EFEITO DA SUPRESSÃO</vt:lpstr>
      <vt:lpstr>O EFEITO DA SUPRESSÃO</vt:lpstr>
      <vt:lpstr>CROMATOGRAFIA POR TROCA IÔNICA regeneração das colunas supressoras</vt:lpstr>
      <vt:lpstr>CROMATOGRAFIA POR TROCA IÔNICA Instrumentação</vt:lpstr>
      <vt:lpstr>CROMATOGRAFIA POR TROCA IÔNICA Instrumentação</vt:lpstr>
      <vt:lpstr>CROMATOGRAFIA POR TROCA IÔNICA Instrumentação</vt:lpstr>
      <vt:lpstr>CROMATOGRAFIA POR TROCA IÔNICA Instrumentação</vt:lpstr>
      <vt:lpstr>CROMATOGRAFIA POR TROCA IÔNICA membrana supressoras</vt:lpstr>
      <vt:lpstr>CROMATOGRAFIA POR TROCA IÔNICA Instrumentação</vt:lpstr>
      <vt:lpstr>CROMATOGRAFIA POR TROCA IÔNICA Instrumentação</vt:lpstr>
      <vt:lpstr>CROMATOGRAFIA POR TROCA IÔNICA Instrumentação</vt:lpstr>
      <vt:lpstr>CROMATOGRAFIA POR TROCA IÔNICA Instrumentação</vt:lpstr>
      <vt:lpstr>CROMATOGRAFIA POR TROCA IÔNICA Instrumentação</vt:lpstr>
      <vt:lpstr>CROMATOGRAFIA POR TROCA IÔNICA Instrumentação</vt:lpstr>
    </vt:vector>
  </TitlesOfParts>
  <Company>USP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Marina F M Tavares</dc:creator>
  <cp:lastModifiedBy>Ana Carolina</cp:lastModifiedBy>
  <cp:revision>268</cp:revision>
  <dcterms:created xsi:type="dcterms:W3CDTF">2002-03-13T19:19:04Z</dcterms:created>
  <dcterms:modified xsi:type="dcterms:W3CDTF">2013-09-16T21:38:32Z</dcterms:modified>
</cp:coreProperties>
</file>