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3061F-340C-41AB-BEC1-4790447C05E6}" type="datetimeFigureOut">
              <a:rPr lang="pt-BR" smtClean="0"/>
              <a:t>21/04/2015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E0AB1-01A4-4493-9875-FD1312B17A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524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3061F-340C-41AB-BEC1-4790447C05E6}" type="datetimeFigureOut">
              <a:rPr lang="pt-BR" smtClean="0"/>
              <a:t>21/04/2015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E0AB1-01A4-4493-9875-FD1312B17A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3863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3061F-340C-41AB-BEC1-4790447C05E6}" type="datetimeFigureOut">
              <a:rPr lang="pt-BR" smtClean="0"/>
              <a:t>21/04/2015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E0AB1-01A4-4493-9875-FD1312B17A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8508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3061F-340C-41AB-BEC1-4790447C05E6}" type="datetimeFigureOut">
              <a:rPr lang="pt-BR" smtClean="0"/>
              <a:t>21/04/2015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E0AB1-01A4-4493-9875-FD1312B17A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6422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3061F-340C-41AB-BEC1-4790447C05E6}" type="datetimeFigureOut">
              <a:rPr lang="pt-BR" smtClean="0"/>
              <a:t>21/04/2015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E0AB1-01A4-4493-9875-FD1312B17A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0141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3061F-340C-41AB-BEC1-4790447C05E6}" type="datetimeFigureOut">
              <a:rPr lang="pt-BR" smtClean="0"/>
              <a:t>21/04/2015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E0AB1-01A4-4493-9875-FD1312B17A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0575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3061F-340C-41AB-BEC1-4790447C05E6}" type="datetimeFigureOut">
              <a:rPr lang="pt-BR" smtClean="0"/>
              <a:t>21/04/2015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E0AB1-01A4-4493-9875-FD1312B17A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8469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3061F-340C-41AB-BEC1-4790447C05E6}" type="datetimeFigureOut">
              <a:rPr lang="pt-BR" smtClean="0"/>
              <a:t>21/04/2015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E0AB1-01A4-4493-9875-FD1312B17A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6074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3061F-340C-41AB-BEC1-4790447C05E6}" type="datetimeFigureOut">
              <a:rPr lang="pt-BR" smtClean="0"/>
              <a:t>21/04/2015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E0AB1-01A4-4493-9875-FD1312B17A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8570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3061F-340C-41AB-BEC1-4790447C05E6}" type="datetimeFigureOut">
              <a:rPr lang="pt-BR" smtClean="0"/>
              <a:t>21/04/2015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E0AB1-01A4-4493-9875-FD1312B17A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4725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3061F-340C-41AB-BEC1-4790447C05E6}" type="datetimeFigureOut">
              <a:rPr lang="pt-BR" smtClean="0"/>
              <a:t>21/04/2015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E0AB1-01A4-4493-9875-FD1312B17A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2964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3061F-340C-41AB-BEC1-4790447C05E6}" type="datetimeFigureOut">
              <a:rPr lang="pt-BR" smtClean="0"/>
              <a:t>21/04/2015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E0AB1-01A4-4493-9875-FD1312B17A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4273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6114" y="881459"/>
            <a:ext cx="3705225" cy="296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720" y="881459"/>
            <a:ext cx="3829050" cy="279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586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211960" y="1990240"/>
            <a:ext cx="4030216" cy="1470025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Curva padrão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611560" y="3573016"/>
            <a:ext cx="813690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400" dirty="0"/>
          </a:p>
          <a:p>
            <a:endParaRPr lang="pt-BR" sz="2400" dirty="0"/>
          </a:p>
          <a:p>
            <a:pPr algn="just"/>
            <a:r>
              <a:rPr lang="pt-BR" sz="2400" dirty="0" smtClean="0"/>
              <a:t>Sucessão crescente ou decrescente de pontos obtidos da relação entre A concentração da espécie padrão pela sua intensidade de sinal proveniente do sistema de detecção.</a:t>
            </a:r>
          </a:p>
          <a:p>
            <a:pPr algn="just"/>
            <a:endParaRPr lang="pt-BR" sz="2400" dirty="0"/>
          </a:p>
          <a:p>
            <a:endParaRPr lang="pt-BR" sz="2400" dirty="0"/>
          </a:p>
          <a:p>
            <a:pPr algn="just"/>
            <a:endParaRPr lang="pt-BR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3457575" cy="356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321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274841" y="476672"/>
            <a:ext cx="8568952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3200" dirty="0" smtClean="0"/>
          </a:p>
          <a:p>
            <a:pPr algn="just"/>
            <a:r>
              <a:rPr lang="pt-BR" sz="3200" dirty="0"/>
              <a:t>O mais </a:t>
            </a:r>
            <a:r>
              <a:rPr lang="pt-BR" sz="3200" dirty="0" smtClean="0"/>
              <a:t>importante do gráfico </a:t>
            </a:r>
            <a:r>
              <a:rPr lang="pt-BR" sz="3200" dirty="0"/>
              <a:t>é a </a:t>
            </a:r>
            <a:r>
              <a:rPr lang="pt-BR" sz="3200" dirty="0" smtClean="0"/>
              <a:t>equação </a:t>
            </a:r>
            <a:r>
              <a:rPr lang="pt-BR" sz="3200" dirty="0"/>
              <a:t> </a:t>
            </a:r>
            <a:r>
              <a:rPr lang="pt-BR" sz="3200" dirty="0" smtClean="0"/>
              <a:t>de </a:t>
            </a:r>
            <a:r>
              <a:rPr lang="pt-BR" sz="3200" dirty="0"/>
              <a:t>2º </a:t>
            </a:r>
            <a:r>
              <a:rPr lang="pt-BR" sz="3200" dirty="0" smtClean="0"/>
              <a:t>grau, </a:t>
            </a:r>
            <a:r>
              <a:rPr lang="pt-BR" sz="3200" dirty="0" smtClean="0"/>
              <a:t>da qual  se pode calcular a concentração</a:t>
            </a:r>
            <a:r>
              <a:rPr lang="pt-BR" sz="3200" dirty="0"/>
              <a:t>. </a:t>
            </a:r>
            <a:endParaRPr lang="pt-BR" sz="3200" dirty="0" smtClean="0"/>
          </a:p>
          <a:p>
            <a:pPr algn="just"/>
            <a:endParaRPr lang="pt-BR" sz="3200" dirty="0"/>
          </a:p>
          <a:p>
            <a:pPr algn="just"/>
            <a:r>
              <a:rPr lang="pt-BR" sz="3200" dirty="0" smtClean="0"/>
              <a:t>O </a:t>
            </a:r>
            <a:r>
              <a:rPr lang="pt-BR" sz="3200" dirty="0"/>
              <a:t>gráfico disponibiliza também o valor de R² que </a:t>
            </a:r>
            <a:r>
              <a:rPr lang="pt-BR" sz="3200" dirty="0" smtClean="0"/>
              <a:t>é o </a:t>
            </a:r>
            <a:r>
              <a:rPr lang="pt-BR" sz="3200" dirty="0"/>
              <a:t>valor </a:t>
            </a:r>
            <a:r>
              <a:rPr lang="pt-BR" sz="3200" dirty="0" smtClean="0"/>
              <a:t>do coeficiente </a:t>
            </a:r>
            <a:r>
              <a:rPr lang="pt-BR" sz="3200" dirty="0" smtClean="0"/>
              <a:t>angular. </a:t>
            </a:r>
          </a:p>
          <a:p>
            <a:pPr algn="just"/>
            <a:endParaRPr lang="pt-BR" sz="3200" dirty="0"/>
          </a:p>
          <a:p>
            <a:pPr algn="just"/>
            <a:r>
              <a:rPr lang="pt-BR" sz="3200" dirty="0"/>
              <a:t>Quanto mais próximo de 1 for o valor de r2 , Melhor será a reta descrita pela regressão linear dos pontos. </a:t>
            </a:r>
            <a:r>
              <a:rPr lang="pt-BR" sz="3200" dirty="0" smtClean="0"/>
              <a:t>Procurar obter </a:t>
            </a:r>
            <a:r>
              <a:rPr lang="pt-BR" sz="3200" dirty="0"/>
              <a:t>retas com r≥ 0,99</a:t>
            </a:r>
          </a:p>
          <a:p>
            <a:pPr algn="just"/>
            <a:endParaRPr lang="pt-BR" sz="3200" dirty="0" smtClean="0"/>
          </a:p>
          <a:p>
            <a:r>
              <a:rPr lang="pt-BR" sz="3200" dirty="0" smtClean="0"/>
              <a:t> </a:t>
            </a:r>
            <a:endParaRPr lang="pt-BR" sz="3200" b="1" dirty="0" smtClean="0"/>
          </a:p>
          <a:p>
            <a:endParaRPr lang="pt-BR" sz="3200" dirty="0" smtClean="0"/>
          </a:p>
          <a:p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17339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4525963"/>
          </a:xfrm>
        </p:spPr>
        <p:txBody>
          <a:bodyPr>
            <a:noAutofit/>
          </a:bodyPr>
          <a:lstStyle/>
          <a:p>
            <a:pPr marL="0" indent="0" algn="just" defTabSz="3240000">
              <a:buNone/>
            </a:pPr>
            <a:r>
              <a:rPr lang="pt-BR" sz="2400" dirty="0" smtClean="0"/>
              <a:t>A quantificação requer  que  se conheça a dependência entre a resposta medida e a concentração do </a:t>
            </a:r>
            <a:r>
              <a:rPr lang="pt-BR" sz="2400" dirty="0" err="1" smtClean="0"/>
              <a:t>analito</a:t>
            </a:r>
            <a:r>
              <a:rPr lang="pt-BR" sz="2400" dirty="0" smtClean="0"/>
              <a:t>. A linearidade é obtida por padronização interna ou externa e formulada como expressão matemática usada para o cálculo da concentração do </a:t>
            </a:r>
            <a:r>
              <a:rPr lang="pt-BR" sz="2400" dirty="0" err="1" smtClean="0"/>
              <a:t>analito</a:t>
            </a:r>
            <a:r>
              <a:rPr lang="pt-BR" sz="2400" dirty="0" smtClean="0"/>
              <a:t> a ser determinado na amostra real. A equação da reta que relaciona as duas variáveis é:</a:t>
            </a:r>
            <a:endParaRPr lang="pt-BR" sz="2400" dirty="0"/>
          </a:p>
          <a:p>
            <a:pPr marL="0" indent="0" algn="ctr" defTabSz="3240000">
              <a:buNone/>
            </a:pPr>
            <a:r>
              <a:rPr lang="pt-BR" b="1" dirty="0"/>
              <a:t>y = </a:t>
            </a:r>
            <a:r>
              <a:rPr lang="pt-BR" b="1" dirty="0" err="1"/>
              <a:t>ax+b</a:t>
            </a:r>
            <a:endParaRPr lang="pt-BR" b="1" dirty="0"/>
          </a:p>
          <a:p>
            <a:pPr marL="0" indent="0" algn="just" defTabSz="3240000">
              <a:buNone/>
            </a:pPr>
            <a:r>
              <a:rPr lang="pt-BR" sz="2400" dirty="0" smtClean="0"/>
              <a:t>sendo</a:t>
            </a:r>
            <a:r>
              <a:rPr lang="pt-BR" sz="2400" dirty="0"/>
              <a:t>:</a:t>
            </a:r>
          </a:p>
          <a:p>
            <a:pPr marL="0" indent="0" algn="just" defTabSz="3240000">
              <a:buNone/>
            </a:pPr>
            <a:r>
              <a:rPr lang="pt-BR" sz="2400" dirty="0"/>
              <a:t>y = resposta medida (</a:t>
            </a:r>
            <a:r>
              <a:rPr lang="pt-BR" sz="2400" dirty="0" smtClean="0"/>
              <a:t>absorbância);</a:t>
            </a:r>
            <a:endParaRPr lang="pt-BR" sz="2400" dirty="0"/>
          </a:p>
          <a:p>
            <a:pPr marL="0" indent="0" algn="just" defTabSz="3240000">
              <a:buNone/>
            </a:pPr>
            <a:r>
              <a:rPr lang="pt-BR" sz="2400" dirty="0"/>
              <a:t>x = concentração;</a:t>
            </a:r>
          </a:p>
          <a:p>
            <a:pPr marL="0" indent="0" algn="just" defTabSz="3240000">
              <a:buNone/>
            </a:pPr>
            <a:r>
              <a:rPr lang="pt-BR" sz="2400" dirty="0"/>
              <a:t>a = inclinação da curva analítica = sensibilidade;</a:t>
            </a:r>
          </a:p>
          <a:p>
            <a:pPr marL="0" indent="0" algn="just" defTabSz="3240000">
              <a:buNone/>
            </a:pPr>
            <a:r>
              <a:rPr lang="pt-BR" sz="2400" dirty="0"/>
              <a:t>b = interseção com o eixo y, quando x = 0.</a:t>
            </a:r>
          </a:p>
          <a:p>
            <a:pPr marL="0" indent="0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018666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36712"/>
          </a:xfrm>
        </p:spPr>
        <p:txBody>
          <a:bodyPr/>
          <a:lstStyle/>
          <a:p>
            <a:r>
              <a:rPr lang="pt-BR" dirty="0" smtClean="0"/>
              <a:t>Excel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1656184"/>
          </a:xfrm>
        </p:spPr>
        <p:txBody>
          <a:bodyPr>
            <a:normAutofit/>
          </a:bodyPr>
          <a:lstStyle/>
          <a:p>
            <a:pPr marL="514350" indent="-514350" algn="just">
              <a:buAutoNum type="arabicPeriod"/>
            </a:pPr>
            <a:r>
              <a:rPr lang="pt-BR" sz="2800" dirty="0" smtClean="0"/>
              <a:t>Selecionar colunas concentração e absorbância.</a:t>
            </a:r>
          </a:p>
          <a:p>
            <a:pPr marL="514350" indent="-514350" algn="just">
              <a:buAutoNum type="arabicPeriod"/>
            </a:pPr>
            <a:r>
              <a:rPr lang="pt-BR" sz="2800" dirty="0" smtClean="0"/>
              <a:t>Opção: Inserir dispersão</a:t>
            </a:r>
          </a:p>
          <a:p>
            <a:pPr marL="0" indent="0" algn="just">
              <a:buNone/>
            </a:pPr>
            <a:endParaRPr lang="pt-BR" sz="2800" dirty="0" smtClean="0"/>
          </a:p>
          <a:p>
            <a:pPr marL="0" indent="0" algn="just">
              <a:buNone/>
            </a:pPr>
            <a:endParaRPr lang="pt-BR" sz="28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11002"/>
            <a:ext cx="7865193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0057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323528" y="476673"/>
            <a:ext cx="8229600" cy="1152128"/>
          </a:xfrm>
        </p:spPr>
        <p:txBody>
          <a:bodyPr/>
          <a:lstStyle/>
          <a:p>
            <a:pPr marL="0" indent="0">
              <a:buNone/>
            </a:pPr>
            <a:r>
              <a:rPr lang="pt-BR" dirty="0" smtClean="0"/>
              <a:t>3. Clicar num ponto com botão direito do mouse.</a:t>
            </a:r>
            <a:endParaRPr lang="pt-BR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61975"/>
            <a:ext cx="8568952" cy="5020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1383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323528" y="476673"/>
            <a:ext cx="8229600" cy="1152128"/>
          </a:xfrm>
        </p:spPr>
        <p:txBody>
          <a:bodyPr/>
          <a:lstStyle/>
          <a:p>
            <a:pPr marL="0" indent="0">
              <a:buNone/>
            </a:pPr>
            <a:r>
              <a:rPr lang="pt-BR" dirty="0"/>
              <a:t>4</a:t>
            </a:r>
            <a:r>
              <a:rPr lang="pt-BR" dirty="0" smtClean="0"/>
              <a:t>. Clicar adicionar linha de tendência.</a:t>
            </a:r>
            <a:endParaRPr lang="pt-BR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27734"/>
            <a:ext cx="8686503" cy="5089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247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105" y="692696"/>
            <a:ext cx="8686503" cy="5089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6792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395536" y="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800" dirty="0"/>
              <a:t>R² = </a:t>
            </a:r>
            <a:r>
              <a:rPr lang="pt-BR" sz="2800" dirty="0" smtClean="0"/>
              <a:t>0,889 </a:t>
            </a:r>
          </a:p>
          <a:p>
            <a:pPr marL="0" indent="0">
              <a:buNone/>
            </a:pPr>
            <a:r>
              <a:rPr lang="pt-BR" sz="2800" dirty="0"/>
              <a:t> </a:t>
            </a:r>
            <a:r>
              <a:rPr lang="pt-BR" sz="2800" dirty="0" smtClean="0"/>
              <a:t>                      Coeficiente </a:t>
            </a:r>
            <a:r>
              <a:rPr lang="pt-BR" sz="2800" dirty="0"/>
              <a:t>angular </a:t>
            </a:r>
            <a:r>
              <a:rPr lang="pt-BR" sz="2800" dirty="0" smtClean="0"/>
              <a:t>= 88,9% </a:t>
            </a:r>
          </a:p>
          <a:p>
            <a:pPr marL="0" indent="0">
              <a:buNone/>
            </a:pPr>
            <a:endParaRPr lang="pt-BR" sz="2800" dirty="0"/>
          </a:p>
          <a:p>
            <a:pPr marL="0" indent="0">
              <a:buNone/>
            </a:pPr>
            <a:r>
              <a:rPr lang="pt-BR" sz="2800" dirty="0" smtClean="0"/>
              <a:t>Cálculo com absorbância de 0,5: </a:t>
            </a:r>
            <a:endParaRPr lang="pt-BR" sz="2800" dirty="0"/>
          </a:p>
          <a:p>
            <a:pPr marL="0" indent="0" algn="ctr">
              <a:buNone/>
            </a:pPr>
            <a:r>
              <a:rPr lang="pt-BR" sz="2800" dirty="0" smtClean="0"/>
              <a:t>y </a:t>
            </a:r>
            <a:r>
              <a:rPr lang="pt-BR" sz="2800" dirty="0"/>
              <a:t>= 0,0189x - </a:t>
            </a:r>
            <a:r>
              <a:rPr lang="pt-BR" sz="2800" dirty="0" smtClean="0"/>
              <a:t>0,0743</a:t>
            </a:r>
          </a:p>
          <a:p>
            <a:pPr marL="0" indent="0" algn="ctr">
              <a:buNone/>
            </a:pPr>
            <a:r>
              <a:rPr lang="pt-BR" sz="2800" dirty="0" smtClean="0"/>
              <a:t>0,5 – 0,0743 = 0,0189x</a:t>
            </a:r>
          </a:p>
          <a:p>
            <a:pPr marL="0" indent="0" algn="ctr">
              <a:buNone/>
            </a:pPr>
            <a:r>
              <a:rPr lang="pt-BR" sz="2800" dirty="0" smtClean="0"/>
              <a:t>0,5743 / 0,0189 = x</a:t>
            </a:r>
          </a:p>
          <a:p>
            <a:pPr marL="0" indent="0" algn="ctr">
              <a:buNone/>
            </a:pPr>
            <a:r>
              <a:rPr lang="pt-BR" sz="2800" b="1" dirty="0" smtClean="0"/>
              <a:t>X = 30,37</a:t>
            </a:r>
          </a:p>
          <a:p>
            <a:pPr marL="0" indent="0" algn="just" defTabSz="3240000">
              <a:buNone/>
            </a:pPr>
            <a:r>
              <a:rPr lang="pt-BR" sz="2800" dirty="0" smtClean="0"/>
              <a:t>y </a:t>
            </a:r>
            <a:r>
              <a:rPr lang="pt-BR" sz="2800" dirty="0"/>
              <a:t>= resposta medida (</a:t>
            </a:r>
            <a:r>
              <a:rPr lang="pt-BR" sz="2800" dirty="0" smtClean="0"/>
              <a:t>absorbância)</a:t>
            </a:r>
            <a:endParaRPr lang="pt-BR" sz="2800" dirty="0"/>
          </a:p>
          <a:p>
            <a:pPr marL="0" indent="0" algn="just" defTabSz="3240000">
              <a:buNone/>
            </a:pPr>
            <a:r>
              <a:rPr lang="pt-BR" sz="2800" dirty="0"/>
              <a:t>x = </a:t>
            </a:r>
            <a:r>
              <a:rPr lang="pt-BR" sz="2800" dirty="0" smtClean="0"/>
              <a:t>concentração</a:t>
            </a:r>
            <a:endParaRPr lang="pt-BR" sz="2800" dirty="0"/>
          </a:p>
          <a:p>
            <a:pPr marL="0" indent="0">
              <a:buNone/>
            </a:pPr>
            <a:endParaRPr lang="pt-BR" sz="2800" dirty="0" smtClean="0"/>
          </a:p>
          <a:p>
            <a:pPr marL="0" indent="0">
              <a:buNone/>
            </a:pPr>
            <a:r>
              <a:rPr lang="pt-BR" sz="2800" dirty="0"/>
              <a:t>
</a:t>
            </a: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4600443"/>
              </p:ext>
            </p:extLst>
          </p:nvPr>
        </p:nvGraphicFramePr>
        <p:xfrm>
          <a:off x="5796136" y="4581128"/>
          <a:ext cx="3024336" cy="18764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12168"/>
                <a:gridCol w="1512168"/>
              </a:tblGrid>
              <a:tr h="363547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[  ]</a:t>
                      </a:r>
                      <a:endParaRPr lang="pt-BR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abs</a:t>
                      </a:r>
                      <a:endParaRPr lang="pt-BR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63547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0</a:t>
                      </a:r>
                      <a:endParaRPr lang="pt-BR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0</a:t>
                      </a:r>
                      <a:endParaRPr lang="pt-BR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63547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20</a:t>
                      </a:r>
                      <a:endParaRPr lang="pt-BR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0,2</a:t>
                      </a:r>
                      <a:endParaRPr lang="pt-BR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63547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30</a:t>
                      </a:r>
                      <a:endParaRPr lang="pt-BR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0,4</a:t>
                      </a:r>
                      <a:endParaRPr lang="pt-BR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63547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40</a:t>
                      </a:r>
                      <a:endParaRPr lang="pt-BR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0,8</a:t>
                      </a:r>
                      <a:endParaRPr lang="pt-BR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073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274</Words>
  <Application>Microsoft Office PowerPoint</Application>
  <PresentationFormat>Apresentação na tela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Apresentação do PowerPoint</vt:lpstr>
      <vt:lpstr>Curva padrão  </vt:lpstr>
      <vt:lpstr>Apresentação do PowerPoint</vt:lpstr>
      <vt:lpstr>Apresentação do PowerPoint</vt:lpstr>
      <vt:lpstr>Excel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Curva de calibração</dc:title>
  <dc:creator>Lucia</dc:creator>
  <cp:lastModifiedBy>Lucia</cp:lastModifiedBy>
  <cp:revision>13</cp:revision>
  <dcterms:created xsi:type="dcterms:W3CDTF">2015-04-21T00:51:59Z</dcterms:created>
  <dcterms:modified xsi:type="dcterms:W3CDTF">2015-04-21T17:45:58Z</dcterms:modified>
</cp:coreProperties>
</file>