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6.jpeg" ContentType="image/jpeg"/>
  <Override PartName="/ppt/media/image15.jpeg" ContentType="image/jpeg"/>
  <Override PartName="/ppt/media/image14.png" ContentType="image/png"/>
  <Override PartName="/ppt/media/image13.png" ContentType="image/png"/>
  <Override PartName="/ppt/media/image12.jpeg" ContentType="image/jpeg"/>
  <Override PartName="/ppt/media/image11.jpeg" ContentType="image/jpeg"/>
  <Override PartName="/ppt/media/image10.jpeg" ContentType="image/jpeg"/>
  <Override PartName="/ppt/media/image8.jpeg" ContentType="image/jpeg"/>
  <Override PartName="/ppt/media/image9.png" ContentType="image/png"/>
  <Override PartName="/ppt/media/image7.jpeg" ContentType="image/jpe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27/05/15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2BCA416-8202-427D-A6E7-D83FB81910D4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27/05/15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A95DC7B-2A0A-43F6-9E17-D8DE39D4EA17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27/05/15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8EC1CC4-2281-4A7D-AB59-142FEB629806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0" y="-42480"/>
            <a:ext cx="60116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Açucares redutores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5796000" y="188640"/>
            <a:ext cx="309600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/>
          </a:p>
        </p:txBody>
      </p:sp>
      <p:pic>
        <p:nvPicPr>
          <p:cNvPr id="119" name="Picture 2" descr=""/>
          <p:cNvPicPr/>
          <p:nvPr/>
        </p:nvPicPr>
        <p:blipFill>
          <a:blip r:embed="rId1"/>
          <a:stretch/>
        </p:blipFill>
        <p:spPr>
          <a:xfrm>
            <a:off x="5292000" y="2555280"/>
            <a:ext cx="3941280" cy="2952000"/>
          </a:xfrm>
          <a:prstGeom prst="rect">
            <a:avLst/>
          </a:prstGeom>
          <a:ln>
            <a:noFill/>
          </a:ln>
        </p:spPr>
      </p:pic>
      <p:pic>
        <p:nvPicPr>
          <p:cNvPr id="120" name="Picture 4" descr=""/>
          <p:cNvPicPr/>
          <p:nvPr/>
        </p:nvPicPr>
        <p:blipFill>
          <a:blip r:embed="rId2"/>
          <a:stretch/>
        </p:blipFill>
        <p:spPr>
          <a:xfrm>
            <a:off x="2483640" y="2133000"/>
            <a:ext cx="2808000" cy="3797280"/>
          </a:xfrm>
          <a:prstGeom prst="rect">
            <a:avLst/>
          </a:prstGeom>
          <a:ln>
            <a:noFill/>
          </a:ln>
        </p:spPr>
      </p:pic>
      <p:pic>
        <p:nvPicPr>
          <p:cNvPr id="121" name="Picture 6" descr=""/>
          <p:cNvPicPr/>
          <p:nvPr/>
        </p:nvPicPr>
        <p:blipFill>
          <a:blip r:embed="rId3"/>
          <a:stretch/>
        </p:blipFill>
        <p:spPr>
          <a:xfrm>
            <a:off x="3600" y="2133000"/>
            <a:ext cx="2480040" cy="379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2" descr=""/>
          <p:cNvPicPr/>
          <p:nvPr/>
        </p:nvPicPr>
        <p:blipFill>
          <a:blip r:embed="rId1"/>
          <a:stretch/>
        </p:blipFill>
        <p:spPr>
          <a:xfrm>
            <a:off x="548640" y="2925000"/>
            <a:ext cx="8046000" cy="237600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755640" y="908640"/>
            <a:ext cx="719136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Método rápido e prático na determinação de açúcares redutores - aldeídos.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1400400" y="-93240"/>
            <a:ext cx="6951600" cy="1317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t-BR" sz="4000" strike="noStrike">
                <a:solidFill>
                  <a:srgbClr val="000000"/>
                </a:solidFill>
                <a:latin typeface="Calibri"/>
              </a:rPr>
              <a:t>1. Método Felhing / Benedict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636000" y="274680"/>
            <a:ext cx="5050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4400" strike="noStrike">
                <a:solidFill>
                  <a:srgbClr val="000000"/>
                </a:solidFill>
                <a:latin typeface="Calibri"/>
              </a:rPr>
              <a:t>2. Teste Seliwanoff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2859120" y="1686600"/>
            <a:ext cx="6105240" cy="132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Reação para distinção entre cetoses e aldoses.  Positivo para cetonas.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PDC = composto vermelho de composição incerta.</a:t>
            </a:r>
            <a:endParaRPr/>
          </a:p>
        </p:txBody>
      </p:sp>
      <p:pic>
        <p:nvPicPr>
          <p:cNvPr id="127" name="Picture 2" descr=""/>
          <p:cNvPicPr/>
          <p:nvPr/>
        </p:nvPicPr>
        <p:blipFill>
          <a:blip r:embed="rId1"/>
          <a:stretch/>
        </p:blipFill>
        <p:spPr>
          <a:xfrm>
            <a:off x="15480" y="188640"/>
            <a:ext cx="2842920" cy="2160000"/>
          </a:xfrm>
          <a:prstGeom prst="rect">
            <a:avLst/>
          </a:prstGeom>
          <a:ln>
            <a:noFill/>
          </a:ln>
        </p:spPr>
      </p:pic>
      <p:pic>
        <p:nvPicPr>
          <p:cNvPr id="128" name="Picture 4" descr=""/>
          <p:cNvPicPr/>
          <p:nvPr/>
        </p:nvPicPr>
        <p:blipFill>
          <a:blip r:embed="rId2"/>
          <a:stretch/>
        </p:blipFill>
        <p:spPr>
          <a:xfrm>
            <a:off x="1187640" y="2925000"/>
            <a:ext cx="7300080" cy="2795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4400" strike="noStrike">
                <a:solidFill>
                  <a:srgbClr val="000000"/>
                </a:solidFill>
                <a:latin typeface="Calibri"/>
              </a:rPr>
              <a:t>3. DNS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Redução, em meio alcalino, do 3.5-dinitrosalicilato - DNS (amarelo).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Produto formado laranja-avermelhado: 3-amino 5-nitro salicilato na proporção estequiométrica e máxima absorção da luz visível no comprimento de onda de 535 nm.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3" name="Picture 7" descr=""/>
          <p:cNvPicPr/>
          <p:nvPr/>
        </p:nvPicPr>
        <p:blipFill>
          <a:blip r:embed="rId1"/>
          <a:stretch/>
        </p:blipFill>
        <p:spPr>
          <a:xfrm>
            <a:off x="612720" y="548640"/>
            <a:ext cx="8135280" cy="5925600"/>
          </a:xfrm>
          <a:prstGeom prst="rect">
            <a:avLst/>
          </a:prstGeom>
          <a:ln>
            <a:noFill/>
          </a:ln>
        </p:spPr>
      </p:pic>
      <p:pic>
        <p:nvPicPr>
          <p:cNvPr id="134" name="Picture 8" descr=""/>
          <p:cNvPicPr/>
          <p:nvPr/>
        </p:nvPicPr>
        <p:blipFill>
          <a:blip r:embed="rId2"/>
          <a:stretch/>
        </p:blipFill>
        <p:spPr>
          <a:xfrm>
            <a:off x="6300360" y="3183120"/>
            <a:ext cx="2104560" cy="657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2" descr=""/>
          <p:cNvPicPr/>
          <p:nvPr/>
        </p:nvPicPr>
        <p:blipFill>
          <a:blip r:embed="rId1"/>
          <a:stretch/>
        </p:blipFill>
        <p:spPr>
          <a:xfrm>
            <a:off x="3708000" y="84240"/>
            <a:ext cx="4900680" cy="4719240"/>
          </a:xfrm>
          <a:prstGeom prst="rect">
            <a:avLst/>
          </a:prstGeom>
          <a:ln>
            <a:noFill/>
          </a:ln>
        </p:spPr>
      </p:pic>
      <p:sp>
        <p:nvSpPr>
          <p:cNvPr id="136" name="CustomShape 1"/>
          <p:cNvSpPr/>
          <p:nvPr/>
        </p:nvSpPr>
        <p:spPr>
          <a:xfrm>
            <a:off x="2808000" y="4896000"/>
            <a:ext cx="4571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Método físico: ADSORÇÃO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216000" y="288000"/>
            <a:ext cx="5799600" cy="619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t-BR" sz="4000" strike="noStrike">
                <a:solidFill>
                  <a:srgbClr val="000000"/>
                </a:solidFill>
                <a:latin typeface="Calibri"/>
              </a:rPr>
              <a:t>4. Teste amido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4400" strike="noStrike">
                <a:solidFill>
                  <a:srgbClr val="000000"/>
                </a:solidFill>
                <a:latin typeface="Calibri"/>
              </a:rPr>
              <a:t>5. Hidrólise amido </a:t>
            </a:r>
            <a:endParaRPr/>
          </a:p>
        </p:txBody>
      </p:sp>
      <p:pic>
        <p:nvPicPr>
          <p:cNvPr id="139" name="Picture 2" descr=""/>
          <p:cNvPicPr/>
          <p:nvPr/>
        </p:nvPicPr>
        <p:blipFill>
          <a:blip r:embed="rId1"/>
          <a:stretch/>
        </p:blipFill>
        <p:spPr>
          <a:xfrm>
            <a:off x="1170000" y="2205000"/>
            <a:ext cx="2028600" cy="3047760"/>
          </a:xfrm>
          <a:prstGeom prst="rect">
            <a:avLst/>
          </a:prstGeom>
          <a:ln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3924000" y="2421000"/>
            <a:ext cx="457164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Adicionar ácido clorídrico à solução de amido e colocá-la em banho-maria, e levar à ebulição durante 30 minutos. Após teste  de Felhing.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