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9" r:id="rId4"/>
    <p:sldId id="26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57"/>
    <p:restoredTop sz="92574"/>
  </p:normalViewPr>
  <p:slideViewPr>
    <p:cSldViewPr snapToGrid="0" snapToObjects="1">
      <p:cViewPr>
        <p:scale>
          <a:sx n="80" d="100"/>
          <a:sy n="80" d="100"/>
        </p:scale>
        <p:origin x="97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2345A-3FC7-BF43-808B-42ABD1AB2CC9}" type="datetimeFigureOut">
              <a:rPr lang="pt-BR" smtClean="0"/>
              <a:t>13/04/16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0AA4F-E0E3-9B4A-A169-334E50249770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75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0AA4F-E0E3-9B4A-A169-334E5024977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155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oelma.kremer@ifsc.edu.br" TargetMode="External"/><Relationship Id="rId3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1910758"/>
            <a:ext cx="7766936" cy="1646302"/>
          </a:xfrm>
        </p:spPr>
        <p:txBody>
          <a:bodyPr/>
          <a:lstStyle/>
          <a:p>
            <a:r>
              <a:rPr lang="pt-BR" dirty="0" smtClean="0"/>
              <a:t>Educação Empreendedora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067" y="3648497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O estudante no centro do processo de aprendizagem</a:t>
            </a:r>
          </a:p>
          <a:p>
            <a:endParaRPr lang="pt-BR" dirty="0" smtClean="0"/>
          </a:p>
          <a:p>
            <a:r>
              <a:rPr lang="pt-BR" dirty="0" smtClean="0"/>
              <a:t>Prof. Adm. Joelma </a:t>
            </a:r>
            <a:r>
              <a:rPr lang="pt-BR" dirty="0" err="1" smtClean="0"/>
              <a:t>Kremer</a:t>
            </a:r>
            <a:r>
              <a:rPr lang="pt-BR" dirty="0" smtClean="0"/>
              <a:t>, Dra.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38010"/>
            <a:ext cx="3240505" cy="895583"/>
          </a:xfrm>
          <a:prstGeom prst="rect">
            <a:avLst/>
          </a:prstGeom>
        </p:spPr>
      </p:pic>
      <p:pic>
        <p:nvPicPr>
          <p:cNvPr id="5" name="Picture 3" descr="logo CNP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6508"/>
            <a:ext cx="2092158" cy="927523"/>
          </a:xfrm>
          <a:prstGeom prst="rect">
            <a:avLst/>
          </a:prstGeom>
        </p:spPr>
      </p:pic>
      <p:pic>
        <p:nvPicPr>
          <p:cNvPr id="6" name="Picture 4" descr="V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94" y="5697135"/>
            <a:ext cx="1232899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Variantes</a:t>
            </a:r>
            <a:r>
              <a:rPr lang="en-US" dirty="0"/>
              <a:t> </a:t>
            </a:r>
            <a:r>
              <a:rPr lang="en-US" dirty="0" err="1"/>
              <a:t>epistemológicas</a:t>
            </a:r>
            <a:r>
              <a:rPr lang="en-US" dirty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aprendizagem baseada em problemas – PBL;</a:t>
            </a:r>
          </a:p>
          <a:p>
            <a:pPr lvl="0"/>
            <a:r>
              <a:rPr lang="pt-BR" dirty="0"/>
              <a:t>instrução ancorada;</a:t>
            </a:r>
          </a:p>
          <a:p>
            <a:pPr lvl="0"/>
            <a:r>
              <a:rPr lang="pt-BR" dirty="0"/>
              <a:t>aprendizagem cognitiva;</a:t>
            </a:r>
          </a:p>
          <a:p>
            <a:pPr lvl="0"/>
            <a:r>
              <a:rPr lang="pt-BR" dirty="0"/>
              <a:t>aprendizagem pelo design;</a:t>
            </a:r>
          </a:p>
          <a:p>
            <a:pPr lvl="0"/>
            <a:r>
              <a:rPr lang="pt-BR" dirty="0"/>
              <a:t>aprendizagem baseada em projetos – </a:t>
            </a:r>
            <a:r>
              <a:rPr lang="pt-BR" dirty="0" err="1"/>
              <a:t>PrBL</a:t>
            </a:r>
            <a:r>
              <a:rPr lang="pt-BR" dirty="0"/>
              <a:t>;</a:t>
            </a:r>
          </a:p>
          <a:p>
            <a:pPr lvl="0"/>
            <a:r>
              <a:rPr lang="pt-BR" dirty="0"/>
              <a:t>jogos e simulações;</a:t>
            </a:r>
          </a:p>
          <a:p>
            <a:pPr lvl="0"/>
            <a:r>
              <a:rPr lang="pt-BR" dirty="0"/>
              <a:t>ambientes de aprendizagem abertos.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04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Aprender</a:t>
            </a:r>
            <a:r>
              <a:rPr lang="en-US" dirty="0"/>
              <a:t> </a:t>
            </a:r>
            <a:r>
              <a:rPr lang="en-US" dirty="0" err="1"/>
              <a:t>fazendo</a:t>
            </a:r>
            <a:r>
              <a:rPr lang="en-US" dirty="0"/>
              <a:t>: o </a:t>
            </a:r>
            <a:r>
              <a:rPr lang="en-US" dirty="0" err="1"/>
              <a:t>papel</a:t>
            </a:r>
            <a:r>
              <a:rPr lang="en-US" dirty="0"/>
              <a:t> do professor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Fonte</a:t>
            </a:r>
            <a:r>
              <a:rPr lang="pt-BR" dirty="0"/>
              <a:t>: </a:t>
            </a:r>
            <a:r>
              <a:rPr lang="pt-BR" dirty="0" err="1"/>
              <a:t>Suhonen</a:t>
            </a:r>
            <a:r>
              <a:rPr lang="pt-BR" dirty="0"/>
              <a:t> (2015)</a:t>
            </a:r>
          </a:p>
          <a:p>
            <a:endParaRPr lang="pt-BR" dirty="0"/>
          </a:p>
        </p:txBody>
      </p:sp>
      <p:pic>
        <p:nvPicPr>
          <p:cNvPr id="4" name="Content Placeholder 5" descr="Aprender fazendo.png"/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" r="3018"/>
          <a:stretch>
            <a:fillRect/>
          </a:stretch>
        </p:blipFill>
        <p:spPr>
          <a:xfrm>
            <a:off x="1654590" y="1732398"/>
            <a:ext cx="7697537" cy="4233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Considerações</a:t>
            </a:r>
            <a:r>
              <a:rPr lang="en-US" dirty="0" smtClean="0"/>
              <a:t> </a:t>
            </a:r>
            <a:r>
              <a:rPr lang="en-US" dirty="0" err="1" smtClean="0"/>
              <a:t>finais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Fomento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empreendedorismo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Adaptação</a:t>
            </a:r>
            <a:r>
              <a:rPr lang="en-US" dirty="0" smtClean="0"/>
              <a:t>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en-US" dirty="0" err="1" smtClean="0"/>
              <a:t>demandas</a:t>
            </a:r>
            <a:r>
              <a:rPr lang="en-US" dirty="0" smtClean="0"/>
              <a:t> das </a:t>
            </a:r>
            <a:r>
              <a:rPr lang="en-US" dirty="0" err="1" smtClean="0"/>
              <a:t>novas</a:t>
            </a:r>
            <a:r>
              <a:rPr lang="en-US" dirty="0" smtClean="0"/>
              <a:t> </a:t>
            </a:r>
            <a:r>
              <a:rPr lang="en-US" dirty="0" err="1" smtClean="0"/>
              <a:t>gerações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Aplicação</a:t>
            </a:r>
            <a:r>
              <a:rPr lang="en-US" dirty="0" smtClean="0"/>
              <a:t> do </a:t>
            </a:r>
            <a:r>
              <a:rPr lang="en-US" dirty="0" err="1" smtClean="0"/>
              <a:t>conhecimento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Adaptáveis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realidade</a:t>
            </a:r>
            <a:r>
              <a:rPr lang="en-US" dirty="0" smtClean="0"/>
              <a:t> </a:t>
            </a:r>
            <a:r>
              <a:rPr lang="en-US" dirty="0" err="1" smtClean="0"/>
              <a:t>brasileira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e-mail: </a:t>
            </a:r>
            <a:r>
              <a:rPr lang="en-US" dirty="0" smtClean="0">
                <a:hlinkClick r:id="rId2"/>
              </a:rPr>
              <a:t>joelma.kremer@ifsc.edu.br</a:t>
            </a:r>
            <a:endParaRPr lang="en-US" dirty="0" smtClean="0"/>
          </a:p>
          <a:p>
            <a:r>
              <a:rPr lang="en-US" dirty="0" smtClean="0"/>
              <a:t>Blog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encontra</a:t>
            </a:r>
            <a:r>
              <a:rPr lang="en-US" dirty="0" smtClean="0"/>
              <a:t>-se a </a:t>
            </a:r>
            <a:r>
              <a:rPr lang="en-US" dirty="0" err="1" smtClean="0"/>
              <a:t>relação</a:t>
            </a:r>
            <a:r>
              <a:rPr lang="en-US" dirty="0" smtClean="0"/>
              <a:t> de </a:t>
            </a:r>
            <a:r>
              <a:rPr lang="en-US" dirty="0" err="1" smtClean="0"/>
              <a:t>aplicativos</a:t>
            </a:r>
            <a:r>
              <a:rPr lang="en-US" dirty="0" smtClean="0"/>
              <a:t> para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educação</a:t>
            </a:r>
            <a:r>
              <a:rPr lang="en-US" dirty="0" smtClean="0"/>
              <a:t>: https</a:t>
            </a:r>
            <a:r>
              <a:rPr lang="en-US" dirty="0"/>
              <a:t>://</a:t>
            </a:r>
            <a:r>
              <a:rPr lang="en-US" dirty="0" err="1"/>
              <a:t>www.blogger.com</a:t>
            </a:r>
            <a:r>
              <a:rPr lang="en-US" dirty="0"/>
              <a:t>/</a:t>
            </a:r>
            <a:r>
              <a:rPr lang="en-US" dirty="0" err="1"/>
              <a:t>blogger.g?blogID</a:t>
            </a:r>
            <a:r>
              <a:rPr lang="en-US" dirty="0"/>
              <a:t>=7893555169189214844#allposts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022" y="2160589"/>
            <a:ext cx="3012980" cy="18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90" y="1930400"/>
            <a:ext cx="7836757" cy="2758538"/>
          </a:xfrm>
        </p:spPr>
      </p:pic>
    </p:spTree>
    <p:extLst>
      <p:ext uri="{BB962C8B-B14F-4D97-AF65-F5344CB8AC3E}">
        <p14:creationId xmlns:p14="http://schemas.microsoft.com/office/powerpoint/2010/main" val="18667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ROTEIRO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Finlândia</a:t>
            </a:r>
          </a:p>
          <a:p>
            <a:r>
              <a:rPr lang="pt-BR" dirty="0" smtClean="0"/>
              <a:t>Aquecimento</a:t>
            </a:r>
          </a:p>
          <a:p>
            <a:r>
              <a:rPr lang="pt-BR" dirty="0" smtClean="0"/>
              <a:t>Conceitos Centrais</a:t>
            </a:r>
          </a:p>
          <a:p>
            <a:r>
              <a:rPr lang="pt-BR" dirty="0" smtClean="0"/>
              <a:t>Ideias a partir da experiência na Finlândia</a:t>
            </a:r>
          </a:p>
          <a:p>
            <a:r>
              <a:rPr lang="pt-BR" dirty="0" smtClean="0"/>
              <a:t>Exemplo: FABLAB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0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Finlândia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Aprendizagem colaborativa</a:t>
            </a:r>
          </a:p>
          <a:p>
            <a:r>
              <a:rPr lang="pt-BR" dirty="0" smtClean="0"/>
              <a:t>Sociedade da confiança – “TRUST”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19" y="379411"/>
            <a:ext cx="2066894" cy="126274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  <a:softEdge rad="127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19" y="2991757"/>
            <a:ext cx="3708400" cy="21971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873" y="2991757"/>
            <a:ext cx="1586037" cy="272687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31" y="5381074"/>
            <a:ext cx="2281969" cy="12779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100" y="3492500"/>
            <a:ext cx="4327921" cy="285372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0726" y="326285"/>
            <a:ext cx="30861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Cultura</a:t>
            </a:r>
            <a:r>
              <a:rPr lang="en-US" dirty="0"/>
              <a:t> da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finlandesa</a:t>
            </a:r>
            <a:endParaRPr lang="pt-BR" dirty="0"/>
          </a:p>
        </p:txBody>
      </p:sp>
      <p:pic>
        <p:nvPicPr>
          <p:cNvPr id="4" name="Content Placeholder 3" descr="Cultura aprendizagem finlandesa.pn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r="743"/>
          <a:stretch>
            <a:fillRect/>
          </a:stretch>
        </p:blipFill>
        <p:spPr>
          <a:xfrm>
            <a:off x="1996028" y="1748726"/>
            <a:ext cx="6397236" cy="3518218"/>
          </a:xfrm>
        </p:spPr>
      </p:pic>
      <p:sp>
        <p:nvSpPr>
          <p:cNvPr id="6" name="Retângulo 5"/>
          <p:cNvSpPr/>
          <p:nvPr/>
        </p:nvSpPr>
        <p:spPr>
          <a:xfrm>
            <a:off x="3761436" y="5468112"/>
            <a:ext cx="2961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err="1"/>
              <a:t>Karttunen</a:t>
            </a:r>
            <a:r>
              <a:rPr lang="pt-BR" sz="1200" dirty="0"/>
              <a:t> (2015), tradução livre.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024" y="1977961"/>
            <a:ext cx="2299366" cy="171742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4671" y="4403579"/>
            <a:ext cx="1891826" cy="141303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65" y="1631660"/>
            <a:ext cx="1360384" cy="182213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6" y="4252162"/>
            <a:ext cx="1360384" cy="182213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62" y="1631660"/>
            <a:ext cx="1318694" cy="176629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37" y="4326961"/>
            <a:ext cx="1304540" cy="17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Aquecimento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 que é educação empreendedora para você?</a:t>
            </a:r>
          </a:p>
          <a:p>
            <a:endParaRPr lang="pt-BR" dirty="0"/>
          </a:p>
          <a:p>
            <a:r>
              <a:rPr lang="pt-BR" dirty="0" err="1" smtClean="0"/>
              <a:t>Answergarden</a:t>
            </a:r>
            <a:r>
              <a:rPr lang="pt-BR" dirty="0"/>
              <a:t> (</a:t>
            </a:r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 smtClean="0"/>
              <a:t>answergarden.ch</a:t>
            </a:r>
            <a:r>
              <a:rPr lang="pt-BR" dirty="0" smtClean="0"/>
              <a:t>/</a:t>
            </a:r>
            <a:r>
              <a:rPr lang="pt-BR" dirty="0" err="1" smtClean="0"/>
              <a:t>view</a:t>
            </a:r>
            <a:r>
              <a:rPr lang="pt-BR" dirty="0" smtClean="0"/>
              <a:t>/285358)</a:t>
            </a:r>
          </a:p>
          <a:p>
            <a:r>
              <a:rPr lang="pt-BR" dirty="0" err="1" smtClean="0"/>
              <a:t>TodaysMeet</a:t>
            </a:r>
            <a:r>
              <a:rPr lang="pt-BR" dirty="0" smtClean="0"/>
              <a:t> (</a:t>
            </a:r>
            <a:r>
              <a:rPr lang="pt-BR" dirty="0" err="1"/>
              <a:t>t</a:t>
            </a:r>
            <a:r>
              <a:rPr lang="pt-BR" dirty="0" err="1" smtClean="0"/>
              <a:t>odaysmeet.com</a:t>
            </a:r>
            <a:r>
              <a:rPr lang="pt-BR" dirty="0" smtClean="0"/>
              <a:t>)</a:t>
            </a:r>
          </a:p>
          <a:p>
            <a:r>
              <a:rPr lang="pt-BR" dirty="0" err="1" smtClean="0"/>
              <a:t>Padlet</a:t>
            </a:r>
            <a:r>
              <a:rPr lang="pt-BR" dirty="0" smtClean="0"/>
              <a:t> (</a:t>
            </a:r>
            <a:r>
              <a:rPr lang="pt-BR" dirty="0" err="1" smtClean="0"/>
              <a:t>padlet.com</a:t>
            </a:r>
            <a:r>
              <a:rPr lang="pt-BR" dirty="0" smtClean="0"/>
              <a:t>)</a:t>
            </a:r>
          </a:p>
          <a:p>
            <a:r>
              <a:rPr lang="pt-BR" dirty="0" err="1" smtClean="0"/>
              <a:t>Kahoot</a:t>
            </a:r>
            <a:r>
              <a:rPr lang="pt-BR" dirty="0" smtClean="0"/>
              <a:t> (</a:t>
            </a:r>
            <a:r>
              <a:rPr lang="pt-BR" dirty="0" err="1" smtClean="0"/>
              <a:t>kahoot.com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9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Aprendizagem Centrada no Estudante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Ao professor cabe dar suporte ao processo de aprendizagem do estudante:</a:t>
            </a:r>
          </a:p>
          <a:p>
            <a:pPr lvl="0"/>
            <a:r>
              <a:rPr lang="pt-BR" dirty="0"/>
              <a:t>pela criação de possibilidades para aprendizagem;</a:t>
            </a:r>
          </a:p>
          <a:p>
            <a:pPr lvl="0"/>
            <a:r>
              <a:rPr lang="pt-BR" dirty="0"/>
              <a:t>com métodos autênticos; </a:t>
            </a:r>
          </a:p>
          <a:p>
            <a:pPr lvl="0"/>
            <a:r>
              <a:rPr lang="pt-BR" dirty="0"/>
              <a:t>com empoderamento da participação;</a:t>
            </a:r>
          </a:p>
          <a:p>
            <a:pPr lvl="0"/>
            <a:r>
              <a:rPr lang="pt-BR" dirty="0"/>
              <a:t>fomentando a colaboração;</a:t>
            </a:r>
          </a:p>
          <a:p>
            <a:pPr lvl="0"/>
            <a:r>
              <a:rPr lang="pt-BR" dirty="0"/>
              <a:t>dando suporte a auto-orientação;</a:t>
            </a:r>
          </a:p>
          <a:p>
            <a:pPr lvl="0"/>
            <a:r>
              <a:rPr lang="pt-BR" dirty="0"/>
              <a:t>fortalecendo a autoconfiança.  </a:t>
            </a:r>
          </a:p>
          <a:p>
            <a:endParaRPr lang="pt-BR" dirty="0"/>
          </a:p>
        </p:txBody>
      </p:sp>
      <p:pic>
        <p:nvPicPr>
          <p:cNvPr id="5" name="Picture 5" descr="IMG_05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80" y="3640059"/>
            <a:ext cx="3208422" cy="24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Princípios</a:t>
            </a:r>
            <a:r>
              <a:rPr lang="en-US" dirty="0"/>
              <a:t> da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autêntica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Contexto autêntico</a:t>
            </a:r>
          </a:p>
          <a:p>
            <a:r>
              <a:rPr lang="pt-BR" dirty="0"/>
              <a:t>Ações autênticas</a:t>
            </a:r>
          </a:p>
          <a:p>
            <a:r>
              <a:rPr lang="pt-BR" dirty="0"/>
              <a:t>Conhecimento autêntico</a:t>
            </a:r>
          </a:p>
          <a:p>
            <a:r>
              <a:rPr lang="pt-BR" dirty="0"/>
              <a:t>Avaliação autêntica</a:t>
            </a:r>
          </a:p>
          <a:p>
            <a:r>
              <a:rPr lang="pt-BR" dirty="0"/>
              <a:t>Uso do conhecimento</a:t>
            </a:r>
          </a:p>
          <a:p>
            <a:r>
              <a:rPr lang="pt-BR" dirty="0"/>
              <a:t>Múltiplas abordagens</a:t>
            </a:r>
          </a:p>
          <a:p>
            <a:r>
              <a:rPr lang="pt-BR" dirty="0"/>
              <a:t>Conhecimento colaborativo</a:t>
            </a:r>
          </a:p>
          <a:p>
            <a:r>
              <a:rPr lang="pt-BR" dirty="0"/>
              <a:t>Reflexão, vocalização e troca de conhecimentos</a:t>
            </a:r>
          </a:p>
          <a:p>
            <a:r>
              <a:rPr lang="pt-BR" dirty="0"/>
              <a:t>Facilitação e suporte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Fonte: </a:t>
            </a:r>
            <a:r>
              <a:rPr lang="pt-BR" dirty="0" err="1"/>
              <a:t>Herrington</a:t>
            </a:r>
            <a:r>
              <a:rPr lang="pt-BR" dirty="0"/>
              <a:t> (2006)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33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Impedimentos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autêntica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conhecimento inerte:</a:t>
            </a:r>
            <a:endParaRPr lang="pt-BR" sz="4400" dirty="0"/>
          </a:p>
          <a:p>
            <a:pPr lvl="1"/>
            <a:r>
              <a:rPr lang="pt-BR" dirty="0"/>
              <a:t>falha em acessar conhecimento relevante;</a:t>
            </a:r>
            <a:endParaRPr lang="pt-BR" sz="4000" dirty="0"/>
          </a:p>
          <a:p>
            <a:pPr lvl="1"/>
            <a:r>
              <a:rPr lang="pt-BR" dirty="0"/>
              <a:t>tratar o conhecimento como um produto;</a:t>
            </a:r>
            <a:endParaRPr lang="pt-BR" sz="4000" dirty="0"/>
          </a:p>
          <a:p>
            <a:pPr lvl="0"/>
            <a:r>
              <a:rPr lang="pt-BR" dirty="0"/>
              <a:t>tecnologias emergentes e ferramentas cognitivas:</a:t>
            </a:r>
            <a:endParaRPr lang="pt-BR" sz="4400" dirty="0"/>
          </a:p>
          <a:p>
            <a:pPr lvl="1"/>
            <a:r>
              <a:rPr lang="pt-BR" dirty="0" smtClean="0"/>
              <a:t>Fata de tecnologias </a:t>
            </a:r>
            <a:r>
              <a:rPr lang="pt-BR" dirty="0"/>
              <a:t>de cultura participativa;</a:t>
            </a:r>
            <a:endParaRPr lang="pt-BR" sz="4000" dirty="0"/>
          </a:p>
          <a:p>
            <a:pPr lvl="1"/>
            <a:r>
              <a:rPr lang="pt-BR" i="1" dirty="0"/>
              <a:t>e-</a:t>
            </a:r>
            <a:r>
              <a:rPr lang="pt-BR" i="1" dirty="0" err="1"/>
              <a:t>learning</a:t>
            </a:r>
            <a:r>
              <a:rPr lang="pt-BR" dirty="0"/>
              <a:t> participativo: diferenças entre a visão e a realidade;</a:t>
            </a:r>
            <a:endParaRPr lang="pt-BR" sz="4000" dirty="0"/>
          </a:p>
          <a:p>
            <a:pPr lvl="1"/>
            <a:r>
              <a:rPr lang="pt-BR" dirty="0"/>
              <a:t>S</a:t>
            </a:r>
            <a:r>
              <a:rPr lang="pt-BR" dirty="0" smtClean="0"/>
              <a:t>istemas </a:t>
            </a:r>
            <a:r>
              <a:rPr lang="pt-BR" dirty="0"/>
              <a:t>de gerenciamento do aprendizado em </a:t>
            </a:r>
            <a:r>
              <a:rPr lang="pt-BR" i="1" dirty="0"/>
              <a:t>e-</a:t>
            </a:r>
            <a:r>
              <a:rPr lang="pt-BR" i="1" dirty="0" err="1"/>
              <a:t>learning</a:t>
            </a:r>
            <a:r>
              <a:rPr lang="pt-BR" dirty="0"/>
              <a:t> com uso limitado.</a:t>
            </a:r>
            <a:endParaRPr lang="pt-BR" sz="40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9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Ambientes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dão</a:t>
            </a:r>
            <a:r>
              <a:rPr lang="en-US" dirty="0"/>
              <a:t> </a:t>
            </a:r>
            <a:r>
              <a:rPr lang="en-US" dirty="0" err="1"/>
              <a:t>suporte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centrada</a:t>
            </a:r>
            <a:r>
              <a:rPr lang="en-US" dirty="0"/>
              <a:t> no </a:t>
            </a:r>
            <a:r>
              <a:rPr lang="en-US" dirty="0" err="1"/>
              <a:t>estudante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20000"/>
              </a:lnSpc>
            </a:pPr>
            <a:r>
              <a:rPr lang="pt-BR" b="1" dirty="0"/>
              <a:t>sociais</a:t>
            </a:r>
            <a:r>
              <a:rPr lang="pt-BR" dirty="0"/>
              <a:t>: atmosfera; bom relacionamento entre estudantes e professores; comprometimento; cultura;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pedagógicos</a:t>
            </a:r>
            <a:r>
              <a:rPr lang="pt-BR" dirty="0"/>
              <a:t>: arranjo do mobiliário em sala de aula; dinâmicas em sala de aula; número de estudantes por sala; aulas teóricas integradas com aulas práticas; simulações; planejamento da aula; ações; tarefas; problemas;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psicológicos</a:t>
            </a:r>
            <a:r>
              <a:rPr lang="pt-BR" dirty="0"/>
              <a:t>: habilidade do professor em gerenciar a aula de maneira dinâmica; professores se sentindo preparados; valores; pressupostos;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tecnológicos/prático</a:t>
            </a:r>
            <a:r>
              <a:rPr lang="pt-BR" dirty="0"/>
              <a:t>s: tecnologia em sala; possibilidades de ferramentas de aprendizagem virtuais.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5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Faceta</Template>
  <TotalTime>1390</TotalTime>
  <Words>409</Words>
  <Application>Microsoft Macintosh PowerPoint</Application>
  <PresentationFormat>Widescreen</PresentationFormat>
  <Paragraphs>86</Paragraphs>
  <Slides>13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Faceta</vt:lpstr>
      <vt:lpstr>Educação Empreendedora</vt:lpstr>
      <vt:lpstr>ROTEIRO</vt:lpstr>
      <vt:lpstr>Finlândia</vt:lpstr>
      <vt:lpstr>Cultura da aprendizagem finlandesa</vt:lpstr>
      <vt:lpstr>Aquecimento</vt:lpstr>
      <vt:lpstr>Aprendizagem Centrada no Estudante</vt:lpstr>
      <vt:lpstr>Princípios da aprendizagem autêntica</vt:lpstr>
      <vt:lpstr>Impedimentos à aprendizagem autêntica</vt:lpstr>
      <vt:lpstr>Ambientes que dão suporte à aprendizagem centrada no estudante</vt:lpstr>
      <vt:lpstr>Variantes epistemológicas </vt:lpstr>
      <vt:lpstr>Aprender fazendo: o papel do professor</vt:lpstr>
      <vt:lpstr>Considerações finais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EDUCAÇÃO EMPREENDEDORA</dc:title>
  <dc:creator>Microsoft Office User</dc:creator>
  <cp:lastModifiedBy>Microsoft Office User</cp:lastModifiedBy>
  <cp:revision>15</cp:revision>
  <dcterms:created xsi:type="dcterms:W3CDTF">2016-04-07T12:20:11Z</dcterms:created>
  <dcterms:modified xsi:type="dcterms:W3CDTF">2016-04-13T20:17:33Z</dcterms:modified>
</cp:coreProperties>
</file>