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9" r:id="rId11"/>
    <p:sldId id="265" r:id="rId12"/>
    <p:sldId id="266" r:id="rId13"/>
    <p:sldId id="269" r:id="rId14"/>
    <p:sldId id="268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67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157"/>
    <p:restoredTop sz="92574"/>
  </p:normalViewPr>
  <p:slideViewPr>
    <p:cSldViewPr snapToGrid="0" snapToObjects="1">
      <p:cViewPr>
        <p:scale>
          <a:sx n="80" d="100"/>
          <a:sy n="80" d="100"/>
        </p:scale>
        <p:origin x="976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02345A-3FC7-BF43-808B-42ABD1AB2CC9}" type="datetimeFigureOut">
              <a:rPr lang="pt-BR" smtClean="0"/>
              <a:t>13/04/16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os estilos de texto mestres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60AA4F-E0E3-9B4A-A169-334E50249770}" type="slidenum">
              <a:rPr lang="pt-BR" smtClean="0"/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657530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60AA4F-E0E3-9B4A-A169-334E50249770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211558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t-BR" smtClean="0"/>
              <a:t>Clique para editar estilo do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‹n.º›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 smtClean="0"/>
              <a:t>Clique para editar estilo do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‹n.º›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 smtClean="0"/>
              <a:t>Clique para editar estilo do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smtClean="0"/>
              <a:t>Clique para editar os estilos de texto mestres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‹n.º›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t-BR" smtClean="0"/>
              <a:t>Clique para editar estilo do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‹n.º›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 smtClean="0"/>
              <a:t>Clique para editar estilo do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smtClean="0"/>
              <a:t>Clique para editar os estilos de texto mestres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‹n.º›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 smtClean="0"/>
              <a:t>Clique para editar estilo do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smtClean="0"/>
              <a:t>Clique para editar os estilos de texto mestres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‹n.º›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estilo do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de texto mestres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4/13/16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‹n.º›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t-BR" smtClean="0"/>
              <a:t>Clique para editar estilo do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de texto mestres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‹n.º›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t-BR" smtClean="0"/>
              <a:t>Clique para editar estilo do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de texto mestres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‹n.º›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 smtClean="0"/>
              <a:t>Clique para editar estilo do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‹n.º›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estilo do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t-BR" smtClean="0"/>
              <a:t>Clique para editar os estilos de texto mestres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t-BR" smtClean="0"/>
              <a:t>Clique para editar os estilos de texto mestres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4/13/16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‹n.º›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estilo do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os estilos de texto mestres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os estilos de texto mestres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‹n.º›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t-BR" smtClean="0"/>
              <a:t>Clique para editar estilo do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‹n.º›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‹n.º›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t-BR" smtClean="0"/>
              <a:t>Clique para editar estilo do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os estilos de texto mestres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t-BR" smtClean="0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4/13/16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‹n.º›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 smtClean="0"/>
              <a:t>Clique para editar estilo do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Arraste a imagem para o espaço reservado ou clique no ícone para adicionar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‹n.º›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 smtClean="0"/>
              <a:t>Clique para editar estilo do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de texto mestres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4/13/16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‹n.º›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image" Target="../media/image7.tiff"/><Relationship Id="rId5" Type="http://schemas.openxmlformats.org/officeDocument/2006/relationships/image" Target="../media/image8.tiff"/><Relationship Id="rId6" Type="http://schemas.openxmlformats.org/officeDocument/2006/relationships/image" Target="../media/image9.tiff"/><Relationship Id="rId7" Type="http://schemas.openxmlformats.org/officeDocument/2006/relationships/image" Target="../media/image10.tiff"/><Relationship Id="rId8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4.JPG"/><Relationship Id="rId5" Type="http://schemas.openxmlformats.org/officeDocument/2006/relationships/image" Target="../media/image15.jpg"/><Relationship Id="rId6" Type="http://schemas.openxmlformats.org/officeDocument/2006/relationships/image" Target="../media/image16.jpg"/><Relationship Id="rId7" Type="http://schemas.openxmlformats.org/officeDocument/2006/relationships/image" Target="../media/image17.jpg"/><Relationship Id="rId8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Relationship Id="rId3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Relationship Id="rId3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youtu.be/fNFdhANbvFM?list=PLlULOEUWnaBdLcRMY6BOuZzg7uwHkr3Dk" TargetMode="External"/><Relationship Id="rId3" Type="http://schemas.openxmlformats.org/officeDocument/2006/relationships/hyperlink" Target="https://youtu.be/WILya5t4lns?list=PLlULOEUWnaBdLcRMY6BOuZzg7uwHkr3Dk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joelma.kremer@ifsc.edu.br" TargetMode="External"/><Relationship Id="rId3" Type="http://schemas.openxmlformats.org/officeDocument/2006/relationships/image" Target="../media/image27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07067" y="1910758"/>
            <a:ext cx="7766936" cy="1646302"/>
          </a:xfrm>
        </p:spPr>
        <p:txBody>
          <a:bodyPr/>
          <a:lstStyle/>
          <a:p>
            <a:r>
              <a:rPr lang="pt-BR" dirty="0" smtClean="0"/>
              <a:t>Educação Empreendedora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07067" y="3648497"/>
            <a:ext cx="7766936" cy="1096899"/>
          </a:xfrm>
        </p:spPr>
        <p:txBody>
          <a:bodyPr>
            <a:normAutofit lnSpcReduction="10000"/>
          </a:bodyPr>
          <a:lstStyle/>
          <a:p>
            <a:r>
              <a:rPr lang="pt-BR" dirty="0" smtClean="0"/>
              <a:t>O estudante no centro do processo de aprendizagem</a:t>
            </a:r>
          </a:p>
          <a:p>
            <a:endParaRPr lang="pt-BR" dirty="0" smtClean="0"/>
          </a:p>
          <a:p>
            <a:r>
              <a:rPr lang="pt-BR" dirty="0" smtClean="0"/>
              <a:t>Prof. Adm. Joelma </a:t>
            </a:r>
            <a:r>
              <a:rPr lang="pt-BR" dirty="0" err="1" smtClean="0"/>
              <a:t>Kremer</a:t>
            </a:r>
            <a:r>
              <a:rPr lang="pt-BR" dirty="0" smtClean="0"/>
              <a:t>, Dra.</a:t>
            </a:r>
            <a:endParaRPr lang="pt-BR" dirty="0"/>
          </a:p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399" y="238010"/>
            <a:ext cx="3240505" cy="895583"/>
          </a:xfrm>
          <a:prstGeom prst="rect">
            <a:avLst/>
          </a:prstGeom>
        </p:spPr>
      </p:pic>
      <p:pic>
        <p:nvPicPr>
          <p:cNvPr id="5" name="Picture 3" descr="logo CNPq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66508"/>
            <a:ext cx="2092158" cy="927523"/>
          </a:xfrm>
          <a:prstGeom prst="rect">
            <a:avLst/>
          </a:prstGeom>
        </p:spPr>
      </p:pic>
      <p:pic>
        <p:nvPicPr>
          <p:cNvPr id="6" name="Picture 4" descr="VE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494" y="5697135"/>
            <a:ext cx="1232899" cy="1082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628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Finlândia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Aprendizagem colaborativa</a:t>
            </a:r>
          </a:p>
          <a:p>
            <a:r>
              <a:rPr lang="pt-BR" dirty="0" smtClean="0"/>
              <a:t>Sociedade da confiança – “TRUST”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8419" y="379411"/>
            <a:ext cx="2066894" cy="1262743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  <a:softEdge rad="12700"/>
          </a:effec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019" y="2991757"/>
            <a:ext cx="3708400" cy="219710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873" y="2991757"/>
            <a:ext cx="1586037" cy="2726871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4431" y="5381074"/>
            <a:ext cx="2281969" cy="1277902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26100" y="3492500"/>
            <a:ext cx="4327921" cy="2853723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20726" y="326285"/>
            <a:ext cx="3086100" cy="264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672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Cultura</a:t>
            </a:r>
            <a:r>
              <a:rPr lang="en-US" dirty="0"/>
              <a:t> da </a:t>
            </a:r>
            <a:r>
              <a:rPr lang="en-US" dirty="0" err="1"/>
              <a:t>aprendizagem</a:t>
            </a:r>
            <a:r>
              <a:rPr lang="en-US" dirty="0"/>
              <a:t> </a:t>
            </a:r>
            <a:r>
              <a:rPr lang="en-US" dirty="0" err="1"/>
              <a:t>finlandesa</a:t>
            </a:r>
            <a:endParaRPr lang="pt-BR" dirty="0"/>
          </a:p>
        </p:txBody>
      </p:sp>
      <p:pic>
        <p:nvPicPr>
          <p:cNvPr id="4" name="Content Placeholder 3" descr="Cultura aprendizagem finlandesa.png"/>
          <p:cNvPicPr>
            <a:picLocks noGrp="1" noChangeAspect="1"/>
          </p:cNvPicPr>
          <p:nvPr>
            <p:ph idx="1"/>
          </p:nvPr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" r="743"/>
          <a:stretch>
            <a:fillRect/>
          </a:stretch>
        </p:blipFill>
        <p:spPr>
          <a:xfrm>
            <a:off x="1996028" y="1748726"/>
            <a:ext cx="6397236" cy="3518218"/>
          </a:xfrm>
        </p:spPr>
      </p:pic>
      <p:sp>
        <p:nvSpPr>
          <p:cNvPr id="6" name="Retângulo 5"/>
          <p:cNvSpPr/>
          <p:nvPr/>
        </p:nvSpPr>
        <p:spPr>
          <a:xfrm>
            <a:off x="3761436" y="5468112"/>
            <a:ext cx="296106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dirty="0"/>
              <a:t>Fonte: </a:t>
            </a:r>
            <a:r>
              <a:rPr lang="pt-BR" sz="1200" dirty="0" err="1"/>
              <a:t>Karttunen</a:t>
            </a:r>
            <a:r>
              <a:rPr lang="pt-BR" sz="1200" dirty="0"/>
              <a:t> (2015), tradução livre.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4024" y="1977961"/>
            <a:ext cx="2299366" cy="1717428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44671" y="4403579"/>
            <a:ext cx="1891826" cy="141303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3565" y="1631660"/>
            <a:ext cx="1360384" cy="1822133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36" y="4252162"/>
            <a:ext cx="1360384" cy="1822133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762" y="1631660"/>
            <a:ext cx="1318694" cy="1766293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037" y="4326961"/>
            <a:ext cx="1304540" cy="1747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189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Universidade de Ciências Aplicadas de Tampere – TAMK 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77334" y="1904557"/>
            <a:ext cx="8596668" cy="3880773"/>
          </a:xfrm>
        </p:spPr>
        <p:txBody>
          <a:bodyPr/>
          <a:lstStyle/>
          <a:p>
            <a:r>
              <a:rPr lang="en-US" dirty="0"/>
              <a:t>Y-</a:t>
            </a:r>
            <a:r>
              <a:rPr lang="en-US" dirty="0" err="1"/>
              <a:t>Kampus</a:t>
            </a:r>
            <a:endParaRPr lang="en-US" dirty="0"/>
          </a:p>
          <a:p>
            <a:endParaRPr lang="pt-BR" dirty="0"/>
          </a:p>
        </p:txBody>
      </p:sp>
      <p:pic>
        <p:nvPicPr>
          <p:cNvPr id="4" name="Picture 6" descr="pickerima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73" y="2359526"/>
            <a:ext cx="4064000" cy="4064000"/>
          </a:xfrm>
          <a:prstGeom prst="rect">
            <a:avLst/>
          </a:prstGeom>
        </p:spPr>
      </p:pic>
      <p:pic>
        <p:nvPicPr>
          <p:cNvPr id="5" name="Picture 7" descr="pickerimage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808" y="1907406"/>
            <a:ext cx="3936999" cy="393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844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Universidade de Ciências Aplicadas de Tampere – TAMK 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77334" y="1904557"/>
            <a:ext cx="8596668" cy="3880773"/>
          </a:xfrm>
        </p:spPr>
        <p:txBody>
          <a:bodyPr/>
          <a:lstStyle/>
          <a:p>
            <a:r>
              <a:rPr lang="en-US" dirty="0"/>
              <a:t>Y-</a:t>
            </a:r>
            <a:r>
              <a:rPr lang="en-US" dirty="0" err="1"/>
              <a:t>Kampus</a:t>
            </a:r>
            <a:endParaRPr lang="en-US" dirty="0"/>
          </a:p>
          <a:p>
            <a:endParaRPr lang="pt-BR" dirty="0"/>
          </a:p>
        </p:txBody>
      </p:sp>
      <p:pic>
        <p:nvPicPr>
          <p:cNvPr id="6" name="Picture 3" descr="pickerimage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48" y="2252579"/>
            <a:ext cx="4064000" cy="4064000"/>
          </a:xfrm>
          <a:prstGeom prst="rect">
            <a:avLst/>
          </a:prstGeom>
        </p:spPr>
      </p:pic>
      <p:pic>
        <p:nvPicPr>
          <p:cNvPr id="7" name="Picture 6" descr="pickerimage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052" y="1711158"/>
            <a:ext cx="40640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645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Universidade de Ciências Aplicadas de Tampere – TAMK 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dirty="0"/>
              <a:t>Y-</a:t>
            </a:r>
            <a:r>
              <a:rPr lang="en-US" dirty="0" err="1"/>
              <a:t>Kampus</a:t>
            </a:r>
            <a:r>
              <a:rPr lang="en-US" dirty="0"/>
              <a:t> </a:t>
            </a:r>
            <a:r>
              <a:rPr lang="en-US" dirty="0" err="1"/>
              <a:t>é</a:t>
            </a:r>
            <a:r>
              <a:rPr lang="pt-BR" dirty="0"/>
              <a:t> um espaço destinado aos estudos de empreendedorismo, aberto a todos os estudantes da universidade. Os cursos oferecidos dentro da filosofia do </a:t>
            </a:r>
            <a:r>
              <a:rPr lang="pt-BR" dirty="0" err="1"/>
              <a:t>Y-kampus</a:t>
            </a:r>
            <a:r>
              <a:rPr lang="pt-BR" dirty="0"/>
              <a:t> são (Y-KAMPUS, 2015):</a:t>
            </a:r>
          </a:p>
          <a:p>
            <a:pPr lvl="0">
              <a:lnSpc>
                <a:spcPct val="120000"/>
              </a:lnSpc>
            </a:pPr>
            <a:r>
              <a:rPr lang="pt-BR" b="1" dirty="0"/>
              <a:t>desenvolvendo o empreendedor</a:t>
            </a:r>
            <a:r>
              <a:rPr lang="pt-BR" dirty="0"/>
              <a:t> (3 créditos)</a:t>
            </a:r>
          </a:p>
          <a:p>
            <a:pPr lvl="0">
              <a:lnSpc>
                <a:spcPct val="120000"/>
              </a:lnSpc>
            </a:pPr>
            <a:r>
              <a:rPr lang="pt-BR" b="1" dirty="0"/>
              <a:t>marketing e vendas para empreendedores</a:t>
            </a:r>
            <a:r>
              <a:rPr lang="pt-BR" dirty="0"/>
              <a:t> (5 créditos)</a:t>
            </a:r>
          </a:p>
          <a:p>
            <a:pPr lvl="0">
              <a:lnSpc>
                <a:spcPct val="120000"/>
              </a:lnSpc>
            </a:pPr>
            <a:r>
              <a:rPr lang="pt-BR" b="1" dirty="0"/>
              <a:t>projeto de negócios</a:t>
            </a:r>
            <a:r>
              <a:rPr lang="pt-BR" dirty="0"/>
              <a:t> (10 créditos)</a:t>
            </a:r>
          </a:p>
          <a:p>
            <a:pPr lvl="0">
              <a:lnSpc>
                <a:spcPct val="120000"/>
              </a:lnSpc>
            </a:pPr>
            <a:r>
              <a:rPr lang="pt-BR" b="1" dirty="0"/>
              <a:t>desenvolvimento de negócios</a:t>
            </a:r>
            <a:r>
              <a:rPr lang="pt-BR" dirty="0"/>
              <a:t> (5 créditos)</a:t>
            </a:r>
          </a:p>
          <a:p>
            <a:pPr lvl="0">
              <a:lnSpc>
                <a:spcPct val="120000"/>
              </a:lnSpc>
            </a:pPr>
            <a:r>
              <a:rPr lang="pt-BR" b="1" dirty="0"/>
              <a:t>acampamento de negócios</a:t>
            </a:r>
            <a:r>
              <a:rPr lang="pt-BR" dirty="0"/>
              <a:t> (5 créditos)</a:t>
            </a:r>
          </a:p>
          <a:p>
            <a:pPr lvl="0">
              <a:lnSpc>
                <a:spcPct val="120000"/>
              </a:lnSpc>
            </a:pPr>
            <a:r>
              <a:rPr lang="pt-BR" b="1" dirty="0"/>
              <a:t>da ideia à empresa</a:t>
            </a:r>
            <a:r>
              <a:rPr lang="pt-BR" dirty="0"/>
              <a:t> (5 créditos)</a:t>
            </a:r>
          </a:p>
          <a:p>
            <a:pPr lvl="0">
              <a:lnSpc>
                <a:spcPct val="120000"/>
              </a:lnSpc>
            </a:pPr>
            <a:r>
              <a:rPr lang="pt-BR" b="1" dirty="0"/>
              <a:t>empreendedorismo crescente</a:t>
            </a:r>
            <a:r>
              <a:rPr lang="pt-BR" dirty="0"/>
              <a:t> (5 créditos)</a:t>
            </a:r>
          </a:p>
          <a:p>
            <a:pPr lvl="0">
              <a:lnSpc>
                <a:spcPct val="120000"/>
              </a:lnSpc>
            </a:pPr>
            <a:r>
              <a:rPr lang="pt-BR" b="1" dirty="0"/>
              <a:t>lançando-se ao empreendedorismo </a:t>
            </a:r>
            <a:r>
              <a:rPr lang="pt-BR" dirty="0"/>
              <a:t>(3 a 10 créditos)</a:t>
            </a:r>
          </a:p>
          <a:p>
            <a:pPr lvl="0">
              <a:lnSpc>
                <a:spcPct val="120000"/>
              </a:lnSpc>
            </a:pPr>
            <a:r>
              <a:rPr lang="pt-BR" b="1" dirty="0"/>
              <a:t>empreendedorismo </a:t>
            </a:r>
            <a:r>
              <a:rPr lang="pt-BR" b="1" i="1" dirty="0"/>
              <a:t>startup</a:t>
            </a:r>
            <a:r>
              <a:rPr lang="pt-BR" dirty="0"/>
              <a:t>  (60 créditos)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37204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Universidade de Ciências Aplicadas de Tampere – TAMK 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b="1" dirty="0" err="1"/>
              <a:t>Proakatemia</a:t>
            </a:r>
            <a:r>
              <a:rPr lang="pt-BR" b="1" dirty="0"/>
              <a:t> </a:t>
            </a:r>
            <a:endParaRPr lang="pt-BR" dirty="0"/>
          </a:p>
          <a:p>
            <a:r>
              <a:rPr lang="pt-BR" dirty="0"/>
              <a:t>A visão do </a:t>
            </a:r>
            <a:r>
              <a:rPr lang="pt-BR" dirty="0" err="1"/>
              <a:t>Proakatemia</a:t>
            </a:r>
            <a:r>
              <a:rPr lang="pt-BR" dirty="0"/>
              <a:t> é “Ser a melhor fonte de conhecimento e competências para empreendedores na década de 2020”. </a:t>
            </a:r>
          </a:p>
          <a:p>
            <a:r>
              <a:rPr lang="pt-BR" dirty="0"/>
              <a:t>Cursos:</a:t>
            </a:r>
          </a:p>
          <a:p>
            <a:pPr lvl="1"/>
            <a:r>
              <a:rPr lang="pt-BR" dirty="0"/>
              <a:t>Administração de Negócios</a:t>
            </a:r>
          </a:p>
          <a:p>
            <a:pPr lvl="1"/>
            <a:r>
              <a:rPr lang="pt-BR" dirty="0"/>
              <a:t>Administração de Sistemas de Informação</a:t>
            </a:r>
          </a:p>
          <a:p>
            <a:pPr lvl="1"/>
            <a:r>
              <a:rPr lang="pt-BR" dirty="0"/>
              <a:t>Administração de Serviços</a:t>
            </a:r>
            <a:endParaRPr lang="en-US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57737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Universidade de Ciências Aplicadas de Tampere – TAMK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178877"/>
            <a:ext cx="8596668" cy="3880773"/>
          </a:xfrm>
        </p:spPr>
        <p:txBody>
          <a:bodyPr/>
          <a:lstStyle/>
          <a:p>
            <a:r>
              <a:rPr lang="pt-BR" b="1" dirty="0" err="1" smtClean="0"/>
              <a:t>Proakatemia</a:t>
            </a:r>
            <a:endParaRPr lang="pt-BR" b="1" dirty="0" smtClean="0"/>
          </a:p>
          <a:p>
            <a:pPr lvl="1"/>
            <a:r>
              <a:rPr lang="pt-BR" dirty="0" smtClean="0"/>
              <a:t>Baseado na espiral do conhecimento </a:t>
            </a:r>
            <a:endParaRPr lang="en-US" dirty="0"/>
          </a:p>
        </p:txBody>
      </p:sp>
      <p:pic>
        <p:nvPicPr>
          <p:cNvPr id="6" name="Picture 5" descr="Untitl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268" y="3047769"/>
            <a:ext cx="4758489" cy="24562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66268" y="5480306"/>
            <a:ext cx="40673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Fonte: </a:t>
            </a:r>
            <a:r>
              <a:rPr lang="pt-BR" sz="1400" dirty="0" err="1"/>
              <a:t>Nonaka</a:t>
            </a:r>
            <a:r>
              <a:rPr lang="pt-BR" sz="1400" dirty="0"/>
              <a:t> e </a:t>
            </a:r>
            <a:r>
              <a:rPr lang="pt-BR" sz="1400" dirty="0" err="1"/>
              <a:t>Takeuchi</a:t>
            </a:r>
            <a:r>
              <a:rPr lang="pt-BR" sz="1400" dirty="0"/>
              <a:t> apud Luz et </a:t>
            </a:r>
            <a:r>
              <a:rPr lang="pt-BR" sz="1400" dirty="0" err="1"/>
              <a:t>all</a:t>
            </a:r>
            <a:r>
              <a:rPr lang="pt-BR" sz="1400" dirty="0"/>
              <a:t> (2012)</a:t>
            </a:r>
          </a:p>
          <a:p>
            <a:r>
              <a:rPr lang="en-US" dirty="0"/>
              <a:t> </a:t>
            </a:r>
          </a:p>
        </p:txBody>
      </p:sp>
      <p:pic>
        <p:nvPicPr>
          <p:cNvPr id="8" name="Picture 7" descr="IMG_081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298" y="2373500"/>
            <a:ext cx="2183704" cy="2923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321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Universidade de Ciências Aplicadas de Tampere – TAMK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t-BR" sz="2100" b="1" dirty="0" err="1"/>
              <a:t>Proakatemia</a:t>
            </a:r>
            <a:endParaRPr lang="pt-BR" sz="2100" b="1" dirty="0"/>
          </a:p>
          <a:p>
            <a:pPr lvl="1"/>
            <a:r>
              <a:rPr lang="pt-BR" dirty="0" smtClean="0"/>
              <a:t>Professores atuam como </a:t>
            </a:r>
            <a:r>
              <a:rPr lang="pt-BR" i="1" dirty="0" err="1" smtClean="0"/>
              <a:t>coaches</a:t>
            </a:r>
            <a:endParaRPr lang="pt-BR" i="1" dirty="0" smtClean="0"/>
          </a:p>
          <a:p>
            <a:pPr lvl="1"/>
            <a:endParaRPr lang="pt-BR" dirty="0" smtClean="0"/>
          </a:p>
          <a:p>
            <a:r>
              <a:rPr lang="pt-BR" dirty="0"/>
              <a:t>Os conteúdos estão assim distribuídos:</a:t>
            </a:r>
            <a:endParaRPr lang="pt-BR" sz="4400" dirty="0"/>
          </a:p>
          <a:p>
            <a:pPr lvl="0"/>
            <a:r>
              <a:rPr lang="pt-BR" dirty="0"/>
              <a:t>35% - 1.100 horas de projetos por estudante, sendo 30 créditos de treino na empresa em criação pelos estudantes e 10 créditos em projetos de estudo;</a:t>
            </a:r>
            <a:endParaRPr lang="pt-BR" sz="4400" dirty="0"/>
          </a:p>
          <a:p>
            <a:pPr lvl="0"/>
            <a:r>
              <a:rPr lang="pt-BR" dirty="0"/>
              <a:t>17% - seções de treinamento, sendo duas por semana de 4 horas;</a:t>
            </a:r>
            <a:endParaRPr lang="pt-BR" sz="4400" dirty="0"/>
          </a:p>
          <a:p>
            <a:pPr lvl="0"/>
            <a:r>
              <a:rPr lang="pt-BR" dirty="0"/>
              <a:t>24% - literatura;</a:t>
            </a:r>
            <a:endParaRPr lang="pt-BR" sz="4400" dirty="0"/>
          </a:p>
          <a:p>
            <a:pPr lvl="0"/>
            <a:r>
              <a:rPr lang="pt-BR" dirty="0"/>
              <a:t>15% - seminários e workshops;</a:t>
            </a:r>
            <a:endParaRPr lang="pt-BR" sz="4400" dirty="0"/>
          </a:p>
          <a:p>
            <a:pPr lvl="0"/>
            <a:r>
              <a:rPr lang="pt-BR" dirty="0"/>
              <a:t>4% - outras atribuições de aprendizagem;</a:t>
            </a:r>
            <a:endParaRPr lang="pt-BR" sz="4400" dirty="0"/>
          </a:p>
          <a:p>
            <a:pPr lvl="0"/>
            <a:r>
              <a:rPr lang="pt-BR" dirty="0"/>
              <a:t>4% - inovações;</a:t>
            </a:r>
            <a:endParaRPr lang="pt-BR" sz="4400" dirty="0"/>
          </a:p>
          <a:p>
            <a:pPr lvl="0"/>
            <a:r>
              <a:rPr lang="pt-BR" dirty="0"/>
              <a:t>1% - desenvolvimento do </a:t>
            </a:r>
            <a:r>
              <a:rPr lang="pt-BR" dirty="0" err="1"/>
              <a:t>Proakatemia</a:t>
            </a:r>
            <a:r>
              <a:rPr lang="pt-BR" dirty="0"/>
              <a:t>.</a:t>
            </a:r>
            <a:endParaRPr lang="pt-BR" sz="4400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2666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Universidade de Ciências Aplicadas de Tampere – TAMK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t-BR" sz="1900" b="1" dirty="0" err="1"/>
              <a:t>Proakatemia</a:t>
            </a:r>
            <a:endParaRPr lang="pt-BR" sz="1900" b="1" dirty="0"/>
          </a:p>
          <a:p>
            <a:pPr marL="0" indent="0">
              <a:buNone/>
            </a:pPr>
            <a:r>
              <a:rPr lang="pt-BR" dirty="0"/>
              <a:t>Os estudantes têm, no primeiro ano, estudos básicos de gestão e, antes da conclusão do curso, eles precisam desenvolver:</a:t>
            </a:r>
            <a:endParaRPr lang="pt-BR" sz="4400" dirty="0"/>
          </a:p>
          <a:p>
            <a:pPr lvl="0"/>
            <a:r>
              <a:rPr lang="pt-BR" dirty="0"/>
              <a:t>uma tese</a:t>
            </a:r>
            <a:endParaRPr lang="pt-BR" sz="4400" dirty="0"/>
          </a:p>
          <a:p>
            <a:pPr lvl="0"/>
            <a:r>
              <a:rPr lang="pt-BR" dirty="0"/>
              <a:t>tarefa 24 horas, onde os estudantes recebem atribuições de uma empresa real e precisam desenvolvê-las em 24 horas, realizando uma apresentação final onde o estudante e o seu time devem explicitar os conhecimentos apreendidos durante o seu tempo no </a:t>
            </a:r>
            <a:r>
              <a:rPr lang="pt-BR" dirty="0" err="1"/>
              <a:t>Proakatemia</a:t>
            </a:r>
            <a:r>
              <a:rPr lang="pt-BR" dirty="0"/>
              <a:t>;</a:t>
            </a:r>
            <a:endParaRPr lang="pt-BR" sz="4400" dirty="0"/>
          </a:p>
          <a:p>
            <a:pPr lvl="0"/>
            <a:r>
              <a:rPr lang="pt-BR" dirty="0"/>
              <a:t>trabalho final de campo, que é um projeto internacional.</a:t>
            </a:r>
            <a:endParaRPr lang="pt-BR" sz="4400" dirty="0"/>
          </a:p>
          <a:p>
            <a:pPr marL="0" indent="0">
              <a:buNone/>
            </a:pPr>
            <a:r>
              <a:rPr lang="pt-BR" dirty="0"/>
              <a:t> </a:t>
            </a:r>
            <a:endParaRPr lang="pt-BR" sz="4400" dirty="0"/>
          </a:p>
          <a:p>
            <a:pPr marL="0" indent="0">
              <a:buNone/>
            </a:pPr>
            <a:r>
              <a:rPr lang="pt-BR" dirty="0"/>
              <a:t>Há 21 times que já foram graduados no projeto e aproximadamente 40% continuaram como empreendedores após a graduação (PROAKATEMIA, 2015). </a:t>
            </a:r>
            <a:endParaRPr lang="pt-BR" sz="4400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280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Universidade de Ciências Aplicadas de Tampere – TAMK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b="1" dirty="0" err="1"/>
              <a:t>Proakatemia</a:t>
            </a:r>
            <a:endParaRPr lang="pt-BR" b="1" dirty="0"/>
          </a:p>
          <a:p>
            <a:pPr marL="0" indent="0">
              <a:buNone/>
            </a:pPr>
            <a:r>
              <a:rPr lang="pt-BR" dirty="0"/>
              <a:t>Para continuar a crescer e se desenvolver, o </a:t>
            </a:r>
            <a:r>
              <a:rPr lang="pt-BR" dirty="0" err="1"/>
              <a:t>Proakatemia</a:t>
            </a:r>
            <a:r>
              <a:rPr lang="pt-BR" dirty="0"/>
              <a:t> se ancora em:</a:t>
            </a:r>
            <a:endParaRPr lang="pt-BR" sz="4400" dirty="0"/>
          </a:p>
          <a:p>
            <a:pPr lvl="0"/>
            <a:r>
              <a:rPr lang="pt-BR" b="1" dirty="0"/>
              <a:t>confiança</a:t>
            </a:r>
            <a:r>
              <a:rPr lang="pt-BR" dirty="0"/>
              <a:t>: comunidade de empreendedorismo finlandesa mais inspiradora que desenvolve forças vitais de um negócio;</a:t>
            </a:r>
            <a:endParaRPr lang="pt-BR" sz="4400" dirty="0"/>
          </a:p>
          <a:p>
            <a:pPr lvl="0"/>
            <a:r>
              <a:rPr lang="pt-BR" b="1" dirty="0"/>
              <a:t>coragem</a:t>
            </a:r>
            <a:r>
              <a:rPr lang="pt-BR" dirty="0"/>
              <a:t>: disposição para crescer e se auto desafiar constantemente para buscar a superação e alçar possibilidades globais;</a:t>
            </a:r>
            <a:endParaRPr lang="pt-BR" sz="4400" dirty="0"/>
          </a:p>
          <a:p>
            <a:pPr lvl="0"/>
            <a:r>
              <a:rPr lang="pt-BR" b="1" dirty="0"/>
              <a:t>obras</a:t>
            </a:r>
            <a:r>
              <a:rPr lang="pt-BR" dirty="0"/>
              <a:t>: agilidade para buscar novas ideias empreendedoras e colocá-las em prática, enfrentando as dificuldades para conseguir o sucesso;</a:t>
            </a:r>
            <a:endParaRPr lang="pt-BR" sz="4400" dirty="0"/>
          </a:p>
          <a:p>
            <a:pPr lvl="0"/>
            <a:r>
              <a:rPr lang="pt-BR" b="1" dirty="0"/>
              <a:t>aprendizagem</a:t>
            </a:r>
            <a:r>
              <a:rPr lang="pt-BR" dirty="0"/>
              <a:t>: modelo para aprender a trabalhar em conjunto e se desenvolver profissionalmente. </a:t>
            </a:r>
            <a:endParaRPr lang="pt-BR" sz="4400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658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ROTEIRO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Aquecimento</a:t>
            </a:r>
          </a:p>
          <a:p>
            <a:r>
              <a:rPr lang="pt-BR" dirty="0" smtClean="0"/>
              <a:t>Conceitos Centrais</a:t>
            </a:r>
          </a:p>
          <a:p>
            <a:r>
              <a:rPr lang="pt-BR" dirty="0" smtClean="0"/>
              <a:t>Ideias a partir da experiência na Finlândia</a:t>
            </a:r>
          </a:p>
          <a:p>
            <a:r>
              <a:rPr lang="pt-BR" dirty="0" smtClean="0"/>
              <a:t>Exemplo: FABLAB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45000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Universidade de Ciências Aplicadas de Tampere – TAMK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b="1" dirty="0"/>
              <a:t>Living </a:t>
            </a:r>
            <a:r>
              <a:rPr lang="pt-BR" b="1" dirty="0" err="1"/>
              <a:t>Lab</a:t>
            </a:r>
            <a:endParaRPr lang="pt-BR" dirty="0"/>
          </a:p>
          <a:p>
            <a:pPr marL="0" indent="0">
              <a:buNone/>
            </a:pPr>
            <a:r>
              <a:rPr lang="pt-BR" dirty="0"/>
              <a:t>O Living </a:t>
            </a:r>
            <a:r>
              <a:rPr lang="pt-BR" dirty="0" err="1"/>
              <a:t>Lab</a:t>
            </a:r>
            <a:r>
              <a:rPr lang="pt-BR" dirty="0"/>
              <a:t> tem como conceito, segundo </a:t>
            </a:r>
            <a:r>
              <a:rPr lang="pt-BR" dirty="0" err="1"/>
              <a:t>Tuomi</a:t>
            </a:r>
            <a:r>
              <a:rPr lang="pt-BR" dirty="0"/>
              <a:t> (2015), a criação de ambientes de inovação aberta, baseados na vida real, nos quais a inovação é direcionada pelo usuário e é totalmente integrada no processo de </a:t>
            </a:r>
            <a:r>
              <a:rPr lang="pt-BR" dirty="0" err="1"/>
              <a:t>cocriação</a:t>
            </a:r>
            <a:r>
              <a:rPr lang="pt-BR" dirty="0"/>
              <a:t> de novos produtos e serviços. Os atores do sistema são:</a:t>
            </a:r>
            <a:endParaRPr lang="pt-BR" sz="4400" dirty="0"/>
          </a:p>
          <a:p>
            <a:pPr lvl="0"/>
            <a:r>
              <a:rPr lang="pt-BR" dirty="0"/>
              <a:t>os usuários finais;</a:t>
            </a:r>
            <a:endParaRPr lang="pt-BR" sz="4400" dirty="0"/>
          </a:p>
          <a:p>
            <a:pPr lvl="0"/>
            <a:r>
              <a:rPr lang="pt-BR" dirty="0"/>
              <a:t>os usuários habilitados;</a:t>
            </a:r>
            <a:endParaRPr lang="pt-BR" sz="4400" dirty="0"/>
          </a:p>
          <a:p>
            <a:pPr lvl="0"/>
            <a:r>
              <a:rPr lang="pt-BR" dirty="0"/>
              <a:t>os desenvolvedores;</a:t>
            </a:r>
            <a:endParaRPr lang="pt-BR" sz="4400" dirty="0"/>
          </a:p>
          <a:p>
            <a:pPr lvl="0"/>
            <a:r>
              <a:rPr lang="pt-BR" dirty="0"/>
              <a:t>os utilizadores.</a:t>
            </a:r>
            <a:endParaRPr lang="pt-BR" sz="4400" dirty="0"/>
          </a:p>
        </p:txBody>
      </p:sp>
      <p:pic>
        <p:nvPicPr>
          <p:cNvPr id="8" name="Picture 7" descr="IMG_133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948" y="4157598"/>
            <a:ext cx="2425157" cy="161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449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Universidade de Ciências Aplicadas de Tampere – TAMK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065953"/>
            <a:ext cx="8229600" cy="2597487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pt-BR" b="1" dirty="0"/>
              <a:t>Living </a:t>
            </a:r>
            <a:r>
              <a:rPr lang="pt-BR" b="1" dirty="0" err="1"/>
              <a:t>Lab</a:t>
            </a:r>
            <a:endParaRPr lang="pt-BR" b="1" dirty="0" smtClean="0"/>
          </a:p>
          <a:p>
            <a:pPr lvl="1"/>
            <a:r>
              <a:rPr lang="pt-BR" dirty="0" smtClean="0"/>
              <a:t>Aberto à participação de estudantes de todos os cursos.</a:t>
            </a:r>
          </a:p>
          <a:p>
            <a:pPr lvl="1"/>
            <a:r>
              <a:rPr lang="pt-BR" dirty="0" smtClean="0"/>
              <a:t>Concentrado na educação tecnológica (criação de </a:t>
            </a:r>
            <a:r>
              <a:rPr lang="pt-BR" dirty="0" err="1" smtClean="0"/>
              <a:t>MOOCs</a:t>
            </a:r>
            <a:r>
              <a:rPr lang="pt-BR" dirty="0" smtClean="0"/>
              <a:t>).</a:t>
            </a:r>
          </a:p>
          <a:p>
            <a:pPr lvl="1"/>
            <a:r>
              <a:rPr lang="en-US" dirty="0" err="1" smtClean="0"/>
              <a:t>Coordenador</a:t>
            </a:r>
            <a:r>
              <a:rPr lang="en-US" dirty="0" smtClean="0"/>
              <a:t> </a:t>
            </a:r>
            <a:r>
              <a:rPr lang="en-US" dirty="0" err="1" smtClean="0"/>
              <a:t>responsável</a:t>
            </a:r>
            <a:r>
              <a:rPr lang="en-US" dirty="0" smtClean="0"/>
              <a:t> </a:t>
            </a:r>
            <a:r>
              <a:rPr lang="en-US" dirty="0" err="1" smtClean="0"/>
              <a:t>pela</a:t>
            </a:r>
            <a:r>
              <a:rPr lang="en-US" dirty="0" smtClean="0"/>
              <a:t> </a:t>
            </a:r>
            <a:r>
              <a:rPr lang="en-US" dirty="0" err="1" smtClean="0"/>
              <a:t>divulgação</a:t>
            </a:r>
            <a:r>
              <a:rPr lang="en-US" dirty="0" smtClean="0"/>
              <a:t>.</a:t>
            </a:r>
          </a:p>
          <a:p>
            <a:pPr lvl="1"/>
            <a:r>
              <a:rPr lang="en-US" dirty="0" err="1" smtClean="0"/>
              <a:t>Créditos</a:t>
            </a:r>
            <a:r>
              <a:rPr lang="en-US" dirty="0" smtClean="0"/>
              <a:t> </a:t>
            </a:r>
            <a:r>
              <a:rPr lang="en-US" dirty="0" err="1" smtClean="0"/>
              <a:t>validados</a:t>
            </a:r>
            <a:r>
              <a:rPr lang="en-US" dirty="0" smtClean="0"/>
              <a:t> </a:t>
            </a:r>
            <a:r>
              <a:rPr lang="en-US" dirty="0" err="1" smtClean="0"/>
              <a:t>nos</a:t>
            </a:r>
            <a:r>
              <a:rPr lang="en-US" dirty="0" smtClean="0"/>
              <a:t> </a:t>
            </a:r>
            <a:r>
              <a:rPr lang="en-US" dirty="0" err="1" smtClean="0"/>
              <a:t>cursos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apresentam</a:t>
            </a:r>
            <a:r>
              <a:rPr lang="en-US" dirty="0" smtClean="0"/>
              <a:t> </a:t>
            </a:r>
            <a:r>
              <a:rPr lang="en-US" dirty="0" err="1" smtClean="0"/>
              <a:t>esta</a:t>
            </a:r>
            <a:r>
              <a:rPr lang="en-US" dirty="0" smtClean="0"/>
              <a:t> </a:t>
            </a:r>
            <a:r>
              <a:rPr lang="en-US" dirty="0" err="1" smtClean="0"/>
              <a:t>possibilidade</a:t>
            </a:r>
            <a:r>
              <a:rPr lang="en-US" dirty="0" smtClean="0"/>
              <a:t>.</a:t>
            </a:r>
          </a:p>
          <a:p>
            <a:pPr lvl="1"/>
            <a:r>
              <a:rPr lang="en-US" dirty="0" err="1" smtClean="0"/>
              <a:t>Recursos</a:t>
            </a:r>
            <a:r>
              <a:rPr lang="en-US" dirty="0" smtClean="0"/>
              <a:t> </a:t>
            </a:r>
            <a:r>
              <a:rPr lang="en-US" dirty="0" err="1" smtClean="0"/>
              <a:t>oriundos</a:t>
            </a:r>
            <a:r>
              <a:rPr lang="en-US" dirty="0" smtClean="0"/>
              <a:t> do </a:t>
            </a:r>
            <a:r>
              <a:rPr lang="en-US" dirty="0" err="1" smtClean="0"/>
              <a:t>orçamento</a:t>
            </a:r>
            <a:r>
              <a:rPr lang="en-US" dirty="0" smtClean="0"/>
              <a:t> da </a:t>
            </a:r>
            <a:r>
              <a:rPr lang="en-US" dirty="0" err="1" smtClean="0"/>
              <a:t>universidade</a:t>
            </a:r>
            <a:r>
              <a:rPr lang="en-US" dirty="0" smtClean="0"/>
              <a:t>.</a:t>
            </a:r>
            <a:endParaRPr lang="en-US" dirty="0"/>
          </a:p>
          <a:p>
            <a:pPr lvl="1">
              <a:lnSpc>
                <a:spcPct val="150000"/>
              </a:lnSpc>
            </a:pPr>
            <a:r>
              <a:rPr lang="en-US" b="1" dirty="0" err="1" smtClean="0"/>
              <a:t>Exemplo</a:t>
            </a:r>
            <a:r>
              <a:rPr lang="en-US" b="1" dirty="0" smtClean="0"/>
              <a:t> </a:t>
            </a:r>
            <a:r>
              <a:rPr lang="en-US" b="1" dirty="0" err="1" smtClean="0"/>
              <a:t>similarjá</a:t>
            </a:r>
            <a:r>
              <a:rPr lang="en-US" b="1" dirty="0" smtClean="0"/>
              <a:t> </a:t>
            </a:r>
            <a:r>
              <a:rPr lang="en-US" b="1" dirty="0" err="1" smtClean="0"/>
              <a:t>existente</a:t>
            </a:r>
            <a:r>
              <a:rPr lang="en-US" b="1" dirty="0" smtClean="0"/>
              <a:t> no </a:t>
            </a:r>
            <a:r>
              <a:rPr lang="en-US" b="1" dirty="0" err="1" smtClean="0"/>
              <a:t>Brasil</a:t>
            </a:r>
            <a:r>
              <a:rPr lang="en-US" b="1" dirty="0" smtClean="0"/>
              <a:t>: FABLAB</a:t>
            </a:r>
          </a:p>
          <a:p>
            <a:pPr lvl="1">
              <a:lnSpc>
                <a:spcPct val="150000"/>
              </a:lnSpc>
            </a:pPr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youtu.be/fNFdhANbvFM?list=PLlULOEUWnaBdLcRMY6BOuZzg7uwHkr3Dk</a:t>
            </a:r>
            <a:endParaRPr lang="en-US" dirty="0" smtClean="0"/>
          </a:p>
          <a:p>
            <a:pPr lvl="1">
              <a:lnSpc>
                <a:spcPct val="150000"/>
              </a:lnSpc>
            </a:pPr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youtu.be/WILya5t4lns?list=P LlULOEUWnaBdLcRMY6BOuZzg7uwHkr3Dk</a:t>
            </a:r>
            <a:endParaRPr lang="en-US" dirty="0" smtClean="0"/>
          </a:p>
          <a:p>
            <a:pPr lvl="1">
              <a:lnSpc>
                <a:spcPct val="150000"/>
              </a:lnSpc>
            </a:pPr>
            <a:endParaRPr lang="en-US" dirty="0" smtClean="0"/>
          </a:p>
          <a:p>
            <a:pPr lvl="1">
              <a:lnSpc>
                <a:spcPct val="150000"/>
              </a:lnSpc>
            </a:pPr>
            <a:endParaRPr lang="en-US" dirty="0" smtClean="0"/>
          </a:p>
          <a:p>
            <a:pPr lvl="1">
              <a:lnSpc>
                <a:spcPct val="15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8073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Universidade de Ciências Aplicadas de Tampere – TAMK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8533" y="2179860"/>
            <a:ext cx="8229600" cy="4525963"/>
          </a:xfrm>
        </p:spPr>
        <p:txBody>
          <a:bodyPr>
            <a:normAutofit/>
          </a:bodyPr>
          <a:lstStyle/>
          <a:p>
            <a:r>
              <a:rPr lang="pt-BR" b="1" dirty="0" err="1" smtClean="0"/>
              <a:t>Demola</a:t>
            </a:r>
            <a:endParaRPr lang="pt-BR" b="1" dirty="0" smtClean="0"/>
          </a:p>
          <a:p>
            <a:pPr lvl="1"/>
            <a:r>
              <a:rPr lang="pt-BR" dirty="0" smtClean="0"/>
              <a:t>Não é um projeto da universidade mas, sim, apoiado por ela.</a:t>
            </a:r>
          </a:p>
          <a:p>
            <a:pPr lvl="1"/>
            <a:r>
              <a:rPr lang="en-US" dirty="0" err="1" smtClean="0"/>
              <a:t>Integração</a:t>
            </a:r>
            <a:r>
              <a:rPr lang="en-US" dirty="0" smtClean="0"/>
              <a:t> de </a:t>
            </a:r>
            <a:r>
              <a:rPr lang="en-US" dirty="0" err="1" smtClean="0"/>
              <a:t>teoria</a:t>
            </a:r>
            <a:r>
              <a:rPr lang="en-US" dirty="0" smtClean="0"/>
              <a:t> e </a:t>
            </a:r>
            <a:r>
              <a:rPr lang="en-US" dirty="0" err="1" smtClean="0"/>
              <a:t>prática</a:t>
            </a:r>
            <a:r>
              <a:rPr lang="en-US" dirty="0" smtClean="0"/>
              <a:t>.</a:t>
            </a:r>
          </a:p>
          <a:p>
            <a:pPr lvl="1"/>
            <a:r>
              <a:rPr lang="en-US" dirty="0" err="1" smtClean="0"/>
              <a:t>Equipes</a:t>
            </a:r>
            <a:r>
              <a:rPr lang="en-US" dirty="0" smtClean="0"/>
              <a:t> </a:t>
            </a:r>
            <a:r>
              <a:rPr lang="en-US" dirty="0" err="1" smtClean="0"/>
              <a:t>multidisciplinares</a:t>
            </a:r>
            <a:r>
              <a:rPr lang="en-US" dirty="0"/>
              <a:t> </a:t>
            </a:r>
            <a:r>
              <a:rPr lang="en-US" dirty="0" smtClean="0"/>
              <a:t>e inter-</a:t>
            </a:r>
            <a:r>
              <a:rPr lang="en-US" dirty="0" err="1" smtClean="0"/>
              <a:t>universidades</a:t>
            </a:r>
            <a:r>
              <a:rPr lang="en-US" dirty="0" smtClean="0"/>
              <a:t>.</a:t>
            </a:r>
          </a:p>
          <a:p>
            <a:pPr lvl="1"/>
            <a:r>
              <a:rPr lang="pt-BR" dirty="0" err="1"/>
              <a:t>PrBL</a:t>
            </a:r>
            <a:r>
              <a:rPr lang="pt-BR" dirty="0"/>
              <a:t> (</a:t>
            </a:r>
            <a:r>
              <a:rPr lang="pt-BR" i="1" dirty="0"/>
              <a:t>Project </a:t>
            </a:r>
            <a:r>
              <a:rPr lang="pt-BR" i="1" dirty="0" err="1"/>
              <a:t>Based</a:t>
            </a:r>
            <a:r>
              <a:rPr lang="pt-BR" i="1" dirty="0"/>
              <a:t> Learning</a:t>
            </a:r>
            <a:r>
              <a:rPr lang="pt-BR" dirty="0"/>
              <a:t>). </a:t>
            </a:r>
            <a:endParaRPr lang="pt-BR" dirty="0" smtClean="0"/>
          </a:p>
          <a:p>
            <a:pPr lvl="1"/>
            <a:r>
              <a:rPr lang="pt-BR" dirty="0"/>
              <a:t>U</a:t>
            </a:r>
            <a:r>
              <a:rPr lang="pt-BR" dirty="0" smtClean="0"/>
              <a:t>ma </a:t>
            </a:r>
            <a:r>
              <a:rPr lang="pt-BR" dirty="0"/>
              <a:t>maneira de construir relacionamentos sustentáveis com </a:t>
            </a:r>
            <a:r>
              <a:rPr lang="pt-BR" dirty="0" smtClean="0"/>
              <a:t>empresas. </a:t>
            </a:r>
          </a:p>
          <a:p>
            <a:pPr lvl="1"/>
            <a:r>
              <a:rPr lang="pt-BR" dirty="0" smtClean="0"/>
              <a:t>Projetos facilitados por </a:t>
            </a:r>
            <a:r>
              <a:rPr lang="pt-BR" i="1" dirty="0" err="1"/>
              <a:t>coaches</a:t>
            </a:r>
            <a:r>
              <a:rPr lang="pt-BR" dirty="0"/>
              <a:t> num trabalho de </a:t>
            </a:r>
            <a:r>
              <a:rPr lang="pt-BR" dirty="0" err="1"/>
              <a:t>cocriação</a:t>
            </a:r>
            <a:r>
              <a:rPr lang="pt-BR" dirty="0"/>
              <a:t> que produz resultados reais.</a:t>
            </a:r>
          </a:p>
          <a:p>
            <a:pPr lvl="1"/>
            <a:endParaRPr lang="en-US" dirty="0"/>
          </a:p>
        </p:txBody>
      </p:sp>
      <p:pic>
        <p:nvPicPr>
          <p:cNvPr id="8" name="Picture 7" descr="IMG_05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118" y="1930400"/>
            <a:ext cx="2685714" cy="3588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211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Considerações</a:t>
            </a:r>
            <a:r>
              <a:rPr lang="en-US" dirty="0" smtClean="0"/>
              <a:t> </a:t>
            </a:r>
            <a:r>
              <a:rPr lang="en-US" dirty="0" err="1" smtClean="0"/>
              <a:t>finais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Fomento</a:t>
            </a:r>
            <a:r>
              <a:rPr lang="en-US" dirty="0" smtClean="0"/>
              <a:t> </a:t>
            </a:r>
            <a:r>
              <a:rPr lang="en-US" dirty="0" err="1" smtClean="0"/>
              <a:t>ao</a:t>
            </a:r>
            <a:r>
              <a:rPr lang="en-US" dirty="0" smtClean="0"/>
              <a:t> </a:t>
            </a:r>
            <a:r>
              <a:rPr lang="en-US" dirty="0" err="1" smtClean="0"/>
              <a:t>empreendedorismo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Adaptação</a:t>
            </a:r>
            <a:r>
              <a:rPr lang="en-US" dirty="0" smtClean="0"/>
              <a:t> </a:t>
            </a:r>
            <a:r>
              <a:rPr lang="en-US" dirty="0" err="1" smtClean="0"/>
              <a:t>às</a:t>
            </a:r>
            <a:r>
              <a:rPr lang="en-US" dirty="0" smtClean="0"/>
              <a:t> </a:t>
            </a:r>
            <a:r>
              <a:rPr lang="en-US" dirty="0" err="1" smtClean="0"/>
              <a:t>demandas</a:t>
            </a:r>
            <a:r>
              <a:rPr lang="en-US" dirty="0" smtClean="0"/>
              <a:t> das </a:t>
            </a:r>
            <a:r>
              <a:rPr lang="en-US" dirty="0" err="1" smtClean="0"/>
              <a:t>novas</a:t>
            </a:r>
            <a:r>
              <a:rPr lang="en-US" dirty="0" smtClean="0"/>
              <a:t> </a:t>
            </a:r>
            <a:r>
              <a:rPr lang="en-US" dirty="0" err="1" smtClean="0"/>
              <a:t>gerações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Aplicação</a:t>
            </a:r>
            <a:r>
              <a:rPr lang="en-US" dirty="0" smtClean="0"/>
              <a:t> do </a:t>
            </a:r>
            <a:r>
              <a:rPr lang="en-US" dirty="0" err="1" smtClean="0"/>
              <a:t>conhecimento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Adaptáveis</a:t>
            </a:r>
            <a:r>
              <a:rPr lang="en-US" dirty="0" smtClean="0"/>
              <a:t> </a:t>
            </a:r>
            <a:r>
              <a:rPr lang="en-US" dirty="0" err="1" smtClean="0"/>
              <a:t>à</a:t>
            </a:r>
            <a:r>
              <a:rPr lang="en-US" dirty="0" smtClean="0"/>
              <a:t> </a:t>
            </a:r>
            <a:r>
              <a:rPr lang="en-US" dirty="0" err="1" smtClean="0"/>
              <a:t>realidade</a:t>
            </a:r>
            <a:r>
              <a:rPr lang="en-US" dirty="0" smtClean="0"/>
              <a:t> </a:t>
            </a:r>
            <a:r>
              <a:rPr lang="en-US" dirty="0" err="1" smtClean="0"/>
              <a:t>brasileira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/>
              <a:t>e-mail: </a:t>
            </a:r>
            <a:r>
              <a:rPr lang="en-US" dirty="0">
                <a:hlinkClick r:id="rId2"/>
              </a:rPr>
              <a:t>joelma.kremer@ifsc.edu.br</a:t>
            </a:r>
            <a:endParaRPr lang="en-US" dirty="0"/>
          </a:p>
          <a:p>
            <a:r>
              <a:rPr lang="en-US" dirty="0"/>
              <a:t>Blog </a:t>
            </a:r>
            <a:r>
              <a:rPr lang="en-US" dirty="0" err="1"/>
              <a:t>onde</a:t>
            </a:r>
            <a:r>
              <a:rPr lang="en-US" dirty="0"/>
              <a:t> </a:t>
            </a:r>
            <a:r>
              <a:rPr lang="en-US" dirty="0" err="1"/>
              <a:t>encontra</a:t>
            </a:r>
            <a:r>
              <a:rPr lang="en-US" dirty="0"/>
              <a:t>-se a </a:t>
            </a:r>
            <a:r>
              <a:rPr lang="en-US" dirty="0" err="1"/>
              <a:t>relação</a:t>
            </a:r>
            <a:r>
              <a:rPr lang="en-US" dirty="0"/>
              <a:t> de </a:t>
            </a:r>
            <a:r>
              <a:rPr lang="en-US" dirty="0" err="1"/>
              <a:t>aplicativos</a:t>
            </a:r>
            <a:r>
              <a:rPr lang="en-US" dirty="0"/>
              <a:t> para </a:t>
            </a:r>
            <a:r>
              <a:rPr lang="en-US" dirty="0" err="1"/>
              <a:t>uso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educação</a:t>
            </a:r>
            <a:r>
              <a:rPr lang="en-US" dirty="0"/>
              <a:t>: https://</a:t>
            </a:r>
            <a:r>
              <a:rPr lang="en-US" dirty="0" err="1"/>
              <a:t>www.blogger.com</a:t>
            </a:r>
            <a:r>
              <a:rPr lang="en-US" dirty="0"/>
              <a:t>/</a:t>
            </a:r>
            <a:r>
              <a:rPr lang="en-US" dirty="0" err="1"/>
              <a:t>blogger.g?blogID</a:t>
            </a:r>
            <a:r>
              <a:rPr lang="en-US" dirty="0"/>
              <a:t>=7893555169189214844#allposts</a:t>
            </a:r>
          </a:p>
          <a:p>
            <a:endParaRPr lang="en-US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1022" y="1930400"/>
            <a:ext cx="3012980" cy="1879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102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090" y="1930400"/>
            <a:ext cx="7836757" cy="2758538"/>
          </a:xfrm>
        </p:spPr>
      </p:pic>
    </p:spTree>
    <p:extLst>
      <p:ext uri="{BB962C8B-B14F-4D97-AF65-F5344CB8AC3E}">
        <p14:creationId xmlns:p14="http://schemas.microsoft.com/office/powerpoint/2010/main" val="1866729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Aquecimento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O que é educação empreendedora para você?</a:t>
            </a:r>
          </a:p>
          <a:p>
            <a:endParaRPr lang="pt-BR" dirty="0"/>
          </a:p>
          <a:p>
            <a:r>
              <a:rPr lang="pt-BR" dirty="0" err="1" smtClean="0"/>
              <a:t>Answergarden</a:t>
            </a:r>
            <a:endParaRPr lang="pt-BR" dirty="0" smtClean="0"/>
          </a:p>
          <a:p>
            <a:r>
              <a:rPr lang="pt-BR" dirty="0" err="1" smtClean="0"/>
              <a:t>TodaysMeet</a:t>
            </a:r>
            <a:endParaRPr lang="pt-BR" dirty="0" smtClean="0"/>
          </a:p>
          <a:p>
            <a:r>
              <a:rPr lang="pt-BR" dirty="0" err="1" smtClean="0"/>
              <a:t>Padlet</a:t>
            </a:r>
            <a:endParaRPr lang="pt-BR" dirty="0" smtClean="0"/>
          </a:p>
          <a:p>
            <a:r>
              <a:rPr lang="pt-BR" dirty="0" err="1" smtClean="0"/>
              <a:t>Kahoot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9996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Aprendizagem Centrada no Estudante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dirty="0"/>
              <a:t>Ao professor cabe dar suporte ao processo de aprendizagem do estudante:</a:t>
            </a:r>
          </a:p>
          <a:p>
            <a:pPr lvl="0"/>
            <a:r>
              <a:rPr lang="pt-BR" dirty="0"/>
              <a:t>pela criação de possibilidades para aprendizagem;</a:t>
            </a:r>
          </a:p>
          <a:p>
            <a:pPr lvl="0"/>
            <a:r>
              <a:rPr lang="pt-BR" dirty="0"/>
              <a:t>com métodos autênticos; </a:t>
            </a:r>
          </a:p>
          <a:p>
            <a:pPr lvl="0"/>
            <a:r>
              <a:rPr lang="pt-BR" dirty="0"/>
              <a:t>com empoderamento da participação;</a:t>
            </a:r>
          </a:p>
          <a:p>
            <a:pPr lvl="0"/>
            <a:r>
              <a:rPr lang="pt-BR" dirty="0"/>
              <a:t>fomentando a colaboração;</a:t>
            </a:r>
          </a:p>
          <a:p>
            <a:pPr lvl="0"/>
            <a:r>
              <a:rPr lang="pt-BR" dirty="0"/>
              <a:t>dando suporte a auto-orientação;</a:t>
            </a:r>
          </a:p>
          <a:p>
            <a:pPr lvl="0"/>
            <a:r>
              <a:rPr lang="pt-BR" dirty="0"/>
              <a:t>fortalecendo a autoconfiança.  </a:t>
            </a:r>
          </a:p>
          <a:p>
            <a:endParaRPr lang="pt-BR" dirty="0"/>
          </a:p>
        </p:txBody>
      </p:sp>
      <p:pic>
        <p:nvPicPr>
          <p:cNvPr id="5" name="Picture 5" descr="IMG_0503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580" y="3640059"/>
            <a:ext cx="3208422" cy="2401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868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Princípios</a:t>
            </a:r>
            <a:r>
              <a:rPr lang="en-US" dirty="0"/>
              <a:t> da </a:t>
            </a:r>
            <a:r>
              <a:rPr lang="en-US" dirty="0" err="1"/>
              <a:t>aprendizagem</a:t>
            </a:r>
            <a:r>
              <a:rPr lang="en-US" dirty="0"/>
              <a:t> </a:t>
            </a:r>
            <a:r>
              <a:rPr lang="en-US" dirty="0" err="1"/>
              <a:t>autêntica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t-BR" dirty="0"/>
              <a:t>Contexto autêntico</a:t>
            </a:r>
          </a:p>
          <a:p>
            <a:r>
              <a:rPr lang="pt-BR" dirty="0"/>
              <a:t>Ações autênticas</a:t>
            </a:r>
          </a:p>
          <a:p>
            <a:r>
              <a:rPr lang="pt-BR" dirty="0"/>
              <a:t>Conhecimento autêntico</a:t>
            </a:r>
          </a:p>
          <a:p>
            <a:r>
              <a:rPr lang="pt-BR" dirty="0"/>
              <a:t>Avaliação autêntica</a:t>
            </a:r>
          </a:p>
          <a:p>
            <a:r>
              <a:rPr lang="pt-BR" dirty="0"/>
              <a:t>Uso do conhecimento</a:t>
            </a:r>
          </a:p>
          <a:p>
            <a:r>
              <a:rPr lang="pt-BR" dirty="0"/>
              <a:t>Múltiplas abordagens</a:t>
            </a:r>
          </a:p>
          <a:p>
            <a:r>
              <a:rPr lang="pt-BR" dirty="0"/>
              <a:t>Conhecimento colaborativo</a:t>
            </a:r>
          </a:p>
          <a:p>
            <a:r>
              <a:rPr lang="pt-BR" dirty="0"/>
              <a:t>Reflexão, vocalização e troca de conhecimentos</a:t>
            </a:r>
          </a:p>
          <a:p>
            <a:r>
              <a:rPr lang="pt-BR" dirty="0"/>
              <a:t>Facilitação e suporte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Fonte: </a:t>
            </a:r>
            <a:r>
              <a:rPr lang="pt-BR" dirty="0" err="1"/>
              <a:t>Herrington</a:t>
            </a:r>
            <a:r>
              <a:rPr lang="pt-BR" dirty="0"/>
              <a:t> (2006)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53359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Impedimentos</a:t>
            </a:r>
            <a:r>
              <a:rPr lang="en-US" dirty="0"/>
              <a:t> </a:t>
            </a:r>
            <a:r>
              <a:rPr lang="en-US" dirty="0" err="1"/>
              <a:t>à</a:t>
            </a:r>
            <a:r>
              <a:rPr lang="en-US" dirty="0"/>
              <a:t> </a:t>
            </a:r>
            <a:r>
              <a:rPr lang="en-US" dirty="0" err="1"/>
              <a:t>aprendizagem</a:t>
            </a:r>
            <a:r>
              <a:rPr lang="en-US" dirty="0"/>
              <a:t> </a:t>
            </a:r>
            <a:r>
              <a:rPr lang="en-US" dirty="0" err="1"/>
              <a:t>autêntica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dirty="0"/>
              <a:t>conhecimento inerte:</a:t>
            </a:r>
            <a:endParaRPr lang="pt-BR" sz="4400" dirty="0"/>
          </a:p>
          <a:p>
            <a:pPr lvl="1"/>
            <a:r>
              <a:rPr lang="pt-BR" dirty="0"/>
              <a:t>falha em acessar conhecimento relevante;</a:t>
            </a:r>
            <a:endParaRPr lang="pt-BR" sz="4000" dirty="0"/>
          </a:p>
          <a:p>
            <a:pPr lvl="1"/>
            <a:r>
              <a:rPr lang="pt-BR" dirty="0"/>
              <a:t>tratar o conhecimento como um produto;</a:t>
            </a:r>
            <a:endParaRPr lang="pt-BR" sz="4000" dirty="0"/>
          </a:p>
          <a:p>
            <a:pPr lvl="0"/>
            <a:r>
              <a:rPr lang="pt-BR" dirty="0"/>
              <a:t>tecnologias emergentes e ferramentas cognitivas:</a:t>
            </a:r>
            <a:endParaRPr lang="pt-BR" sz="4400" dirty="0"/>
          </a:p>
          <a:p>
            <a:pPr lvl="1"/>
            <a:r>
              <a:rPr lang="pt-BR" dirty="0"/>
              <a:t>tecnologias de cultura participativa;</a:t>
            </a:r>
            <a:endParaRPr lang="pt-BR" sz="4000" dirty="0"/>
          </a:p>
          <a:p>
            <a:pPr lvl="1"/>
            <a:r>
              <a:rPr lang="pt-BR" i="1" dirty="0"/>
              <a:t>e-</a:t>
            </a:r>
            <a:r>
              <a:rPr lang="pt-BR" i="1" dirty="0" err="1"/>
              <a:t>learning</a:t>
            </a:r>
            <a:r>
              <a:rPr lang="pt-BR" dirty="0"/>
              <a:t> participativo: diferenças entre a visão e a realidade;</a:t>
            </a:r>
            <a:endParaRPr lang="pt-BR" sz="4000" dirty="0"/>
          </a:p>
          <a:p>
            <a:pPr lvl="1"/>
            <a:r>
              <a:rPr lang="pt-BR" dirty="0"/>
              <a:t>sistemas de gerenciamento do aprendizado em </a:t>
            </a:r>
            <a:r>
              <a:rPr lang="pt-BR" i="1" dirty="0"/>
              <a:t>e-</a:t>
            </a:r>
            <a:r>
              <a:rPr lang="pt-BR" i="1" dirty="0" err="1"/>
              <a:t>learning</a:t>
            </a:r>
            <a:r>
              <a:rPr lang="pt-BR" dirty="0"/>
              <a:t> com uso limitado.</a:t>
            </a:r>
            <a:endParaRPr lang="pt-BR" sz="4000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8952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Ambientes</a:t>
            </a:r>
            <a:r>
              <a:rPr lang="en-US" dirty="0"/>
              <a:t>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dão</a:t>
            </a:r>
            <a:r>
              <a:rPr lang="en-US" dirty="0"/>
              <a:t> </a:t>
            </a:r>
            <a:r>
              <a:rPr lang="en-US" dirty="0" err="1"/>
              <a:t>suporte</a:t>
            </a:r>
            <a:r>
              <a:rPr lang="en-US" dirty="0"/>
              <a:t> </a:t>
            </a:r>
            <a:r>
              <a:rPr lang="en-US" dirty="0" err="1"/>
              <a:t>à</a:t>
            </a:r>
            <a:r>
              <a:rPr lang="en-US" dirty="0"/>
              <a:t> </a:t>
            </a:r>
            <a:r>
              <a:rPr lang="en-US" dirty="0" err="1"/>
              <a:t>aprendizagem</a:t>
            </a:r>
            <a:r>
              <a:rPr lang="en-US" dirty="0"/>
              <a:t> </a:t>
            </a:r>
            <a:r>
              <a:rPr lang="en-US" dirty="0" err="1"/>
              <a:t>centrada</a:t>
            </a:r>
            <a:r>
              <a:rPr lang="en-US" dirty="0"/>
              <a:t> no </a:t>
            </a:r>
            <a:r>
              <a:rPr lang="en-US" dirty="0" err="1"/>
              <a:t>estudante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lnSpc>
                <a:spcPct val="120000"/>
              </a:lnSpc>
            </a:pPr>
            <a:r>
              <a:rPr lang="pt-BR" b="1" dirty="0"/>
              <a:t>sociais</a:t>
            </a:r>
            <a:r>
              <a:rPr lang="pt-BR" dirty="0"/>
              <a:t>: atmosfera; bom relacionamento entre estudantes e professores; comprometimento; cultura;</a:t>
            </a:r>
          </a:p>
          <a:p>
            <a:pPr lvl="0">
              <a:lnSpc>
                <a:spcPct val="120000"/>
              </a:lnSpc>
            </a:pPr>
            <a:r>
              <a:rPr lang="pt-BR" b="1" dirty="0"/>
              <a:t>pedagógicos</a:t>
            </a:r>
            <a:r>
              <a:rPr lang="pt-BR" dirty="0"/>
              <a:t>: arranjo do mobiliário em sala de aula; dinâmicas em sala de aula; número de estudantes por sala; aulas teóricas integradas com aulas práticas; simulações; planejamento da aula; ações; tarefas; problemas;</a:t>
            </a:r>
          </a:p>
          <a:p>
            <a:pPr lvl="0">
              <a:lnSpc>
                <a:spcPct val="120000"/>
              </a:lnSpc>
            </a:pPr>
            <a:r>
              <a:rPr lang="pt-BR" b="1" dirty="0"/>
              <a:t>psicológicos</a:t>
            </a:r>
            <a:r>
              <a:rPr lang="pt-BR" dirty="0"/>
              <a:t>: habilidade do professor em gerenciar a aula de maneira dinâmica; professores se sentindo preparados; valores; pressupostos;</a:t>
            </a:r>
          </a:p>
          <a:p>
            <a:pPr lvl="0">
              <a:lnSpc>
                <a:spcPct val="120000"/>
              </a:lnSpc>
            </a:pPr>
            <a:r>
              <a:rPr lang="pt-BR" b="1" dirty="0"/>
              <a:t>tecnológicos/prático</a:t>
            </a:r>
            <a:r>
              <a:rPr lang="pt-BR" dirty="0"/>
              <a:t>s: tecnologia em sala; possibilidades de ferramentas de aprendizagem virtuais.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48523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Variantes</a:t>
            </a:r>
            <a:r>
              <a:rPr lang="en-US" dirty="0"/>
              <a:t> </a:t>
            </a:r>
            <a:r>
              <a:rPr lang="en-US" dirty="0" err="1"/>
              <a:t>epistemológicas</a:t>
            </a:r>
            <a:r>
              <a:rPr lang="en-US" dirty="0"/>
              <a:t> 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dirty="0"/>
              <a:t>aprendizagem baseada em problemas – PBL;</a:t>
            </a:r>
          </a:p>
          <a:p>
            <a:pPr lvl="0"/>
            <a:r>
              <a:rPr lang="pt-BR" dirty="0"/>
              <a:t>instrução ancorada;</a:t>
            </a:r>
          </a:p>
          <a:p>
            <a:pPr lvl="0"/>
            <a:r>
              <a:rPr lang="pt-BR" dirty="0"/>
              <a:t>aprendizagem cognitiva;</a:t>
            </a:r>
          </a:p>
          <a:p>
            <a:pPr lvl="0"/>
            <a:r>
              <a:rPr lang="pt-BR" dirty="0"/>
              <a:t>aprendizagem pelo design;</a:t>
            </a:r>
          </a:p>
          <a:p>
            <a:pPr lvl="0"/>
            <a:r>
              <a:rPr lang="pt-BR" dirty="0"/>
              <a:t>aprendizagem baseada em projetos – </a:t>
            </a:r>
            <a:r>
              <a:rPr lang="pt-BR" dirty="0" err="1"/>
              <a:t>PrBL</a:t>
            </a:r>
            <a:r>
              <a:rPr lang="pt-BR" dirty="0"/>
              <a:t>;</a:t>
            </a:r>
          </a:p>
          <a:p>
            <a:pPr lvl="0"/>
            <a:r>
              <a:rPr lang="pt-BR" dirty="0"/>
              <a:t>jogos e simulações;</a:t>
            </a:r>
          </a:p>
          <a:p>
            <a:pPr lvl="0"/>
            <a:r>
              <a:rPr lang="pt-BR" dirty="0"/>
              <a:t>ambientes de aprendizagem abertos.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00440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Aprender</a:t>
            </a:r>
            <a:r>
              <a:rPr lang="en-US" dirty="0"/>
              <a:t> </a:t>
            </a:r>
            <a:r>
              <a:rPr lang="en-US" dirty="0" err="1"/>
              <a:t>fazendo</a:t>
            </a:r>
            <a:r>
              <a:rPr lang="en-US" dirty="0"/>
              <a:t>: o </a:t>
            </a:r>
            <a:r>
              <a:rPr lang="en-US" dirty="0" err="1"/>
              <a:t>papel</a:t>
            </a:r>
            <a:r>
              <a:rPr lang="en-US" dirty="0"/>
              <a:t> do professor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r>
              <a:rPr lang="pt-BR" dirty="0" smtClean="0"/>
              <a:t>Fonte</a:t>
            </a:r>
            <a:r>
              <a:rPr lang="pt-BR" dirty="0"/>
              <a:t>: </a:t>
            </a:r>
            <a:r>
              <a:rPr lang="pt-BR" dirty="0" err="1"/>
              <a:t>Suhonen</a:t>
            </a:r>
            <a:r>
              <a:rPr lang="pt-BR" dirty="0"/>
              <a:t> (2015)</a:t>
            </a:r>
          </a:p>
          <a:p>
            <a:endParaRPr lang="pt-BR" dirty="0"/>
          </a:p>
        </p:txBody>
      </p:sp>
      <p:pic>
        <p:nvPicPr>
          <p:cNvPr id="4" name="Content Placeholder 5" descr="Aprender fazendo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8" r="3018"/>
          <a:stretch>
            <a:fillRect/>
          </a:stretch>
        </p:blipFill>
        <p:spPr>
          <a:xfrm>
            <a:off x="1654590" y="1732398"/>
            <a:ext cx="7697537" cy="42333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582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a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Faceta</Template>
  <TotalTime>1210</TotalTime>
  <Words>1065</Words>
  <Application>Microsoft Macintosh PowerPoint</Application>
  <PresentationFormat>Widescreen</PresentationFormat>
  <Paragraphs>165</Paragraphs>
  <Slides>24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24</vt:i4>
      </vt:variant>
    </vt:vector>
  </HeadingPairs>
  <TitlesOfParts>
    <vt:vector size="29" baseType="lpstr">
      <vt:lpstr>Calibri</vt:lpstr>
      <vt:lpstr>Trebuchet MS</vt:lpstr>
      <vt:lpstr>Wingdings 3</vt:lpstr>
      <vt:lpstr>Arial</vt:lpstr>
      <vt:lpstr>Faceta</vt:lpstr>
      <vt:lpstr>Educação Empreendedora</vt:lpstr>
      <vt:lpstr>ROTEIRO</vt:lpstr>
      <vt:lpstr>Aquecimento</vt:lpstr>
      <vt:lpstr>Aprendizagem Centrada no Estudante</vt:lpstr>
      <vt:lpstr>Princípios da aprendizagem autêntica</vt:lpstr>
      <vt:lpstr>Impedimentos à aprendizagem autêntica</vt:lpstr>
      <vt:lpstr>Ambientes que dão suporte à aprendizagem centrada no estudante</vt:lpstr>
      <vt:lpstr>Variantes epistemológicas </vt:lpstr>
      <vt:lpstr>Aprender fazendo: o papel do professor</vt:lpstr>
      <vt:lpstr>Finlândia</vt:lpstr>
      <vt:lpstr>Cultura da aprendizagem finlandesa</vt:lpstr>
      <vt:lpstr>Universidade de Ciências Aplicadas de Tampere – TAMK </vt:lpstr>
      <vt:lpstr>Universidade de Ciências Aplicadas de Tampere – TAMK </vt:lpstr>
      <vt:lpstr>Universidade de Ciências Aplicadas de Tampere – TAMK </vt:lpstr>
      <vt:lpstr>Universidade de Ciências Aplicadas de Tampere – TAMK </vt:lpstr>
      <vt:lpstr>Universidade de Ciências Aplicadas de Tampere – TAMK </vt:lpstr>
      <vt:lpstr>Universidade de Ciências Aplicadas de Tampere – TAMK </vt:lpstr>
      <vt:lpstr>Universidade de Ciências Aplicadas de Tampere – TAMK </vt:lpstr>
      <vt:lpstr>Universidade de Ciências Aplicadas de Tampere – TAMK </vt:lpstr>
      <vt:lpstr>Universidade de Ciências Aplicadas de Tampere – TAMK </vt:lpstr>
      <vt:lpstr>Universidade de Ciências Aplicadas de Tampere – TAMK </vt:lpstr>
      <vt:lpstr>Universidade de Ciências Aplicadas de Tampere – TAMK </vt:lpstr>
      <vt:lpstr>Considerações finais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EDUCAÇÃO EMPREENDEDORA</dc:title>
  <dc:creator>Microsoft Office User</dc:creator>
  <cp:lastModifiedBy>Microsoft Office User</cp:lastModifiedBy>
  <cp:revision>10</cp:revision>
  <dcterms:created xsi:type="dcterms:W3CDTF">2016-04-07T12:20:11Z</dcterms:created>
  <dcterms:modified xsi:type="dcterms:W3CDTF">2016-04-13T20:18:59Z</dcterms:modified>
</cp:coreProperties>
</file>