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9" r:id="rId4"/>
    <p:sldId id="260" r:id="rId5"/>
    <p:sldId id="258" r:id="rId6"/>
    <p:sldId id="269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2500"/>
  </p:normalViewPr>
  <p:slideViewPr>
    <p:cSldViewPr snapToGrid="0" snapToObjects="1">
      <p:cViewPr varScale="1">
        <p:scale>
          <a:sx n="59" d="100"/>
          <a:sy n="59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05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49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0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353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21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03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89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77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9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03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71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29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2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7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47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21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D924-D8B8-0A4C-9137-29A057DBBAB3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B61F-C2E0-AB47-B6FF-D83B6E45B76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917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Gamificação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Aplicações usando jogos em empresas</a:t>
            </a:r>
          </a:p>
          <a:p>
            <a:endParaRPr lang="pt-BR" dirty="0"/>
          </a:p>
          <a:p>
            <a:r>
              <a:rPr lang="pt-BR" dirty="0" smtClean="0"/>
              <a:t>Prof. Joelma </a:t>
            </a:r>
            <a:r>
              <a:rPr lang="pt-BR" dirty="0" err="1" smtClean="0"/>
              <a:t>Kremer</a:t>
            </a:r>
            <a:r>
              <a:rPr lang="pt-BR" dirty="0" smtClean="0"/>
              <a:t>, Dra.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48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Públicos-alvo e usos da </a:t>
            </a:r>
            <a:r>
              <a:rPr lang="pt-BR" dirty="0" err="1" smtClean="0"/>
              <a:t>gamificação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771270"/>
              </p:ext>
            </p:extLst>
          </p:nvPr>
        </p:nvGraphicFramePr>
        <p:xfrm>
          <a:off x="681038" y="2336800"/>
          <a:ext cx="96139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75"/>
                <a:gridCol w="2403475"/>
                <a:gridCol w="2403475"/>
                <a:gridCol w="240347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Clientes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Funcionários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Comunidade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Alterar</a:t>
                      </a:r>
                      <a:r>
                        <a:rPr lang="pt-BR" baseline="0" dirty="0" smtClean="0"/>
                        <a:t> comportamentos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Nike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DirecTV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AHA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Desenvolver habilidades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Change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Healthcare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NTT Data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Khan </a:t>
                      </a:r>
                      <a:r>
                        <a:rPr lang="pt-BR" dirty="0" err="1" smtClean="0"/>
                        <a:t>Academy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Impulsionar</a:t>
                      </a:r>
                      <a:r>
                        <a:rPr lang="pt-BR" baseline="0" dirty="0" smtClean="0"/>
                        <a:t> a inovação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Barclaycard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DWP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Quirky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2" y="4782457"/>
            <a:ext cx="4572000" cy="177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91974" y="4670852"/>
            <a:ext cx="205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BURKE (2015, p. 25)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629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Processos </a:t>
            </a:r>
            <a:r>
              <a:rPr lang="pt-BR" dirty="0" err="1" smtClean="0"/>
              <a:t>gamificados</a:t>
            </a:r>
            <a:r>
              <a:rPr lang="pt-BR" dirty="0" smtClean="0"/>
              <a:t> para alterar comportamentos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336873"/>
            <a:ext cx="10156555" cy="391564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Estabeleça objetivos – “Perder peso.”</a:t>
            </a:r>
          </a:p>
          <a:p>
            <a:r>
              <a:rPr lang="pt-BR" dirty="0" smtClean="0"/>
              <a:t>Use desencadeadores – “Você está pronto para a próxima corrida?”</a:t>
            </a:r>
          </a:p>
          <a:p>
            <a:r>
              <a:rPr lang="pt-BR" dirty="0" smtClean="0"/>
              <a:t>Dê passos pequenos – “Uma jornada de mil milhas começa com um único passo.”</a:t>
            </a:r>
          </a:p>
          <a:p>
            <a:r>
              <a:rPr lang="pt-BR" dirty="0" smtClean="0"/>
              <a:t>Encontre espíritos afins – “Comparações, inspiração, desafio.”</a:t>
            </a:r>
          </a:p>
          <a:p>
            <a:r>
              <a:rPr lang="pt-BR" dirty="0" smtClean="0"/>
              <a:t>Peça o apoio de amigos – “Conexão em tempo real em rede social para que os amigos incentivem.”</a:t>
            </a:r>
          </a:p>
          <a:p>
            <a:r>
              <a:rPr lang="pt-BR" dirty="0" smtClean="0"/>
              <a:t>Eleve o grau de complexidade com o tempo.</a:t>
            </a:r>
          </a:p>
          <a:p>
            <a:r>
              <a:rPr lang="pt-BR" dirty="0" smtClean="0"/>
              <a:t>Repita até que novos hábitos se instalem.</a:t>
            </a:r>
          </a:p>
          <a:p>
            <a:r>
              <a:rPr lang="pt-BR" dirty="0" smtClean="0"/>
              <a:t>Mantenha o caráter inovador.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743" y="5142326"/>
            <a:ext cx="5029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Gamificando</a:t>
            </a:r>
            <a:r>
              <a:rPr lang="pt-BR" dirty="0" smtClean="0"/>
              <a:t> o desenvolvimento de habilidades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336873"/>
            <a:ext cx="9798209" cy="359931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Definir o objetivo – NASA</a:t>
            </a:r>
          </a:p>
          <a:p>
            <a:r>
              <a:rPr lang="pt-BR" dirty="0" smtClean="0"/>
              <a:t>Dividir o processo em etapas – NTT Data</a:t>
            </a:r>
          </a:p>
          <a:p>
            <a:r>
              <a:rPr lang="pt-BR" dirty="0" smtClean="0"/>
              <a:t>Verificar interdependências – Khan </a:t>
            </a:r>
            <a:r>
              <a:rPr lang="pt-BR" dirty="0" err="1" smtClean="0"/>
              <a:t>Academy</a:t>
            </a:r>
            <a:endParaRPr lang="pt-BR" dirty="0" smtClean="0"/>
          </a:p>
          <a:p>
            <a:r>
              <a:rPr lang="pt-BR" dirty="0" smtClean="0"/>
              <a:t>Criar ciclos de engajamento entre teoria e prática </a:t>
            </a:r>
          </a:p>
          <a:p>
            <a:pPr lvl="1"/>
            <a:r>
              <a:rPr lang="pt-BR" dirty="0" smtClean="0"/>
              <a:t>Aprendizagem conceitual: Khan </a:t>
            </a:r>
            <a:r>
              <a:rPr lang="pt-BR" dirty="0" err="1" smtClean="0"/>
              <a:t>Academy</a:t>
            </a:r>
            <a:r>
              <a:rPr lang="pt-BR" dirty="0" smtClean="0"/>
              <a:t>, BBVA Game, </a:t>
            </a:r>
            <a:r>
              <a:rPr lang="pt-BR" dirty="0" err="1" smtClean="0"/>
              <a:t>Healthcare</a:t>
            </a:r>
            <a:r>
              <a:rPr lang="pt-BR" dirty="0" smtClean="0"/>
              <a:t> </a:t>
            </a:r>
            <a:r>
              <a:rPr lang="pt-BR" dirty="0" err="1" smtClean="0"/>
              <a:t>University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Aprendizagem experimental: </a:t>
            </a:r>
            <a:r>
              <a:rPr lang="pt-BR" dirty="0" err="1" smtClean="0"/>
              <a:t>Duolingo</a:t>
            </a:r>
            <a:r>
              <a:rPr lang="pt-BR" dirty="0" smtClean="0"/>
              <a:t>, NTT Data.</a:t>
            </a:r>
          </a:p>
          <a:p>
            <a:r>
              <a:rPr lang="pt-BR" dirty="0" smtClean="0"/>
              <a:t>Recrutar mentores e colaboradores: NTT Data e Khan </a:t>
            </a:r>
            <a:r>
              <a:rPr lang="pt-BR" dirty="0" err="1" smtClean="0"/>
              <a:t>Academy</a:t>
            </a:r>
            <a:endParaRPr lang="pt-BR" dirty="0" smtClean="0"/>
          </a:p>
          <a:p>
            <a:r>
              <a:rPr lang="pt-BR" dirty="0" smtClean="0"/>
              <a:t>Celebrar o sucesso: Open </a:t>
            </a:r>
            <a:r>
              <a:rPr lang="pt-BR" dirty="0" err="1" smtClean="0"/>
              <a:t>Badges</a:t>
            </a:r>
            <a:r>
              <a:rPr lang="pt-BR" dirty="0" smtClean="0"/>
              <a:t> (Divisas abertas – entrega de divisas).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22" y="2336873"/>
            <a:ext cx="2853606" cy="12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6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 </a:t>
            </a:r>
            <a:r>
              <a:rPr lang="pt-BR" dirty="0" err="1" smtClean="0"/>
              <a:t>gamificação</a:t>
            </a:r>
            <a:r>
              <a:rPr lang="pt-BR" dirty="0" smtClean="0"/>
              <a:t> estimula a inovação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Aliciamento de jogadores</a:t>
            </a:r>
          </a:p>
          <a:p>
            <a:r>
              <a:rPr lang="pt-BR" dirty="0" smtClean="0"/>
              <a:t>Solicitação de ideias</a:t>
            </a:r>
          </a:p>
          <a:p>
            <a:r>
              <a:rPr lang="pt-BR" dirty="0" smtClean="0"/>
              <a:t>Seleção de ideias</a:t>
            </a:r>
          </a:p>
          <a:p>
            <a:r>
              <a:rPr lang="pt-BR" dirty="0" smtClean="0"/>
              <a:t>Desenvolvimento de ideias</a:t>
            </a:r>
          </a:p>
          <a:p>
            <a:r>
              <a:rPr lang="pt-BR" dirty="0" smtClean="0"/>
              <a:t>Lançamento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276" y="2461741"/>
            <a:ext cx="3898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</a:t>
            </a:r>
            <a:r>
              <a:rPr lang="pt-BR" i="1" dirty="0" smtClean="0"/>
              <a:t>design</a:t>
            </a:r>
            <a:r>
              <a:rPr lang="pt-BR" dirty="0" smtClean="0"/>
              <a:t> de experiência do jogador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Resultados comerciais e métricas de sucesso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Público-alvo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Objetivos do jogador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Modelo de engajamento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Espaço de jogo e jornada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Economia do jogo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Jogar, testar e repetir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72" y="4519356"/>
            <a:ext cx="2615514" cy="12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5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comuns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resultados comerciais não foram claramente definidos.</a:t>
            </a:r>
          </a:p>
          <a:p>
            <a:r>
              <a:rPr lang="pt-BR" dirty="0" smtClean="0"/>
              <a:t>A solução </a:t>
            </a:r>
            <a:r>
              <a:rPr lang="pt-BR" dirty="0" err="1" smtClean="0"/>
              <a:t>gamificada</a:t>
            </a:r>
            <a:r>
              <a:rPr lang="pt-BR" dirty="0" smtClean="0"/>
              <a:t> foi projetada para alcançar os objetivos organizacionais, não dos jogadores.</a:t>
            </a:r>
          </a:p>
          <a:p>
            <a:r>
              <a:rPr lang="pt-BR" dirty="0" smtClean="0"/>
              <a:t>A solução envolve as pessoas em um nível transacional, não emocional.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4279896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6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se erra?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6327"/>
          </a:xfrm>
        </p:spPr>
        <p:txBody>
          <a:bodyPr>
            <a:normAutofit/>
          </a:bodyPr>
          <a:lstStyle/>
          <a:p>
            <a:r>
              <a:rPr lang="pt-BR" dirty="0" smtClean="0"/>
              <a:t>Falhando na administração da economia do jogo.</a:t>
            </a:r>
          </a:p>
          <a:p>
            <a:r>
              <a:rPr lang="pt-BR" dirty="0" smtClean="0"/>
              <a:t>Saltando para o final do jogo.</a:t>
            </a:r>
          </a:p>
          <a:p>
            <a:r>
              <a:rPr lang="pt-BR" dirty="0" smtClean="0"/>
              <a:t>Sendo inapropriadamente competitivo.</a:t>
            </a:r>
          </a:p>
          <a:p>
            <a:r>
              <a:rPr lang="pt-BR" dirty="0" smtClean="0"/>
              <a:t>Criando desequilíbrios entre habilidades/desafios.</a:t>
            </a:r>
          </a:p>
          <a:p>
            <a:r>
              <a:rPr lang="pt-BR" dirty="0" smtClean="0"/>
              <a:t>Mirando no público errado.</a:t>
            </a:r>
          </a:p>
          <a:p>
            <a:r>
              <a:rPr lang="pt-BR" dirty="0" smtClean="0"/>
              <a:t>Comandando a motivação.</a:t>
            </a:r>
          </a:p>
          <a:p>
            <a:r>
              <a:rPr lang="pt-BR" dirty="0" smtClean="0"/>
              <a:t>Acrescentando trabalho ao trabalho.</a:t>
            </a:r>
          </a:p>
          <a:p>
            <a:r>
              <a:rPr lang="pt-BR" dirty="0" err="1" smtClean="0"/>
              <a:t>Gamificando</a:t>
            </a:r>
            <a:r>
              <a:rPr lang="pt-BR" dirty="0" smtClean="0"/>
              <a:t> o sistema.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432" y="34589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9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2398332"/>
            <a:ext cx="3537857" cy="35378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558" y="2398331"/>
            <a:ext cx="3343728" cy="35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1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Gamificação</a:t>
            </a:r>
            <a:r>
              <a:rPr lang="pt-BR" dirty="0" smtClean="0"/>
              <a:t>: 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49278"/>
          </a:xfrm>
        </p:spPr>
        <p:txBody>
          <a:bodyPr>
            <a:normAutofit/>
          </a:bodyPr>
          <a:lstStyle/>
          <a:p>
            <a:r>
              <a:rPr lang="pt-BR" dirty="0" smtClean="0"/>
              <a:t>Do original </a:t>
            </a:r>
            <a:r>
              <a:rPr lang="pt-BR" i="1" dirty="0" err="1" smtClean="0"/>
              <a:t>gamification</a:t>
            </a:r>
            <a:r>
              <a:rPr lang="pt-BR" dirty="0" smtClean="0"/>
              <a:t>, corresponde ao uso de mecanismos de jogos orientados ao objetivo de resolver problemas práticos ou de despertar engajamento entre um público específico.</a:t>
            </a:r>
          </a:p>
          <a:p>
            <a:r>
              <a:rPr lang="pt-BR" dirty="0" smtClean="0"/>
              <a:t>Cada vez mais, esse conjunto de técnicas têm sido aplicados por empresas.</a:t>
            </a:r>
          </a:p>
          <a:p>
            <a:r>
              <a:rPr lang="pt-BR" dirty="0" smtClean="0"/>
              <a:t>O termo foi cunhado pela primeira em 2002, por Nick </a:t>
            </a:r>
            <a:r>
              <a:rPr lang="pt-BR" dirty="0" err="1" smtClean="0"/>
              <a:t>Pelling</a:t>
            </a:r>
            <a:r>
              <a:rPr lang="pt-BR" dirty="0" smtClean="0"/>
              <a:t>.</a:t>
            </a:r>
          </a:p>
          <a:p>
            <a:r>
              <a:rPr lang="pt-BR" dirty="0" smtClean="0"/>
              <a:t>Todavia, ganhou popularidade oito anos depois, a partir da palestra no TED realizada por Jane </a:t>
            </a:r>
            <a:r>
              <a:rPr lang="pt-BR" dirty="0" err="1" smtClean="0"/>
              <a:t>McGonigal</a:t>
            </a:r>
            <a:r>
              <a:rPr lang="pt-BR" dirty="0" smtClean="0"/>
              <a:t>, </a:t>
            </a:r>
            <a:r>
              <a:rPr lang="pt-BR" i="1" dirty="0" smtClean="0"/>
              <a:t>game designer</a:t>
            </a:r>
            <a:r>
              <a:rPr lang="pt-BR" dirty="0" smtClean="0"/>
              <a:t> norte americana, autora do livro A Realidade em Jogo: porque os games nos tornam melhores e como eles podem mudar o mundo.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757" y="3838197"/>
            <a:ext cx="1865243" cy="25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Indo mais a fundo na 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Mecânica de jogos</a:t>
            </a:r>
            <a:r>
              <a:rPr lang="pt-BR" dirty="0" smtClean="0"/>
              <a:t> descreve os elementos-chave que são comuns em muitos jogos, tais como pontos, distintivos e placares.</a:t>
            </a:r>
          </a:p>
          <a:p>
            <a:r>
              <a:rPr lang="pt-BR" dirty="0" smtClean="0"/>
              <a:t>Design </a:t>
            </a:r>
            <a:r>
              <a:rPr lang="pt-BR" dirty="0" smtClean="0">
                <a:solidFill>
                  <a:srgbClr val="FF0000"/>
                </a:solidFill>
              </a:rPr>
              <a:t>de experiência digital </a:t>
            </a:r>
            <a:r>
              <a:rPr lang="pt-BR" dirty="0" smtClean="0"/>
              <a:t>apresenta a jornada que os jogadores terão que percorrer utilizando-se de elementos como: a sequência dos passos do jogo, o reconhecimento do ambiente e a decodificação do roteiro.</a:t>
            </a:r>
          </a:p>
          <a:p>
            <a:r>
              <a:rPr lang="pt-BR" dirty="0" err="1" smtClean="0"/>
              <a:t>Gamificação</a:t>
            </a:r>
            <a:r>
              <a:rPr lang="pt-BR" dirty="0" smtClean="0"/>
              <a:t> é um método para </a:t>
            </a:r>
            <a:r>
              <a:rPr lang="pt-BR" dirty="0" smtClean="0">
                <a:solidFill>
                  <a:srgbClr val="FF0000"/>
                </a:solidFill>
              </a:rPr>
              <a:t>engajar indivíduos digitalmente</a:t>
            </a:r>
            <a:r>
              <a:rPr lang="pt-BR" dirty="0" smtClean="0"/>
              <a:t> em vez de pessoalmente, o que significa que os jogadores irão interagir com computadores, </a:t>
            </a:r>
            <a:r>
              <a:rPr lang="pt-BR" i="1" dirty="0" smtClean="0"/>
              <a:t>smartphones</a:t>
            </a:r>
            <a:r>
              <a:rPr lang="pt-BR" dirty="0" smtClean="0"/>
              <a:t>, monitores portáteis e outros dispositivos digitais.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18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Indo mais a fundo na 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objetivo da </a:t>
            </a:r>
            <a:r>
              <a:rPr lang="pt-BR" dirty="0" err="1" smtClean="0"/>
              <a:t>gamificação</a:t>
            </a:r>
            <a:r>
              <a:rPr lang="pt-BR" dirty="0" smtClean="0"/>
              <a:t> é o de </a:t>
            </a:r>
            <a:r>
              <a:rPr lang="pt-BR" dirty="0" smtClean="0">
                <a:solidFill>
                  <a:srgbClr val="FF0000"/>
                </a:solidFill>
              </a:rPr>
              <a:t>gerar motivação nas pessoas</a:t>
            </a:r>
            <a:r>
              <a:rPr lang="pt-BR" dirty="0" smtClean="0"/>
              <a:t> para que elas alterem seus comportamentos, desenvolvam habilidades ou estimulem a inovação.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gamificação</a:t>
            </a:r>
            <a:r>
              <a:rPr lang="pt-BR" dirty="0" smtClean="0"/>
              <a:t> se concentra em possibilitar aos jogadores </a:t>
            </a:r>
            <a:r>
              <a:rPr lang="pt-BR" dirty="0" smtClean="0">
                <a:solidFill>
                  <a:srgbClr val="FF0000"/>
                </a:solidFill>
              </a:rPr>
              <a:t>atingir seus objetivos</a:t>
            </a:r>
            <a:r>
              <a:rPr lang="pt-BR" dirty="0" smtClean="0"/>
              <a:t> – e, como consequência, a organização também atingirá os dela.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71" y="4297148"/>
            <a:ext cx="4868636" cy="23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3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Motivos para o uso de jogos nas empresas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71% dos americanos não se sentem motivados por seu trabalho.</a:t>
            </a:r>
          </a:p>
          <a:p>
            <a:r>
              <a:rPr lang="pt-BR" dirty="0" smtClean="0"/>
              <a:t>Existem mais de 1 bilhão de jogadores ativos no mundo (2013).</a:t>
            </a:r>
          </a:p>
          <a:p>
            <a:r>
              <a:rPr lang="pt-BR" dirty="0" smtClean="0"/>
              <a:t>92% das crianças até 2 anos são jogadoras.</a:t>
            </a:r>
          </a:p>
          <a:p>
            <a:r>
              <a:rPr lang="pt-BR" dirty="0" smtClean="0"/>
              <a:t>Cerca de 60 milhões de brasileiros possuem ao menos um console de vídeo game em casa.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91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três faces dos jogos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Jogos analógicos: Banco Imobiliário, xadrez, War, Jogo da Vida.</a:t>
            </a:r>
          </a:p>
          <a:p>
            <a:r>
              <a:rPr lang="pt-BR" dirty="0" smtClean="0"/>
              <a:t>Jogos digitais: World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Warcraft</a:t>
            </a:r>
            <a:endParaRPr lang="pt-BR" dirty="0" smtClean="0"/>
          </a:p>
          <a:p>
            <a:r>
              <a:rPr lang="pt-BR" dirty="0" smtClean="0"/>
              <a:t>Jogos </a:t>
            </a:r>
            <a:r>
              <a:rPr lang="pt-BR" dirty="0" err="1" smtClean="0"/>
              <a:t>pervasivos</a:t>
            </a:r>
            <a:r>
              <a:rPr lang="pt-BR" dirty="0" smtClean="0"/>
              <a:t>: Kinect (Microsoft) – óculos concebidos com o intuito de envolver fisicamente o jogador.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2" y="4711696"/>
            <a:ext cx="2039257" cy="1727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39" y="4502146"/>
            <a:ext cx="3784600" cy="21463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853" y="4711696"/>
            <a:ext cx="2826657" cy="17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Gênero e jogos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73172"/>
              </p:ext>
            </p:extLst>
          </p:nvPr>
        </p:nvGraphicFramePr>
        <p:xfrm>
          <a:off x="681038" y="2336800"/>
          <a:ext cx="96139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950"/>
                <a:gridCol w="480695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Homens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Mulheres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Quebra-cabeças espaciais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Diálogo e quebra-cabeças</a:t>
                      </a:r>
                      <a:r>
                        <a:rPr lang="pt-BR" baseline="0" dirty="0" smtClean="0"/>
                        <a:t> verbais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Tentativa</a:t>
                      </a:r>
                      <a:r>
                        <a:rPr lang="pt-BR" baseline="0" dirty="0" smtClean="0"/>
                        <a:t> e erro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Aprender por meio de exemplos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Competição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Situações análogas</a:t>
                      </a:r>
                      <a:r>
                        <a:rPr lang="pt-BR" baseline="0" dirty="0" smtClean="0"/>
                        <a:t> à realidade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Destruição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Prover,</a:t>
                      </a:r>
                      <a:r>
                        <a:rPr lang="pt-BR" baseline="0" dirty="0" smtClean="0"/>
                        <a:t> cuidar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Maestria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Emoção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54906" y="4596710"/>
            <a:ext cx="2812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Vianna et </a:t>
            </a:r>
            <a:r>
              <a:rPr lang="pt-BR" sz="1200" dirty="0" err="1" smtClean="0"/>
              <a:t>all</a:t>
            </a:r>
            <a:r>
              <a:rPr lang="pt-BR" sz="1200" dirty="0" smtClean="0"/>
              <a:t> apud </a:t>
            </a:r>
            <a:r>
              <a:rPr lang="pt-BR" sz="1200" dirty="0" err="1" smtClean="0"/>
              <a:t>Schell</a:t>
            </a:r>
            <a:r>
              <a:rPr lang="pt-BR" sz="1200" dirty="0" smtClean="0"/>
              <a:t> (2013, p. 31)</a:t>
            </a: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5" y="4873709"/>
            <a:ext cx="2892878" cy="17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4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Idade e jogos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36858"/>
              </p:ext>
            </p:extLst>
          </p:nvPr>
        </p:nvGraphicFramePr>
        <p:xfrm>
          <a:off x="681038" y="2336800"/>
          <a:ext cx="9613900" cy="38760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77957"/>
                <a:gridCol w="783594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0 – 3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Atração</a:t>
                      </a:r>
                      <a:r>
                        <a:rPr lang="pt-BR" baseline="0" dirty="0" smtClean="0"/>
                        <a:t> por brinquedos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 – 6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Despertar o interesse</a:t>
                      </a:r>
                      <a:r>
                        <a:rPr lang="pt-BR" baseline="0" dirty="0" smtClean="0"/>
                        <a:t> por jogos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 – 9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Interesse</a:t>
                      </a:r>
                      <a:r>
                        <a:rPr lang="pt-BR" baseline="0" dirty="0" smtClean="0"/>
                        <a:t> por desafios lógicos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10 – 13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Tendência à obsessão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13 – 18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Muito tempo livre para jogar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18 – 24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Jogam menos do que quando adolescentes, mas possuem preferências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25 – 35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Focados</a:t>
                      </a:r>
                      <a:r>
                        <a:rPr lang="pt-BR" baseline="0" dirty="0" smtClean="0"/>
                        <a:t> na formação profissional/familiar, menor tempo para dedicar aos jogos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35 – 50</a:t>
                      </a:r>
                      <a:r>
                        <a:rPr lang="pt-BR" baseline="0" dirty="0" smtClean="0"/>
                        <a:t>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Maturação da família, retomam</a:t>
                      </a:r>
                      <a:r>
                        <a:rPr lang="pt-BR" baseline="0" dirty="0" smtClean="0"/>
                        <a:t> o interesse por jogos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50</a:t>
                      </a:r>
                      <a:r>
                        <a:rPr lang="pt-BR" baseline="0" dirty="0" smtClean="0"/>
                        <a:t> anos +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Muito tempo disponível, os jogos passam a ser encarados como uma atividade</a:t>
                      </a:r>
                      <a:r>
                        <a:rPr lang="pt-BR" baseline="0" dirty="0" smtClean="0"/>
                        <a:t> de socialização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4906" y="6227810"/>
            <a:ext cx="2812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Vianna et </a:t>
            </a:r>
            <a:r>
              <a:rPr lang="pt-BR" sz="1200" dirty="0" err="1" smtClean="0"/>
              <a:t>all</a:t>
            </a:r>
            <a:r>
              <a:rPr lang="pt-BR" sz="1200" dirty="0" smtClean="0"/>
              <a:t> apud </a:t>
            </a:r>
            <a:r>
              <a:rPr lang="pt-BR" sz="1200" dirty="0" err="1" smtClean="0"/>
              <a:t>Schell</a:t>
            </a:r>
            <a:r>
              <a:rPr lang="pt-BR" sz="1200" dirty="0" smtClean="0"/>
              <a:t> (2013, p. 31)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2321830"/>
            <a:ext cx="2547257" cy="16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9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Jogos </a:t>
            </a:r>
            <a:r>
              <a:rPr lang="pt-BR" dirty="0" err="1" smtClean="0"/>
              <a:t>x</a:t>
            </a:r>
            <a:r>
              <a:rPr lang="pt-BR" dirty="0" smtClean="0"/>
              <a:t> trabalho (</a:t>
            </a:r>
            <a:r>
              <a:rPr lang="pt-BR" dirty="0" err="1" smtClean="0"/>
              <a:t>s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042008"/>
              </p:ext>
            </p:extLst>
          </p:nvPr>
        </p:nvGraphicFramePr>
        <p:xfrm>
          <a:off x="1519881" y="2026505"/>
          <a:ext cx="8526163" cy="4687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930"/>
                <a:gridCol w="3552886"/>
                <a:gridCol w="3223347"/>
              </a:tblGrid>
              <a:tr h="31884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No</a:t>
                      </a:r>
                      <a:r>
                        <a:rPr lang="pt-BR" sz="1400" baseline="0" dirty="0" smtClean="0"/>
                        <a:t> jogo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No trabalho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Tarefas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Repetitivas,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dirty="0" smtClean="0"/>
                        <a:t>mas</a:t>
                      </a:r>
                      <a:r>
                        <a:rPr lang="pt-BR" sz="1400" baseline="0" dirty="0" smtClean="0"/>
                        <a:t> divertidas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Repetitivas</a:t>
                      </a:r>
                      <a:r>
                        <a:rPr lang="pt-BR" sz="1400" baseline="0" dirty="0" smtClean="0"/>
                        <a:t> e maçantes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Feedback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Constante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Uma vez ao ano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Objetivos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Bem</a:t>
                      </a:r>
                      <a:r>
                        <a:rPr lang="pt-BR" sz="1400" baseline="0" dirty="0" smtClean="0"/>
                        <a:t> definidos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Vagos</a:t>
                      </a:r>
                      <a:r>
                        <a:rPr lang="pt-BR" sz="1400" baseline="0" dirty="0" smtClean="0"/>
                        <a:t> ou contraditórios</a:t>
                      </a:r>
                      <a:endParaRPr lang="pt-BR" sz="1400" dirty="0"/>
                    </a:p>
                  </a:txBody>
                  <a:tcPr/>
                </a:tc>
              </a:tr>
              <a:tr h="34335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Clara e tangível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Obscura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Regras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Transparentes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Pouco</a:t>
                      </a:r>
                      <a:r>
                        <a:rPr lang="pt-BR" sz="1400" baseline="0" dirty="0" smtClean="0"/>
                        <a:t> transparentes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Informações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Adequada à necessidade do momento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Em demasia</a:t>
                      </a:r>
                      <a:r>
                        <a:rPr lang="pt-BR" sz="1400" baseline="0" dirty="0" smtClean="0"/>
                        <a:t> e ainda assim insuficiente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Status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Bastante visível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Pouco</a:t>
                      </a:r>
                      <a:r>
                        <a:rPr lang="pt-BR" sz="1400" baseline="0" dirty="0" smtClean="0"/>
                        <a:t> ou nada visível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Promoção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Meritocracia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Critérios subjetivos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Colaboração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Presente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Presente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Risco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Alto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Baixo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Autonomia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Alta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 mediana para baixa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Narrativa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Sempre</a:t>
                      </a:r>
                      <a:r>
                        <a:rPr lang="pt-BR" sz="1400" baseline="0" dirty="0" smtClean="0"/>
                        <a:t> presente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Raramente presente</a:t>
                      </a:r>
                      <a:endParaRPr lang="pt-BR" sz="1400" dirty="0"/>
                    </a:p>
                  </a:txBody>
                  <a:tcPr/>
                </a:tc>
              </a:tr>
              <a:tr h="31884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Obstáculos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Propositais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Acidentais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27654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312</TotalTime>
  <Words>958</Words>
  <Application>Microsoft Macintosh PowerPoint</Application>
  <PresentationFormat>Widescreen</PresentationFormat>
  <Paragraphs>165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Berlim</vt:lpstr>
      <vt:lpstr>Gamificação</vt:lpstr>
      <vt:lpstr>Gamificação: o que é?</vt:lpstr>
      <vt:lpstr>Indo mais a fundo na definição</vt:lpstr>
      <vt:lpstr>Indo mais a fundo na definição</vt:lpstr>
      <vt:lpstr>Motivos para o uso de jogos nas empresas</vt:lpstr>
      <vt:lpstr>As três faces dos jogos</vt:lpstr>
      <vt:lpstr>Gênero e jogos</vt:lpstr>
      <vt:lpstr>Idade e jogos</vt:lpstr>
      <vt:lpstr>Jogos x trabalho (s)</vt:lpstr>
      <vt:lpstr>Públicos-alvo e usos da gamificação</vt:lpstr>
      <vt:lpstr>Processos gamificados para alterar comportamentos</vt:lpstr>
      <vt:lpstr>Gamificando o desenvolvimento de habilidades</vt:lpstr>
      <vt:lpstr>Como a gamificação estimula a inovação</vt:lpstr>
      <vt:lpstr>Processo de design de experiência do jogador</vt:lpstr>
      <vt:lpstr>Erros comuns de projeto</vt:lpstr>
      <vt:lpstr>Como se erra?</vt:lpstr>
      <vt:lpstr>Referências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Gamificação</dc:title>
  <dc:creator>Microsoft Office User</dc:creator>
  <cp:lastModifiedBy>Microsoft Office User</cp:lastModifiedBy>
  <cp:revision>15</cp:revision>
  <dcterms:created xsi:type="dcterms:W3CDTF">2016-06-20T20:19:15Z</dcterms:created>
  <dcterms:modified xsi:type="dcterms:W3CDTF">2016-06-21T01:32:14Z</dcterms:modified>
</cp:coreProperties>
</file>