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1667"/>
  </p:normalViewPr>
  <p:slideViewPr>
    <p:cSldViewPr snapToGrid="0" snapToObjects="1">
      <p:cViewPr varScale="1">
        <p:scale>
          <a:sx n="48" d="100"/>
          <a:sy n="48" d="100"/>
        </p:scale>
        <p:origin x="1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BA7A35D-6970-41C8-A470-9ACE386D698C}" type="slidenum">
              <a:t>‹n.º›</a:t>
            </a:fld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FBFC7-7FC0-4F54-9DDF-7D403AEE2744}" type="datetimeFigureOut">
              <a:rPr lang="en-US"/>
              <a:t>4/7/16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1C031-00BA-45AB-812D-6ADBE7A4E9E7}" type="slidenum"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5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CB069-4600-480C-B93D-2D1CBCCD4B18}" type="datetimeFigureOut">
              <a:rPr lang="en-US"/>
              <a:t>4/7/16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01AB902-9175-4B7D-8CC4-1D5B30C8D506}" type="slidenum">
              <a:t>‹n.º›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CF066-9F26-4E01-B582-1767D834D1EB}" type="slidenum"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1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77A2C-99AE-472D-B455-CA5D8CCCEA93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34F1-737F-455B-9017-B1E19B0477F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1718130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BE8A2-C1D2-48A7-ACFE-EFF540F571F6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2F8EB-C7D0-47E9-9420-DF22863E6A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51635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61D18-B891-4469-A1C6-206A7F0FBFB2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9E051-E50E-4F56-BE4B-C722B42248B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430799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EA12F-A497-4AB7-B7A1-3323A063E449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6A4BA-4EA3-49A9-BADD-BE26623F4F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127346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0739E-B25C-4E60-B98F-0CC2B8D4DB40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32284-1D69-499D-95B1-127BBB6B27D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1378465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15EE5-4B43-4A0A-8110-34FED55FD14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5AEA0-1FE9-4A07-A611-493D0170CA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816360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0E2D-472C-4E8D-B62A-E59EBB5FC5E0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82318-A8ED-4C50-B41D-97E3AB1A13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29593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72C15-AEA3-474F-9FFA-1E911A56EF16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13DBC-83AF-4687-97E9-61FD5B6D81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154864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848AC-2186-4F14-A941-391D59D035BC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13448-CEE0-4D56-981D-F1664BA28E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65249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3644B-0E30-4729-8BE6-01F0C25415E9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18AEB-FDA5-4E38-B6CF-EF62C5AC917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145139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D1F2-90E6-46EC-AC22-AACCACE1E964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F6F28-99D3-41EF-A85A-5832AEE3897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28380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D64FF-1D20-4326-9B31-76212C3FB655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FE1F8-E511-4999-AA64-2F8D843413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39814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FAEC4-B5B1-432A-A3A2-F830EA665EF4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054BB-E5F1-4F81-A679-D475EFD6C59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6215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8F8D9-695A-44DE-8612-336738A1AF2F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28F2F-0F72-474B-BA96-E37D07CDFD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97534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CB069-4600-480C-B93D-2D1CBCCD4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53976-E789-44EB-9DC9-ED513C951614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47555-07C3-4B04-AB0D-1E0873FC96D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85892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84ED175F-A2FD-4626-81C8-17B7DAC9B81B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25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99" y="1769040"/>
            <a:ext cx="9071640" cy="43844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98D8EA6F-2FFD-4E2A-A3E7-CE227E366865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9BEE83AC-1B96-4898-9303-5880BB9FAC8B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04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0C53536B-07C6-4E26-A8AC-710D6B515CFA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923400"/>
            <a:ext cx="9576000" cy="924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847880"/>
            <a:ext cx="9576000" cy="50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991B7A11-11A8-4E79-8C5E-6B88691BCDC8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75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1E7BDA89-D169-4F95-BAE1-0EA6FB019421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960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923400"/>
            <a:ext cx="9576000" cy="924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847850"/>
            <a:ext cx="4711700" cy="5040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847850"/>
            <a:ext cx="4711700" cy="5040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11A7DE1C-7414-4B7C-A2DF-AB1B48B791CA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439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320AFE1C-F374-402D-B50A-699C46D1FAF2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513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923400"/>
            <a:ext cx="9576000" cy="924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8856BB6C-0F85-461A-8B37-3F96200D170F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11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FF3F1DAC-0B95-4946-9D6A-D9B15C7EB55C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78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ED3853EF-F675-4DA0-8CBD-CD6E7FF22107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40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0BA9C0B2-E11F-4FA8-A92B-158F82C85F47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793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54753857-C4BC-4EEE-8A54-9D17D1F6CEF8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82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923400"/>
            <a:ext cx="9576000" cy="924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000" y="1847880"/>
            <a:ext cx="9576000" cy="5040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49E9E409-6829-4C1C-A279-72402E8063A1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141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263" y="923925"/>
            <a:ext cx="2393950" cy="5964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923925"/>
            <a:ext cx="7029450" cy="59642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DF243806-D363-4C69-9C54-BBB28E424013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79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A9B2F82A-42A7-433F-B4F6-62CAC2C9A62C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06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3E771DA4-D4BF-4A29-80F8-F77D9CF71260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379028FE-BACD-4061-A9CC-2E98FD486C98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04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5CAB32F7-37F6-49B5-8193-605C1726C296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73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6F31038C-07DF-4E9E-891E-26BC253F55A4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1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D2C2773D-0563-4155-91C7-E2C0E18E7CA4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6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8E9CE7D3-D534-4957-A252-C77E6D80AA6B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37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A66BE54-9914-44CD-9DCE-7CC228B07A52}" type="slidenum"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t-BR" sz="3200" b="0" i="0" u="none" strike="noStrike" kern="1200" cap="none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252000" y="923400"/>
            <a:ext cx="9576000" cy="9241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pt-B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252000" y="1847880"/>
            <a:ext cx="9576000" cy="50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335520" y="6971399"/>
            <a:ext cx="2099880" cy="420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527279" y="6971399"/>
            <a:ext cx="3191760" cy="420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7727759" y="6971399"/>
            <a:ext cx="2100240" cy="420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r" rtl="0" hangingPunct="1">
              <a:buNone/>
              <a:tabLst/>
              <a:defRPr lang="pt-BR" sz="10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F9D6D75-B2A5-4E38-B7F4-11A9D95D05C8}" type="slidenum"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pt-BR" sz="5160" b="0" i="0" u="none" strike="noStrike" kern="1200" cap="none" baseline="0">
          <a:ln>
            <a:noFill/>
          </a:ln>
          <a:solidFill>
            <a:srgbClr val="FFFFFF"/>
          </a:solidFill>
          <a:latin typeface="Arial Black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87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pt-BR" sz="3530" b="1" i="0" u="none" strike="noStrike" kern="1200" cap="none" baseline="0">
          <a:ln>
            <a:noFill/>
          </a:ln>
          <a:solidFill>
            <a:srgbClr val="FFFFFF"/>
          </a:solidFill>
          <a:latin typeface="Arial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87338"/>
            <a:ext cx="9072563" cy="1249362"/>
          </a:xfrm>
        </p:spPr>
        <p:txBody>
          <a:bodyPr>
            <a:spAutoFit/>
          </a:bodyPr>
          <a:lstStyle/>
          <a:p>
            <a:pPr lvl="0"/>
            <a:r>
              <a:rPr lang="pt-BR"/>
              <a:t>MARKETING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1824038"/>
            <a:ext cx="9072563" cy="4384675"/>
          </a:xfrm>
        </p:spPr>
        <p:txBody>
          <a:bodyPr anchor="ctr">
            <a:spAutoFit/>
          </a:bodyPr>
          <a:lstStyle/>
          <a:p>
            <a:pPr lvl="0" algn="ctr"/>
            <a:r>
              <a:rPr lang="pt-BR" sz="4400">
                <a:effectLst>
                  <a:outerShdw dist="17961" dir="2700000">
                    <a:scrgbClr r="0" g="0" b="0"/>
                  </a:outerShdw>
                </a:effectLst>
              </a:rPr>
              <a:t>PROMOÇÃO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840" y="20124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Estratégias de comunicação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4199" y="1160280"/>
            <a:ext cx="8938800" cy="595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840" y="20124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Estratégias de comunicação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  <a:alphaModFix/>
          </a:blip>
          <a:srcRect/>
          <a:stretch>
            <a:fillRect/>
          </a:stretch>
        </p:blipFill>
        <p:spPr>
          <a:xfrm>
            <a:off x="83880" y="927359"/>
            <a:ext cx="9911880" cy="67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840" y="20124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Estratégias de comunicação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840" y="20124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Estratégias de comunicação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840" y="20124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Estratégias de comunicação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graphicFrame>
        <p:nvGraphicFramePr>
          <p:cNvPr id="4" name="Object 3"/>
          <p:cNvGraphicFramePr/>
          <p:nvPr/>
        </p:nvGraphicFramePr>
        <p:xfrm>
          <a:off x="2101680" y="127440"/>
          <a:ext cx="5239440" cy="714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r:id="rId4" imgW="2542857" imgH="3809524" progId="">
                  <p:embed/>
                </p:oleObj>
              </mc:Choice>
              <mc:Fallback>
                <p:oleObj r:id="rId4" imgW="2542857" imgH="3809524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1680" y="127440"/>
                        <a:ext cx="5239440" cy="7143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480" y="20088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Promoção</a:t>
            </a:r>
          </a:p>
        </p:txBody>
      </p:sp>
      <p:sp>
        <p:nvSpPr>
          <p:cNvPr id="5" name="Freeform 4"/>
          <p:cNvSpPr/>
          <p:nvPr/>
        </p:nvSpPr>
        <p:spPr>
          <a:xfrm>
            <a:off x="1865519" y="1478519"/>
            <a:ext cx="603216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spcBef>
                <a:spcPts val="22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36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Comunicação + vendas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7120" y="2509560"/>
            <a:ext cx="4672440" cy="356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34040" y="2509560"/>
            <a:ext cx="4410360" cy="35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480" y="201240"/>
            <a:ext cx="71456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Comunicação</a:t>
            </a:r>
          </a:p>
        </p:txBody>
      </p:sp>
      <p:sp>
        <p:nvSpPr>
          <p:cNvPr id="5" name="Freeform 4"/>
          <p:cNvSpPr/>
          <p:nvPr/>
        </p:nvSpPr>
        <p:spPr>
          <a:xfrm>
            <a:off x="1263240" y="4686120"/>
            <a:ext cx="7791120" cy="76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  <a:defRPr sz="1990"/>
            </a:pPr>
            <a:r>
              <a:rPr lang="pt-BR" sz="4400" b="1" u="sng">
                <a:uFillTx/>
                <a:latin typeface="Lucida Sans Unicode" pitchFamily="34"/>
                <a:ea typeface="Segoe UI" pitchFamily="2"/>
                <a:cs typeface="Tahoma" pitchFamily="2"/>
              </a:rPr>
              <a:t>COMUNICAÇÃO EFICAZ</a:t>
            </a:r>
          </a:p>
        </p:txBody>
      </p:sp>
      <p:sp>
        <p:nvSpPr>
          <p:cNvPr id="6" name="Freeform 5"/>
          <p:cNvSpPr/>
          <p:nvPr/>
        </p:nvSpPr>
        <p:spPr>
          <a:xfrm>
            <a:off x="291960" y="1830600"/>
            <a:ext cx="982800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buNone/>
              <a:tabLst/>
              <a:defRPr sz="1990"/>
            </a:pPr>
            <a:r>
              <a:rPr lang="pt-BR" sz="3600" b="1">
                <a:latin typeface="Lucida Sans Unicode" pitchFamily="34"/>
                <a:ea typeface="Segoe UI" pitchFamily="2"/>
                <a:cs typeface="Tahoma" pitchFamily="2"/>
              </a:rPr>
              <a:t>FORMA + CONTEÚDO + FREQÜÊNCIA</a:t>
            </a:r>
          </a:p>
        </p:txBody>
      </p:sp>
      <p:sp>
        <p:nvSpPr>
          <p:cNvPr id="7" name="Freeform 6"/>
          <p:cNvSpPr/>
          <p:nvPr/>
        </p:nvSpPr>
        <p:spPr>
          <a:xfrm>
            <a:off x="4602600" y="3174480"/>
            <a:ext cx="1123560" cy="107604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gradFill>
            <a:gsLst>
              <a:gs pos="0">
                <a:srgbClr val="CC3300"/>
              </a:gs>
              <a:gs pos="50000">
                <a:srgbClr val="5E1700"/>
              </a:gs>
              <a:gs pos="100000">
                <a:srgbClr val="CC3300"/>
              </a:gs>
            </a:gsLst>
            <a:lin ang="10800000"/>
          </a:gradFill>
          <a:ln>
            <a:noFill/>
            <a:prstDash val="solid"/>
          </a:ln>
          <a:effectLst>
            <a:outerShdw dist="107933" dir="18900000" algn="tl">
              <a:srgbClr val="808080"/>
            </a:outerShdw>
          </a:effectLst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pt-B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480" y="201240"/>
            <a:ext cx="71456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Comunicação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20" y="885239"/>
          <a:ext cx="9445680" cy="6465959"/>
        </p:xfrm>
        <a:graphic>
          <a:graphicData uri="http://schemas.openxmlformats.org/drawingml/2006/table">
            <a:tbl>
              <a:tblPr/>
              <a:tblGrid>
                <a:gridCol w="1812240">
                  <a:extLst>
                    <a:ext uri="{9D8B030D-6E8A-4147-A177-3AD203B41FA5}">
                      <a16:colId xmlns:a16="http://schemas.microsoft.com/office/drawing/2014/main" xmlns="" val="2330606001"/>
                    </a:ext>
                  </a:extLst>
                </a:gridCol>
                <a:gridCol w="1998360">
                  <a:extLst>
                    <a:ext uri="{9D8B030D-6E8A-4147-A177-3AD203B41FA5}">
                      <a16:colId xmlns:a16="http://schemas.microsoft.com/office/drawing/2014/main" xmlns="" val="245414893"/>
                    </a:ext>
                  </a:extLst>
                </a:gridCol>
                <a:gridCol w="1904040">
                  <a:extLst>
                    <a:ext uri="{9D8B030D-6E8A-4147-A177-3AD203B41FA5}">
                      <a16:colId xmlns:a16="http://schemas.microsoft.com/office/drawing/2014/main" xmlns="" val="1941946859"/>
                    </a:ext>
                  </a:extLst>
                </a:gridCol>
                <a:gridCol w="1914119">
                  <a:extLst>
                    <a:ext uri="{9D8B030D-6E8A-4147-A177-3AD203B41FA5}">
                      <a16:colId xmlns:a16="http://schemas.microsoft.com/office/drawing/2014/main" xmlns="" val="1696657919"/>
                    </a:ext>
                  </a:extLst>
                </a:gridCol>
                <a:gridCol w="1817280">
                  <a:extLst>
                    <a:ext uri="{9D8B030D-6E8A-4147-A177-3AD203B41FA5}">
                      <a16:colId xmlns:a16="http://schemas.microsoft.com/office/drawing/2014/main" xmlns="" val="2133029303"/>
                    </a:ext>
                  </a:extLst>
                </a:gridCol>
              </a:tblGrid>
              <a:tr h="505439">
                <a:tc gridSpan="5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24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Ferramentas mais usadas na comunicação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967604"/>
                  </a:ext>
                </a:extLst>
              </a:tr>
              <a:tr h="7063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800" b="0" i="0" u="sng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Propaganda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800" b="0" i="0" u="sng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Promoção de Vendas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800" b="0" i="0" u="sng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Relações públicas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800" b="0" i="0" u="sng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Venda pessoal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800" b="0" i="0" u="sng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Marketing direto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406584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Anúncios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Adesivos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Comunidade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Amostras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Catálogos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5748667"/>
                  </a:ext>
                </a:extLst>
              </a:tr>
              <a:tr h="6382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Anúncios de loja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Amostras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Entrevistas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Apresentações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Compra eletrônica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09103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Audiovisuais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Brindes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Eventos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Convenções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Compra via 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59348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Catálogos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Concursos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Filantropia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Feiras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Correio de voz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7030800"/>
                  </a:ext>
                </a:extLst>
              </a:tr>
              <a:tr h="6382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1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Displays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Cuponagem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Jornal da 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Incentivos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837219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Encartes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Demonstrações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1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Kits</a:t>
                      </a: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 de imprensa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Fax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570779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Luminosos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Descontos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1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Lobbying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Listagem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378696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Videoteipes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Exposições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Mídias especiais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Telemarketing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45555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Feiras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Patrocínios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86294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Fidelização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Publicações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637206"/>
                  </a:ext>
                </a:extLst>
              </a:tr>
              <a:tr h="638280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Reembolso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Relatórios anuais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896187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99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Liberation Sans" pitchFamily="18"/>
                          <a:ea typeface="Times New Roman" pitchFamily="18"/>
                          <a:cs typeface="Times New Roman" pitchFamily="18"/>
                        </a:rPr>
                        <a:t>Seminários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pt-BR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7293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480" y="20088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Promoção</a:t>
            </a:r>
          </a:p>
        </p:txBody>
      </p:sp>
      <p:graphicFrame>
        <p:nvGraphicFramePr>
          <p:cNvPr id="5" name="Object 4"/>
          <p:cNvGraphicFramePr/>
          <p:nvPr/>
        </p:nvGraphicFramePr>
        <p:xfrm>
          <a:off x="118800" y="1604520"/>
          <a:ext cx="9696600" cy="590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r:id="rId4" imgW="10519053" imgH="6406105" progId="">
                  <p:embed/>
                </p:oleObj>
              </mc:Choice>
              <mc:Fallback>
                <p:oleObj r:id="rId4" imgW="10519053" imgH="6406105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800" y="1604520"/>
                        <a:ext cx="9696600" cy="590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480" y="20088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Promoção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65519" y="0"/>
            <a:ext cx="6348960" cy="759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480" y="20088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Promoção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92400" y="0"/>
            <a:ext cx="562644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840" y="20124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Estratégias de comunicação</a:t>
            </a:r>
          </a:p>
        </p:txBody>
      </p:sp>
      <p:sp>
        <p:nvSpPr>
          <p:cNvPr id="5" name="Freeform 4"/>
          <p:cNvSpPr/>
          <p:nvPr/>
        </p:nvSpPr>
        <p:spPr>
          <a:xfrm>
            <a:off x="503999" y="1947600"/>
            <a:ext cx="9156240" cy="173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457200" marR="0" lvl="0" indent="-457200" algn="ctr" rtl="0" hangingPunct="1">
              <a:lnSpc>
                <a:spcPct val="100000"/>
              </a:lnSpc>
              <a:buNone/>
              <a:tabLst/>
              <a:defRPr sz="1990"/>
            </a:pPr>
            <a:r>
              <a:rPr lang="pt-BR" sz="5400" b="1">
                <a:solidFill>
                  <a:srgbClr val="FFFF00"/>
                </a:solidFill>
                <a:latin typeface="Comic Sans MS" pitchFamily="66"/>
                <a:ea typeface="Segoe UI" pitchFamily="2"/>
                <a:cs typeface="Tahoma" pitchFamily="2"/>
              </a:rPr>
              <a:t>CARACTERÍSTICAS</a:t>
            </a:r>
          </a:p>
          <a:p>
            <a:pPr marL="457200" marR="0" lvl="0" indent="-457200" algn="ctr" rtl="0" hangingPunct="1">
              <a:lnSpc>
                <a:spcPct val="100000"/>
              </a:lnSpc>
              <a:buNone/>
              <a:tabLst/>
              <a:defRPr sz="1990"/>
            </a:pPr>
            <a:r>
              <a:rPr lang="pt-BR" sz="5400" b="1">
                <a:solidFill>
                  <a:srgbClr val="FFFF00"/>
                </a:solidFill>
                <a:latin typeface="Comic Sans MS" pitchFamily="66"/>
                <a:ea typeface="Segoe UI" pitchFamily="2"/>
                <a:cs typeface="Tahoma" pitchFamily="2"/>
              </a:rPr>
              <a:t>INFORMAM.</a:t>
            </a:r>
          </a:p>
        </p:txBody>
      </p:sp>
      <p:sp>
        <p:nvSpPr>
          <p:cNvPr id="6" name="Freeform 5"/>
          <p:cNvSpPr/>
          <p:nvPr/>
        </p:nvSpPr>
        <p:spPr>
          <a:xfrm>
            <a:off x="503640" y="5153760"/>
            <a:ext cx="9156240" cy="91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457200" marR="0" lvl="0" indent="-457200" algn="ctr" rtl="0" hangingPunct="1">
              <a:lnSpc>
                <a:spcPct val="100000"/>
              </a:lnSpc>
              <a:buNone/>
              <a:tabLst/>
              <a:defRPr sz="1990"/>
            </a:pPr>
            <a:r>
              <a:rPr lang="pt-BR" sz="5400" b="1" u="sng">
                <a:solidFill>
                  <a:srgbClr val="FFFF00"/>
                </a:solidFill>
                <a:uFillTx/>
                <a:latin typeface="Comic Sans MS" pitchFamily="66"/>
                <a:ea typeface="Segoe UI" pitchFamily="2"/>
                <a:cs typeface="Tahoma" pitchFamily="2"/>
              </a:rPr>
              <a:t>BENEFÍCIOS VENDEM!!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840" y="20124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Estratégias de comunicação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  <a:alphaModFix/>
          </a:blip>
          <a:srcRect/>
          <a:stretch>
            <a:fillRect/>
          </a:stretch>
        </p:blipFill>
        <p:spPr>
          <a:xfrm>
            <a:off x="1125000" y="1240200"/>
            <a:ext cx="7883999" cy="595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ítulo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302</Words>
  <Application>Microsoft Macintosh PowerPoint</Application>
  <PresentationFormat>Personalizar</PresentationFormat>
  <Paragraphs>144</Paragraphs>
  <Slides>15</Slides>
  <Notes>15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15</vt:i4>
      </vt:variant>
    </vt:vector>
  </HeadingPairs>
  <TitlesOfParts>
    <vt:vector size="29" baseType="lpstr">
      <vt:lpstr>Arial Black</vt:lpstr>
      <vt:lpstr>Calibri</vt:lpstr>
      <vt:lpstr>Comic Sans MS</vt:lpstr>
      <vt:lpstr>Liberation Sans</vt:lpstr>
      <vt:lpstr>Liberation Serif</vt:lpstr>
      <vt:lpstr>Lucida Sans Unicode</vt:lpstr>
      <vt:lpstr>Mangal</vt:lpstr>
      <vt:lpstr>Microsoft YaHei</vt:lpstr>
      <vt:lpstr>Segoe UI</vt:lpstr>
      <vt:lpstr>Tahoma</vt:lpstr>
      <vt:lpstr>Times New Roman</vt:lpstr>
      <vt:lpstr>Arial</vt:lpstr>
      <vt:lpstr>Padrão</vt:lpstr>
      <vt:lpstr>Título2</vt:lpstr>
      <vt:lpstr>MARKETING</vt:lpstr>
      <vt:lpstr>Introdução ao Marketing</vt:lpstr>
      <vt:lpstr>Introdução ao Marketing</vt:lpstr>
      <vt:lpstr>Introdução ao Marketing</vt:lpstr>
      <vt:lpstr>Introdução ao Marketing</vt:lpstr>
      <vt:lpstr>Introdução ao Marketing</vt:lpstr>
      <vt:lpstr>Introdução ao Marketing</vt:lpstr>
      <vt:lpstr>Introdução ao Marketing</vt:lpstr>
      <vt:lpstr>Introdução ao Marketing</vt:lpstr>
      <vt:lpstr>Introdução ao Marketing</vt:lpstr>
      <vt:lpstr>Introdução ao Marketing</vt:lpstr>
      <vt:lpstr>Introdução ao Marketing</vt:lpstr>
      <vt:lpstr>Introdução ao Marketing</vt:lpstr>
      <vt:lpstr>Introdução ao Marketing</vt:lpstr>
      <vt:lpstr>Introdução ao Marketing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cp:lastModifiedBy>Microsoft Office User</cp:lastModifiedBy>
  <cp:revision>3</cp:revision>
  <dcterms:created xsi:type="dcterms:W3CDTF">2015-09-14T17:20:14Z</dcterms:created>
  <dcterms:modified xsi:type="dcterms:W3CDTF">2016-04-07T23:23:53Z</dcterms:modified>
</cp:coreProperties>
</file>