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1667"/>
  </p:normalViewPr>
  <p:slideViewPr>
    <p:cSldViewPr snapToGrid="0" snapToObjects="1">
      <p:cViewPr varScale="1">
        <p:scale>
          <a:sx n="48" d="100"/>
          <a:sy n="48" d="100"/>
        </p:scale>
        <p:origin x="11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A19D500-A9E4-4E87-9BAD-B5788202564B}" type="slidenum">
              <a:t>‹n.º›</a:t>
            </a:fld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D367E-F8D2-4953-9535-219FB5752E1A}" type="datetimeFigureOut">
              <a:rPr lang="en-US"/>
              <a:t>4/7/16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BCC5D-53F9-4110-BD46-12338625DE24}" type="slidenum"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43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4F547-1B30-4220-9BE6-ABE3543B145A}" type="datetimeFigureOut">
              <a:rPr lang="en-US"/>
              <a:t>4/7/16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D4B606A-7DB4-4785-A384-E2A042583245}" type="slidenum">
              <a:t>‹n.º›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8C90B-0E15-4121-90DC-D66CD73C58E4}" type="slidenum"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pt-BR" sz="2000" b="0" i="0" u="none" strike="noStrike" kern="1200" cap="none">
        <a:ln>
          <a:noFill/>
        </a:ln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F547-1B30-4220-9BE6-ABE3543B14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371D5-5407-41BA-BC33-C1F52AE90F94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AA5300-DE71-49E4-AC83-9DC0E1E7602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82340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F547-1B30-4220-9BE6-ABE3543B14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37D34B-99F0-4BFF-9078-54DD1B61C81F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51D5E3-786A-4E57-B519-C020F1D310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55548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F547-1B30-4220-9BE6-ABE3543B14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D98E4-D224-4B19-B075-72D8E70B273B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C4B46-21F1-4473-8BAD-F8DAD4CE165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87761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F547-1B30-4220-9BE6-ABE3543B14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3CB26-57AC-4533-827F-7DF692B36E9F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828F6E-A8DB-4920-9E13-DA0CB8D93DF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1230979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F547-1B30-4220-9BE6-ABE3543B145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4/7/16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9C64F8-CE0C-40EB-AB87-3EDDF466AEBA}" type="slidenum">
              <a:rPr kumimoji="0" lang="pt-BR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B58C6-DDAF-4E6D-9C90-3947ED1E14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Segoe UI" pitchFamily="2"/>
                <a:cs typeface="Tahoma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9463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pt-BR" sz="2940"/>
          </a:p>
        </p:txBody>
      </p:sp>
    </p:spTree>
    <p:extLst>
      <p:ext uri="{BB962C8B-B14F-4D97-AF65-F5344CB8AC3E}">
        <p14:creationId xmlns:p14="http://schemas.microsoft.com/office/powerpoint/2010/main" val="22271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0B0D30EE-1650-437C-A40F-45966090C0AD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82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99" y="1769040"/>
            <a:ext cx="9071640" cy="43844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B7141BC8-C19F-43FB-8025-EFC6DB0BCFFD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01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31EDE888-2CCA-48B3-84FB-94B1015E6034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50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3E18943C-6E15-4DF9-BF33-AAF3A653E995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346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923400"/>
            <a:ext cx="9576000" cy="924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847880"/>
            <a:ext cx="9576000" cy="504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7606B4DB-3523-4B49-8B91-3B643B8F77C5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97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F7AB1BAE-4C85-47FE-B076-C8AD28703119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642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923400"/>
            <a:ext cx="9576000" cy="924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13" y="1847850"/>
            <a:ext cx="4711700" cy="5040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847850"/>
            <a:ext cx="4711700" cy="5040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A5F7D866-F44B-43FD-926F-AE389EFCF57D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48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FE690572-BD6E-4F2B-8D6F-FF6F07DEB53E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184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923400"/>
            <a:ext cx="9576000" cy="924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CDFC3D52-2E3F-4BCB-9BDC-A3E0F30E61AB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084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C3A0CAAB-46AE-4B57-8402-65BB218CBD69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282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58CD86E4-EFA8-48C6-B19A-FAEDFDB77756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67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99" y="1769040"/>
            <a:ext cx="9071640" cy="4384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3E5FF27F-2864-4257-B068-BFAF9483FA2B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497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97F24359-3E1D-4860-BF52-65A111FF69A9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758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923400"/>
            <a:ext cx="9576000" cy="924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000" y="1847880"/>
            <a:ext cx="9576000" cy="5040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F6FB0E84-B2D2-4946-863C-2ABB7251FA94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582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Picture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4263" y="923925"/>
            <a:ext cx="2393950" cy="5964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13" y="923925"/>
            <a:ext cx="7029450" cy="59642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520" y="6971399"/>
            <a:ext cx="209988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7279" y="6971399"/>
            <a:ext cx="3191760" cy="42012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27759" y="6971399"/>
            <a:ext cx="2100240" cy="420120"/>
          </a:xfrm>
        </p:spPr>
        <p:txBody>
          <a:bodyPr/>
          <a:lstStyle/>
          <a:p>
            <a:pPr lvl="0"/>
            <a:fld id="{9A896BC9-DE97-4C46-ABEB-9B0690F46990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014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AB15BF6D-0925-46D3-92CB-D1FF5C309F35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2006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1255EDF2-D137-4FE3-888D-B4736EDB737B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015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BAF3B348-332B-400D-BF9F-5B91180269FE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702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27039D27-CA8F-46AB-91D5-6073079357B3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37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8E3E2D85-C982-47F8-9E3A-1A5A3E6EA950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22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CE5F3F1D-BEF0-41FF-9C2A-C7FCF8E1DD2C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62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3999" y="6887160"/>
            <a:ext cx="234828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7360" y="6887160"/>
            <a:ext cx="3195000" cy="521280"/>
          </a:xfrm>
        </p:spPr>
        <p:txBody>
          <a:bodyPr/>
          <a:lstStyle/>
          <a:p>
            <a:pPr lvl="0"/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27360" y="6887160"/>
            <a:ext cx="2348280" cy="521280"/>
          </a:xfrm>
        </p:spPr>
        <p:txBody>
          <a:bodyPr/>
          <a:lstStyle/>
          <a:p>
            <a:pPr lvl="0"/>
            <a:fld id="{0B4E2694-0FC5-4937-AD94-321F97237C8F}" type="slidenum"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01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E948CC7-8488-463A-A011-E2467FC039D2}" type="slidenum"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pt-BR" sz="4400" b="0" i="0" u="none" strike="noStrike" kern="1200" cap="none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pt-BR" sz="3200" b="0" i="0" u="none" strike="noStrike" kern="1200" cap="none">
          <a:ln>
            <a:noFill/>
          </a:ln>
          <a:latin typeface="Liberation Sans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icture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276480" y="80280"/>
            <a:ext cx="603720" cy="7628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/>
          <p:cNvSpPr txBox="1">
            <a:spLocks noGrp="1"/>
          </p:cNvSpPr>
          <p:nvPr>
            <p:ph type="title"/>
          </p:nvPr>
        </p:nvSpPr>
        <p:spPr>
          <a:xfrm>
            <a:off x="252000" y="923400"/>
            <a:ext cx="9576000" cy="9241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pt-BR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1"/>
          </p:nvPr>
        </p:nvSpPr>
        <p:spPr>
          <a:xfrm>
            <a:off x="252000" y="1847880"/>
            <a:ext cx="9576000" cy="504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2"/>
          </p:nvPr>
        </p:nvSpPr>
        <p:spPr>
          <a:xfrm>
            <a:off x="335520" y="6971399"/>
            <a:ext cx="2099880" cy="420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3"/>
          </p:nvPr>
        </p:nvSpPr>
        <p:spPr>
          <a:xfrm>
            <a:off x="3527279" y="6971399"/>
            <a:ext cx="3191760" cy="420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lvl="0" rtl="0" hangingPunct="0">
              <a:buNone/>
              <a:tabLst/>
              <a:defRPr lang="pt-BR" sz="2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4"/>
          </p:nvPr>
        </p:nvSpPr>
        <p:spPr>
          <a:xfrm>
            <a:off x="7727759" y="6971399"/>
            <a:ext cx="2100240" cy="4201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>
            <a:lvl1pPr marL="0" marR="0" lvl="0" indent="0" algn="r" rtl="0" hangingPunct="1">
              <a:buNone/>
              <a:tabLst/>
              <a:defRPr lang="pt-BR" sz="10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CB17BC2-63C1-4FD6-8C3B-A7F05AFB37E5}" type="slidenum">
              <a:t>‹n.º›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pt-BR" sz="5160" b="0" i="0" u="none" strike="noStrike" kern="1200" cap="none" baseline="0">
          <a:ln>
            <a:noFill/>
          </a:ln>
          <a:solidFill>
            <a:srgbClr val="FFFFFF"/>
          </a:solidFill>
          <a:latin typeface="Arial Black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87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pt-BR" sz="3530" b="1" i="0" u="none" strike="noStrike" kern="1200" cap="none" baseline="0">
          <a:ln>
            <a:noFill/>
          </a:ln>
          <a:solidFill>
            <a:srgbClr val="FFFFFF"/>
          </a:solidFill>
          <a:latin typeface="Arial" pitchFamily="34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87338"/>
            <a:ext cx="9072563" cy="1249362"/>
          </a:xfrm>
        </p:spPr>
        <p:txBody>
          <a:bodyPr>
            <a:spAutoFit/>
          </a:bodyPr>
          <a:lstStyle/>
          <a:p>
            <a:pPr lvl="0"/>
            <a:r>
              <a:rPr lang="pt-BR"/>
              <a:t>MARKETING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1824038"/>
            <a:ext cx="9072563" cy="4384675"/>
          </a:xfrm>
        </p:spPr>
        <p:txBody>
          <a:bodyPr anchor="ctr">
            <a:spAutoFit/>
          </a:bodyPr>
          <a:lstStyle/>
          <a:p>
            <a:pPr lvl="0" algn="ctr"/>
            <a:r>
              <a:rPr lang="pt-BR" sz="4400">
                <a:effectLst>
                  <a:outerShdw dist="17961" dir="2700000">
                    <a:scrgbClr r="0" g="0" b="0"/>
                  </a:outerShdw>
                </a:effectLst>
              </a:rPr>
              <a:t>PRAÇA</a:t>
            </a:r>
          </a:p>
          <a:p>
            <a:pPr lvl="0" algn="ctr"/>
            <a:r>
              <a:rPr lang="pt-BR" sz="3200"/>
              <a:t>(DISTRIBUIÇÃO)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480" y="20124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Praça (distribuição)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00200" y="1397880"/>
            <a:ext cx="4462560" cy="3696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 5"/>
          <p:cNvSpPr/>
          <p:nvPr/>
        </p:nvSpPr>
        <p:spPr>
          <a:xfrm>
            <a:off x="1617120" y="5526360"/>
            <a:ext cx="7391520" cy="217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990" b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Tahoma" pitchFamily="2"/>
              </a:rPr>
              <a:t>Venda direta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  <a:defRPr sz="1990"/>
            </a:pPr>
            <a:endParaRPr lang="pt-BR" sz="1990" b="1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Segoe UI" pitchFamily="2"/>
              <a:cs typeface="Tahoma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990" b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Tahoma" pitchFamily="2"/>
              </a:rPr>
              <a:t>Intermediários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  <a:defRPr sz="1990"/>
            </a:pPr>
            <a:endParaRPr lang="pt-BR" sz="1990" b="1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Segoe UI" pitchFamily="2"/>
              <a:cs typeface="Tahoma" pitchFamily="2"/>
            </a:endParaRPr>
          </a:p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  <a:defRPr sz="1990"/>
            </a:pPr>
            <a:endParaRPr lang="pt-BR" sz="1990" b="1">
              <a:solidFill>
                <a:srgbClr val="FFFFFF"/>
              </a:solidFill>
              <a:effectLst>
                <a:outerShdw dist="17961" dir="2700000">
                  <a:scrgbClr r="0" g="0" b="0"/>
                </a:outerShdw>
              </a:effectLst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397120" y="5946120"/>
            <a:ext cx="243576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171746"/>
              </a:gs>
              <a:gs pos="50000">
                <a:srgbClr val="333399"/>
              </a:gs>
              <a:gs pos="100000">
                <a:srgbClr val="171746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400" b="1">
                <a:solidFill>
                  <a:srgbClr val="FFFFFF"/>
                </a:solidFill>
                <a:latin typeface="Times New Roman" pitchFamily="18"/>
                <a:ea typeface="Segoe UI" pitchFamily="2"/>
                <a:cs typeface="Tahoma" pitchFamily="2"/>
              </a:rPr>
              <a:t>Fornecer valor</a:t>
            </a:r>
          </a:p>
        </p:txBody>
      </p:sp>
      <p:sp>
        <p:nvSpPr>
          <p:cNvPr id="8" name="Freeform 7"/>
          <p:cNvSpPr/>
          <p:nvPr/>
        </p:nvSpPr>
        <p:spPr>
          <a:xfrm>
            <a:off x="3381120" y="5946120"/>
            <a:ext cx="1764000" cy="503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3375"/>
              <a:gd name="f7" fmla="val 10800"/>
              <a:gd name="f8" fmla="val 675"/>
              <a:gd name="f9" fmla="val 1350"/>
              <a:gd name="f10" fmla="val 2700"/>
              <a:gd name="f11" fmla="*/ f2 1 21600"/>
              <a:gd name="f12" fmla="*/ f3 1 21600"/>
              <a:gd name="f13" fmla="pin 3375 f0 21600"/>
              <a:gd name="f14" fmla="pin 0 f1 10800"/>
              <a:gd name="f15" fmla="val f14"/>
              <a:gd name="f16" fmla="val f13"/>
              <a:gd name="f17" fmla="+- 21600 0 f14"/>
              <a:gd name="f18" fmla="*/ f13 f11 1"/>
              <a:gd name="f19" fmla="*/ f14 f12 1"/>
              <a:gd name="f20" fmla="*/ 3375 f11 1"/>
              <a:gd name="f21" fmla="+- 21600 0 f16"/>
              <a:gd name="f22" fmla="*/ f17 f12 1"/>
              <a:gd name="f23" fmla="*/ f15 f12 1"/>
              <a:gd name="f24" fmla="*/ f21 f15 1"/>
              <a:gd name="f25" fmla="*/ f24 1 10800"/>
              <a:gd name="f26" fmla="+- f16 f25 0"/>
              <a:gd name="f27" fmla="*/ f26 f11 1"/>
            </a:gdLst>
            <a:ahLst>
              <a:ahXY gdRefX="f0" minX="f6" maxX="f5" gdRefY="f1" minY="f4" maxY="f7">
                <a:pos x="f18" y="f1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7" b="f22"/>
            <a:pathLst>
              <a:path w="21600" h="21600">
                <a:moveTo>
                  <a:pt x="f6" y="f15"/>
                </a:moveTo>
                <a:lnTo>
                  <a:pt x="f16" y="f15"/>
                </a:lnTo>
                <a:lnTo>
                  <a:pt x="f16" y="f4"/>
                </a:lnTo>
                <a:lnTo>
                  <a:pt x="f5" y="f7"/>
                </a:lnTo>
                <a:lnTo>
                  <a:pt x="f16" y="f5"/>
                </a:lnTo>
                <a:lnTo>
                  <a:pt x="f16" y="f17"/>
                </a:lnTo>
                <a:lnTo>
                  <a:pt x="f6" y="f17"/>
                </a:lnTo>
                <a:close/>
              </a:path>
              <a:path w="21600" h="21600">
                <a:moveTo>
                  <a:pt x="f4" y="f15"/>
                </a:moveTo>
                <a:lnTo>
                  <a:pt x="f8" y="f15"/>
                </a:lnTo>
                <a:lnTo>
                  <a:pt x="f8" y="f17"/>
                </a:lnTo>
                <a:lnTo>
                  <a:pt x="f4" y="f17"/>
                </a:lnTo>
                <a:close/>
              </a:path>
              <a:path w="21600" h="21600">
                <a:moveTo>
                  <a:pt x="f9" y="f15"/>
                </a:moveTo>
                <a:lnTo>
                  <a:pt x="f10" y="f15"/>
                </a:lnTo>
                <a:lnTo>
                  <a:pt x="f10" y="f17"/>
                </a:lnTo>
                <a:lnTo>
                  <a:pt x="f9" y="f17"/>
                </a:lnTo>
                <a:close/>
              </a:path>
            </a:pathLst>
          </a:custGeom>
          <a:gradFill>
            <a:gsLst>
              <a:gs pos="0">
                <a:srgbClr val="350D00"/>
              </a:gs>
              <a:gs pos="50000">
                <a:srgbClr val="CC3300"/>
              </a:gs>
              <a:gs pos="100000">
                <a:srgbClr val="350D00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lvl="0" rtl="0" hangingPunct="0">
              <a:buNone/>
              <a:tabLst/>
            </a:pPr>
            <a:endParaRPr lang="pt-B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5675400" y="6501240"/>
            <a:ext cx="3888360" cy="404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lvl="0" rtl="0" hangingPunct="0">
              <a:buNone/>
              <a:tabLst/>
            </a:pPr>
            <a:endParaRPr lang="pt-BR" sz="2400">
              <a:latin typeface="Liberation Serif" pitchFamily="18"/>
              <a:ea typeface="Segoe UI" pitchFamily="2"/>
              <a:cs typeface="Tahoma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149480" y="20124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Praça (distribuição)</a:t>
            </a:r>
          </a:p>
        </p:txBody>
      </p:sp>
      <p:sp>
        <p:nvSpPr>
          <p:cNvPr id="6" name="Freeform 5"/>
          <p:cNvSpPr/>
          <p:nvPr/>
        </p:nvSpPr>
        <p:spPr>
          <a:xfrm>
            <a:off x="1931759" y="5664600"/>
            <a:ext cx="5964120" cy="116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  <a:effectLst>
            <a:outerShdw dist="17819" dir="2700000" algn="tl">
              <a:srgbClr val="808080"/>
            </a:outerShdw>
          </a:effectLst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CC3300"/>
                </a:solidFill>
                <a:latin typeface="Times New Roman" pitchFamily="18"/>
                <a:ea typeface="Segoe UI" pitchFamily="2"/>
                <a:cs typeface="Tahoma" pitchFamily="2"/>
              </a:rPr>
              <a:t>CONVENIÊNCIA para o cliente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000066"/>
                </a:solidFill>
                <a:latin typeface="Times New Roman" pitchFamily="18"/>
                <a:ea typeface="Segoe UI" pitchFamily="2"/>
                <a:cs typeface="Tahoma" pitchFamily="2"/>
              </a:rPr>
              <a:t>Sortimento</a:t>
            </a:r>
          </a:p>
        </p:txBody>
      </p:sp>
      <p:sp>
        <p:nvSpPr>
          <p:cNvPr id="7" name="Freeform 6"/>
          <p:cNvSpPr/>
          <p:nvPr/>
        </p:nvSpPr>
        <p:spPr>
          <a:xfrm>
            <a:off x="1944000" y="1240200"/>
            <a:ext cx="596412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Times New Roman" pitchFamily="18"/>
                <a:ea typeface="Segoe UI" pitchFamily="2"/>
                <a:cs typeface="Tahoma" pitchFamily="2"/>
              </a:rPr>
              <a:t>Exclusiva – Seletiva - Intensiva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49480" y="2112119"/>
            <a:ext cx="3349440" cy="250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323960" y="2271240"/>
            <a:ext cx="2156040" cy="30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34640" y="1954800"/>
            <a:ext cx="2124360" cy="3225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480" y="20124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Estratégias de varejo</a:t>
            </a:r>
          </a:p>
        </p:txBody>
      </p:sp>
      <p:sp>
        <p:nvSpPr>
          <p:cNvPr id="5" name="Freeform 4"/>
          <p:cNvSpPr/>
          <p:nvPr/>
        </p:nvSpPr>
        <p:spPr>
          <a:xfrm>
            <a:off x="435600" y="2351880"/>
            <a:ext cx="2550600" cy="289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400" b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Valor</a:t>
            </a:r>
          </a:p>
          <a:p>
            <a:pPr marL="0" marR="0" lvl="0" indent="0" rtl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400" b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Eficiência</a:t>
            </a:r>
          </a:p>
          <a:p>
            <a:pPr marL="0" marR="0" lvl="0" indent="0" rtl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400" b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Contato pessoal</a:t>
            </a:r>
          </a:p>
          <a:p>
            <a:pPr marL="0" marR="0" lvl="0" indent="0" rtl="0" hangingPunct="1">
              <a:lnSpc>
                <a:spcPct val="170000"/>
              </a:lnSpc>
              <a:spcBef>
                <a:spcPts val="1500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400" b="1">
                <a:solidFill>
                  <a:srgbClr val="FFFFFF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Sensorial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28680" y="4128120"/>
            <a:ext cx="2939760" cy="19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07520" y="4997880"/>
            <a:ext cx="2927879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27240" y="2351880"/>
            <a:ext cx="3303720" cy="205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880520" y="2509560"/>
            <a:ext cx="1905839" cy="143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66138" y="128588"/>
            <a:ext cx="1614487" cy="714375"/>
          </a:xfrm>
        </p:spPr>
        <p:txBody>
          <a:bodyPr wrap="square" lIns="91440" tIns="45720" rIns="91440" bIns="45720" anchorCtr="0">
            <a:noAutofit/>
          </a:bodyPr>
          <a:lstStyle/>
          <a:p>
            <a:pPr lvl="0" hangingPunct="1"/>
            <a:r>
              <a:rPr lang="pt-BR" sz="1400" b="1">
                <a:solidFill>
                  <a:srgbClr val="969696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Introdução ao Marketing</a:t>
            </a:r>
          </a:p>
        </p:txBody>
      </p:sp>
      <p:sp>
        <p:nvSpPr>
          <p:cNvPr id="3" name="Freeform 2"/>
          <p:cNvSpPr/>
          <p:nvPr/>
        </p:nvSpPr>
        <p:spPr>
          <a:xfrm>
            <a:off x="3452400" y="7286760"/>
            <a:ext cx="3412440" cy="276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748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1200" b="1">
                <a:solidFill>
                  <a:srgbClr val="CC33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Prof. Joelma Kremer, Dra.</a:t>
            </a:r>
          </a:p>
        </p:txBody>
      </p:sp>
      <p:sp>
        <p:nvSpPr>
          <p:cNvPr id="4" name="Freeform 3"/>
          <p:cNvSpPr/>
          <p:nvPr/>
        </p:nvSpPr>
        <p:spPr>
          <a:xfrm>
            <a:off x="1149840" y="201240"/>
            <a:ext cx="714528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0">
              <a:spcBef>
                <a:spcPts val="1749"/>
              </a:spcBef>
              <a:spcAft>
                <a:spcPts val="0"/>
              </a:spcAft>
              <a:buNone/>
              <a:tabLst/>
              <a:defRPr sz="1990"/>
            </a:pPr>
            <a:r>
              <a:rPr lang="pt-BR" sz="2800" b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Liberation Serif" pitchFamily="18"/>
                <a:ea typeface="Segoe UI" pitchFamily="2"/>
                <a:cs typeface="Tahoma" pitchFamily="2"/>
              </a:rPr>
              <a:t>Distribuição física</a:t>
            </a:r>
          </a:p>
        </p:txBody>
      </p:sp>
      <p:sp>
        <p:nvSpPr>
          <p:cNvPr id="5" name="Freeform 4"/>
          <p:cNvSpPr/>
          <p:nvPr/>
        </p:nvSpPr>
        <p:spPr>
          <a:xfrm>
            <a:off x="516240" y="1240200"/>
            <a:ext cx="5040000" cy="410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40000"/>
              </a:lnSpc>
              <a:buClr>
                <a:srgbClr val="CC3300"/>
              </a:buClr>
              <a:buSzPct val="100000"/>
              <a:buFont typeface="Wingdings" pitchFamily="2"/>
              <a:buChar char=""/>
              <a:tabLst/>
              <a:defRPr sz="1990"/>
            </a:pPr>
            <a:r>
              <a:rPr lang="pt-BR" sz="2800" b="1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rPr>
              <a:t>Previsão de demanda</a:t>
            </a:r>
          </a:p>
          <a:p>
            <a:pPr marL="0" marR="0" lvl="0" indent="0" rtl="0" hangingPunct="0">
              <a:lnSpc>
                <a:spcPct val="140000"/>
              </a:lnSpc>
              <a:buClr>
                <a:srgbClr val="CC3300"/>
              </a:buClr>
              <a:buSzPct val="100000"/>
              <a:buFont typeface="Wingdings" pitchFamily="2"/>
              <a:buChar char=""/>
              <a:tabLst/>
              <a:defRPr sz="1990"/>
            </a:pPr>
            <a:r>
              <a:rPr lang="pt-BR" sz="2800" b="1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rPr>
              <a:t>Processamento de pedidos</a:t>
            </a:r>
          </a:p>
          <a:p>
            <a:pPr marL="0" marR="0" lvl="0" indent="0" rtl="0" hangingPunct="0">
              <a:lnSpc>
                <a:spcPct val="140000"/>
              </a:lnSpc>
              <a:buClr>
                <a:srgbClr val="CC3300"/>
              </a:buClr>
              <a:buSzPct val="100000"/>
              <a:buFont typeface="Wingdings" pitchFamily="2"/>
              <a:buChar char=""/>
              <a:tabLst/>
              <a:defRPr sz="1990"/>
            </a:pPr>
            <a:r>
              <a:rPr lang="pt-BR" sz="2800" b="1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rPr>
              <a:t>Gerenciamento de estoque</a:t>
            </a:r>
          </a:p>
          <a:p>
            <a:pPr marL="0" marR="0" lvl="0" indent="0" rtl="0" hangingPunct="0">
              <a:lnSpc>
                <a:spcPct val="140000"/>
              </a:lnSpc>
              <a:buClr>
                <a:srgbClr val="CC3300"/>
              </a:buClr>
              <a:buSzPct val="100000"/>
              <a:buFont typeface="Wingdings" pitchFamily="2"/>
              <a:buChar char=""/>
              <a:tabLst/>
              <a:defRPr sz="1990"/>
            </a:pPr>
            <a:r>
              <a:rPr lang="pt-BR" sz="2800" b="1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rPr>
              <a:t>Armazenagem</a:t>
            </a:r>
          </a:p>
          <a:p>
            <a:pPr marL="0" marR="0" lvl="0" indent="0" rtl="0" hangingPunct="0">
              <a:lnSpc>
                <a:spcPct val="140000"/>
              </a:lnSpc>
              <a:buClr>
                <a:srgbClr val="CC3300"/>
              </a:buClr>
              <a:buSzPct val="100000"/>
              <a:buFont typeface="Wingdings" pitchFamily="2"/>
              <a:buChar char=""/>
              <a:tabLst/>
              <a:defRPr sz="1990"/>
            </a:pPr>
            <a:r>
              <a:rPr lang="pt-BR" sz="2800" b="1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rPr>
              <a:t>Embalagem protetora</a:t>
            </a:r>
          </a:p>
          <a:p>
            <a:pPr marL="0" marR="0" lvl="0" indent="0" rtl="0" hangingPunct="0">
              <a:lnSpc>
                <a:spcPct val="140000"/>
              </a:lnSpc>
              <a:buClr>
                <a:srgbClr val="CC3300"/>
              </a:buClr>
              <a:buSzPct val="100000"/>
              <a:buFont typeface="Wingdings" pitchFamily="2"/>
              <a:buChar char=""/>
              <a:tabLst/>
              <a:defRPr sz="1990"/>
            </a:pPr>
            <a:r>
              <a:rPr lang="pt-BR" sz="2800" b="1">
                <a:solidFill>
                  <a:srgbClr val="FFFFFF"/>
                </a:solidFill>
                <a:latin typeface="Liberation Serif" pitchFamily="18"/>
                <a:ea typeface="Segoe UI" pitchFamily="2"/>
                <a:cs typeface="Tahoma" pitchFamily="2"/>
              </a:rPr>
              <a:t>Transporte (modais)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96200" y="1240200"/>
            <a:ext cx="2962799" cy="197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62400" y="3111120"/>
            <a:ext cx="2418480" cy="217728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077680" y="2906640"/>
            <a:ext cx="1566360" cy="4049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912999" y="5129279"/>
            <a:ext cx="1260000" cy="167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ítulo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Macintosh PowerPoint</Application>
  <PresentationFormat>Personalizar</PresentationFormat>
  <Paragraphs>47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8" baseType="lpstr">
      <vt:lpstr>Arial Black</vt:lpstr>
      <vt:lpstr>Calibri</vt:lpstr>
      <vt:lpstr>Liberation Sans</vt:lpstr>
      <vt:lpstr>Liberation Serif</vt:lpstr>
      <vt:lpstr>Mangal</vt:lpstr>
      <vt:lpstr>Microsoft YaHei</vt:lpstr>
      <vt:lpstr>Segoe UI</vt:lpstr>
      <vt:lpstr>Tahoma</vt:lpstr>
      <vt:lpstr>Times New Roman</vt:lpstr>
      <vt:lpstr>Wingdings</vt:lpstr>
      <vt:lpstr>Arial</vt:lpstr>
      <vt:lpstr>Padrão</vt:lpstr>
      <vt:lpstr>Título2</vt:lpstr>
      <vt:lpstr>MARKETING</vt:lpstr>
      <vt:lpstr>Introdução ao Marketing</vt:lpstr>
      <vt:lpstr>Introdução ao Marketing</vt:lpstr>
      <vt:lpstr>Introdução ao Marketing</vt:lpstr>
      <vt:lpstr>Introdução ao Marketing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cp:lastModifiedBy>Microsoft Office User</cp:lastModifiedBy>
  <cp:revision>3</cp:revision>
  <dcterms:created xsi:type="dcterms:W3CDTF">2015-09-14T17:18:59Z</dcterms:created>
  <dcterms:modified xsi:type="dcterms:W3CDTF">2016-04-07T23:20:39Z</dcterms:modified>
</cp:coreProperties>
</file>