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svm" ContentType="image/unknown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1850"/>
  </p:normalViewPr>
  <p:slideViewPr>
    <p:cSldViewPr snapToGrid="0" snapToObjects="1">
      <p:cViewPr varScale="1">
        <p:scale>
          <a:sx n="91" d="100"/>
          <a:sy n="91" d="100"/>
        </p:scale>
        <p:origin x="14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41BDF52-DB9F-4603-BBD1-C934624C9C9A}" type="slidenum">
              <a:t>‹n.º›</a:t>
            </a:fld>
            <a:endParaRPr lang="pt-BR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04BDF-5E79-4581-9447-D265506454A5}" type="datetimeFigureOut">
              <a:rPr lang="en-US"/>
              <a:t>4/7/16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43FFF-FA89-4EB5-B35E-670E10FB22B8}" type="slidenum"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81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8747B-74FB-4FA3-849A-438C437A11B2}" type="datetimeFigureOut">
              <a:rPr lang="en-US"/>
              <a:t>4/7/16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Notes Placeholder 8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10" name="Header Placeholder 9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1" name="Date Placeholder 10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2" name="Footer Placeholder 11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3" name="Slide Number Placeholder 12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1554C5CD-182D-4FC7-B38E-B4CD46ABDB88}" type="slidenum">
              <a:t>‹n.º›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F761A-19C2-4663-977C-CD3B97D51AE3}" type="slidenum"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1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latin typeface="Liberation Sans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56E503-51A5-4852-9AC0-0B2B3346FAA7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6ECEAF-6A75-4F50-AB85-118B49AE1B3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2279105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4C298F-4692-4BD3-9762-59D7D0A5C3D0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901108-AA5D-40B2-BC20-E23DB645600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890810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9DC6C3-AD37-40FF-B00E-FAD9FA0C7F1D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3CC168-2B22-4590-8912-0BE56D25DF8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737973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D9C045-0EA4-4A3D-8F6B-38097F14C797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E66720-336F-4127-9A4D-6453A7B231C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48585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E26B2A-2CDC-401A-A812-39C2A3D49314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4B7C28-2E77-4529-A606-34CB44BDF10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5382589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8D0DDC-41E5-469E-A1C0-5CCEDB406589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9C8FAB-92F4-48F1-9E65-578099563BF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317051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C4F485-4AD0-4FBF-8235-D99891BA6CC1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A41086-DAF1-4944-A282-D94A9FD6A63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570375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D62800-159F-403B-9DF7-BA410B1CCFFB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BE7F62-605C-43DA-A605-BCC8117A12D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74026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D37670-7EA6-43BF-B0F0-D029801DFE8C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C65FFE-0925-42C6-8F13-C42DFED57BF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2141032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D052FC-93BC-4355-922F-305437DF3D4B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27325B-7A41-4D3D-A958-51C07ED9127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101221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0FBE4D-040E-4E31-AF4A-725173352C5C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93FB-ACB9-4999-ADA6-349D39F2F77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217815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7A88BB-8D1F-415B-AC3A-FAE37FE9EB81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35501F-BFBD-448A-AFB1-467A8F6240F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52468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DB9825-4D91-4FAB-B921-C17C9D4F45F8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65EF07-EA00-4284-89AF-CDAAA84B11F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595870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260122-BB82-435C-9E62-67AE97C479AA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C7726A-7B9F-4DC6-8B86-8A441D66B13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1074827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8747B-74FB-4FA3-849A-438C437A11B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57BB5E-2821-4E92-986B-6C5E0CDB328C}" type="slidenum">
              <a:rPr kumimoji="0" lang="pt-BR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846247-8698-4152-AF48-74FA59C12C7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Segoe UI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indent="0"/>
            <a:endParaRPr lang="pt-BR" sz="2940"/>
          </a:p>
        </p:txBody>
      </p:sp>
    </p:spTree>
    <p:extLst>
      <p:ext uri="{BB962C8B-B14F-4D97-AF65-F5344CB8AC3E}">
        <p14:creationId xmlns:p14="http://schemas.microsoft.com/office/powerpoint/2010/main" val="2137442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061E6A96-1CDB-482F-A1A3-6AED5415F1F1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34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99" y="1769040"/>
            <a:ext cx="9071640" cy="438444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9EDDD014-28DC-4FA1-B853-57383DE8DE15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31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5CDC19B9-5092-436E-9807-F851BAFE3BC2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253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449A25D9-A032-40C1-9F05-8ADCE0FC7C80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513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000" y="1847880"/>
            <a:ext cx="9576000" cy="5040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C244B02E-73D2-48AF-AC0B-78DCEA5E9387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919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B4F45259-C059-4995-9CB6-C76B183C44C8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541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413" y="1847850"/>
            <a:ext cx="4711700" cy="5040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847850"/>
            <a:ext cx="4711700" cy="5040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B3273928-CD81-4A3B-AA2B-A55B58CB9CB1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18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07F921F2-05C4-43A4-8A12-83D2938B771C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39244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CA926961-B31E-4666-BF7C-8FD652C1C303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5501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2235E1A1-F767-4E0C-89F1-BF93BDF186D9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5148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22991CAD-C6B5-4D3C-942C-026F071C671C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81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99" y="1769040"/>
            <a:ext cx="9071640" cy="43844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E8DDB937-CBA4-4EDB-97D5-D5D9778B95A2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608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3072A242-F8BE-4AE5-94CC-A0DF56BADBBB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627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000" y="1847880"/>
            <a:ext cx="9576000" cy="5040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F5224406-64F8-4730-AF2B-E6D81AF18171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339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Picture8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4263" y="923925"/>
            <a:ext cx="2393950" cy="59642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413" y="923925"/>
            <a:ext cx="7029450" cy="59642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5520" y="6971399"/>
            <a:ext cx="209988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7279" y="6971399"/>
            <a:ext cx="3191760" cy="42012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27759" y="6971399"/>
            <a:ext cx="2100240" cy="420120"/>
          </a:xfrm>
        </p:spPr>
        <p:txBody>
          <a:bodyPr/>
          <a:lstStyle/>
          <a:p>
            <a:pPr lvl="0"/>
            <a:fld id="{4C2683AE-4756-4E31-B3B5-060244BD0686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94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DCC7F6B4-0669-4514-9B46-E048016DA98D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87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8F53107B-93F1-46CF-849B-75CDD6A996E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83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90CDB9D8-5C8B-4D1E-B786-55762BF6F9C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97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482F3CEE-989A-4582-9767-FEBC929403F5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4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7D0CB0C8-75A6-4E3D-87B9-953FD6FB4060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66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770ED436-B9AE-4A00-BC7E-A2E4A2EF675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12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3999" y="6887160"/>
            <a:ext cx="234828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27360" y="6887160"/>
            <a:ext cx="2348280" cy="521280"/>
          </a:xfrm>
        </p:spPr>
        <p:txBody>
          <a:bodyPr/>
          <a:lstStyle/>
          <a:p>
            <a:pPr lvl="0"/>
            <a:fld id="{03A51305-661A-45FF-B6D9-6B5EFD98D0F7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71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F546C1F7-721E-4327-BB69-2B1639BBD259}" type="slidenum"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latin typeface="Liberation Sans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pt-BR" sz="3200" b="0" i="0" u="none" strike="noStrike" kern="1200" cap="none">
          <a:ln>
            <a:noFill/>
          </a:ln>
          <a:latin typeface="Liberation Sans" pitchFamily="18"/>
          <a:ea typeface="Microsoft YaHei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Picture8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276480" y="80280"/>
            <a:ext cx="603720" cy="76283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 txBox="1">
            <a:spLocks noGrp="1"/>
          </p:cNvSpPr>
          <p:nvPr>
            <p:ph type="title"/>
          </p:nvPr>
        </p:nvSpPr>
        <p:spPr>
          <a:xfrm>
            <a:off x="252000" y="923400"/>
            <a:ext cx="9576000" cy="92412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/>
          <a:p>
            <a:endParaRPr lang="pt-BR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1"/>
          </p:nvPr>
        </p:nvSpPr>
        <p:spPr>
          <a:xfrm>
            <a:off x="252000" y="1847880"/>
            <a:ext cx="9576000" cy="50400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2"/>
          </p:nvPr>
        </p:nvSpPr>
        <p:spPr>
          <a:xfrm>
            <a:off x="335520" y="6971399"/>
            <a:ext cx="2099880" cy="420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3"/>
          </p:nvPr>
        </p:nvSpPr>
        <p:spPr>
          <a:xfrm>
            <a:off x="3527279" y="6971399"/>
            <a:ext cx="3191760" cy="420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4"/>
          </p:nvPr>
        </p:nvSpPr>
        <p:spPr>
          <a:xfrm>
            <a:off x="7727759" y="6971399"/>
            <a:ext cx="2100240" cy="4201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marL="0" marR="0" lvl="0" indent="0" algn="r" rtl="0" hangingPunct="1">
              <a:buNone/>
              <a:tabLst/>
              <a:defRPr lang="pt-BR" sz="10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D9F654B-7287-4123-BD66-96516E6D92A9}" type="slidenum"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indent="0" algn="ctr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pt-BR" sz="5160" b="0" i="0" u="none" strike="noStrike" kern="1200" cap="none" baseline="0">
          <a:ln>
            <a:noFill/>
          </a:ln>
          <a:solidFill>
            <a:srgbClr val="FFFFFF"/>
          </a:solidFill>
          <a:latin typeface="Arial Black" pitchFamily="34"/>
          <a:ea typeface="Microsoft YaHei" pitchFamily="2"/>
          <a:cs typeface="Mangal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879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pt-BR" sz="3530" b="1" i="0" u="none" strike="noStrike" kern="1200" cap="none" baseline="0">
          <a:ln>
            <a:noFill/>
          </a:ln>
          <a:solidFill>
            <a:srgbClr val="FFFFFF"/>
          </a:solidFill>
          <a:latin typeface="Arial" pitchFamily="34"/>
          <a:ea typeface="Microsoft YaHei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4" Type="http://schemas.openxmlformats.org/officeDocument/2006/relationships/image" Target="../media/image16.jp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m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287338"/>
            <a:ext cx="9072563" cy="1249362"/>
          </a:xfrm>
        </p:spPr>
        <p:txBody>
          <a:bodyPr>
            <a:spAutoFit/>
          </a:bodyPr>
          <a:lstStyle/>
          <a:p>
            <a:pPr lvl="0"/>
            <a:r>
              <a:rPr lang="pt-BR"/>
              <a:t>MARKETING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0" y="1824038"/>
            <a:ext cx="9072563" cy="4384675"/>
          </a:xfrm>
        </p:spPr>
        <p:txBody>
          <a:bodyPr anchor="ctr">
            <a:spAutoFit/>
          </a:bodyPr>
          <a:lstStyle/>
          <a:p>
            <a:pPr lvl="0" algn="ctr"/>
            <a:r>
              <a:rPr lang="pt-BR" sz="4400">
                <a:effectLst>
                  <a:outerShdw dist="17961" dir="2700000">
                    <a:scrgbClr r="0" g="0" b="0"/>
                  </a:outerShdw>
                </a:effectLst>
              </a:rPr>
              <a:t>PREÇO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custo de mudança</a:t>
            </a:r>
          </a:p>
        </p:txBody>
      </p:sp>
      <p:sp>
        <p:nvSpPr>
          <p:cNvPr id="6" name="Freeform 5"/>
          <p:cNvSpPr/>
          <p:nvPr/>
        </p:nvSpPr>
        <p:spPr>
          <a:xfrm>
            <a:off x="964080" y="1874160"/>
            <a:ext cx="8127000" cy="1263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Quanto maior o investimento que o comprador precisa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fazer para trocar de produto, mais sensível a preço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ele se torna ao escolher entre alternativas.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11519" y="3461039"/>
            <a:ext cx="8291881" cy="2775600"/>
            <a:chOff x="911519" y="3461039"/>
            <a:chExt cx="8291881" cy="2775600"/>
          </a:xfrm>
        </p:grpSpPr>
        <p:pic>
          <p:nvPicPr>
            <p:cNvPr id="8" name="Imagem 7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/>
              <a:alphaModFix/>
            </a:blip>
            <a:srcRect/>
            <a:stretch>
              <a:fillRect/>
            </a:stretch>
          </p:blipFill>
          <p:spPr>
            <a:xfrm>
              <a:off x="911519" y="3461039"/>
              <a:ext cx="4415400" cy="2775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m 8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5277960" y="3461039"/>
              <a:ext cx="3925440" cy="27756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gasto</a:t>
            </a:r>
          </a:p>
        </p:txBody>
      </p:sp>
      <p:sp>
        <p:nvSpPr>
          <p:cNvPr id="6" name="Freeform 5"/>
          <p:cNvSpPr/>
          <p:nvPr/>
        </p:nvSpPr>
        <p:spPr>
          <a:xfrm>
            <a:off x="740159" y="4289040"/>
            <a:ext cx="8073359" cy="16660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Os compradores são mais sensíveis a preço quando o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gasto é maior, ou seja, quanto mais gasta, maior seu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ganho em avaliar cuidadosamente seu próximo gasto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e procurar uma oferta melhor.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11519" y="2031839"/>
            <a:ext cx="2784240" cy="1854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389279" y="1954800"/>
            <a:ext cx="1596240" cy="198431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Freeform 8"/>
          <p:cNvSpPr/>
          <p:nvPr/>
        </p:nvSpPr>
        <p:spPr>
          <a:xfrm>
            <a:off x="4801680" y="2589839"/>
            <a:ext cx="873720" cy="703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0">
              <a:spcBef>
                <a:spcPts val="2497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4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custo compartilhado</a:t>
            </a:r>
          </a:p>
        </p:txBody>
      </p:sp>
      <p:sp>
        <p:nvSpPr>
          <p:cNvPr id="6" name="Freeform 5"/>
          <p:cNvSpPr/>
          <p:nvPr/>
        </p:nvSpPr>
        <p:spPr>
          <a:xfrm>
            <a:off x="564840" y="1716840"/>
            <a:ext cx="8021879" cy="861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A sensibilidade a preço é diretamente proporcional a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participação dos compradores na compra do produto.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372120" y="2985479"/>
            <a:ext cx="2745360" cy="33339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benefício final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9960" y="1000800"/>
            <a:ext cx="9232199" cy="1586880"/>
            <a:chOff x="489960" y="1000800"/>
            <a:chExt cx="9232199" cy="1586880"/>
          </a:xfrm>
        </p:grpSpPr>
        <p:pic>
          <p:nvPicPr>
            <p:cNvPr id="7" name="Imagem 6" descr="Existem coisas que o dinheiro não compra, para todas as outras existe MasterCard.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contrast="26000"/>
              <a:alphaModFix/>
            </a:blip>
            <a:srcRect/>
            <a:stretch>
              <a:fillRect/>
            </a:stretch>
          </p:blipFill>
          <p:spPr>
            <a:xfrm>
              <a:off x="2082240" y="1000800"/>
              <a:ext cx="7639919" cy="1586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m 7" descr="MasterCard.com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 contrast="26000"/>
              <a:alphaModFix/>
            </a:blip>
            <a:srcRect/>
            <a:stretch>
              <a:fillRect/>
            </a:stretch>
          </p:blipFill>
          <p:spPr>
            <a:xfrm>
              <a:off x="489960" y="1002240"/>
              <a:ext cx="1614960" cy="15854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Freeform 8"/>
          <p:cNvSpPr/>
          <p:nvPr/>
        </p:nvSpPr>
        <p:spPr>
          <a:xfrm>
            <a:off x="843840" y="2668680"/>
            <a:ext cx="8452799" cy="3622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040808"/>
          </a:solidFill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Relação de uma compra com um benefício maior.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endParaRPr lang="pt-BR" sz="2400" b="1">
              <a:solidFill>
                <a:srgbClr val="99EFF1"/>
              </a:solidFill>
              <a:effectLst>
                <a:outerShdw dist="17961" dir="2700000">
                  <a:scrgbClr r="0" g="0" b="0"/>
                </a:outerShdw>
              </a:effectLst>
              <a:latin typeface="Liberation Serif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buClr>
                <a:srgbClr val="99EFF1"/>
              </a:buClr>
              <a:buSzPct val="100000"/>
              <a:buFont typeface="Arial" pitchFamily="34"/>
              <a:buChar char="•"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Demanda derivada: relação entre o benefício final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                                   desejado e a sensibilidade ao preço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                                   do produto que contribui para esse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                                   benefício.</a:t>
            </a:r>
          </a:p>
          <a:p>
            <a:pPr marL="0" marR="0" lvl="0" indent="0" algn="ctr" rtl="0" hangingPunct="1">
              <a:lnSpc>
                <a:spcPct val="110000"/>
              </a:lnSpc>
              <a:buNone/>
              <a:tabLst/>
              <a:defRPr sz="1990"/>
            </a:pPr>
            <a:endParaRPr lang="pt-BR" sz="1200" b="1">
              <a:solidFill>
                <a:srgbClr val="99EFF1"/>
              </a:solidFill>
              <a:effectLst>
                <a:outerShdw dist="17961" dir="2700000">
                  <a:scrgbClr r="0" g="0" b="0"/>
                </a:outerShdw>
              </a:effectLst>
              <a:latin typeface="Liberation Serif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buClr>
                <a:srgbClr val="99EFF1"/>
              </a:buClr>
              <a:buSzPct val="100000"/>
              <a:buFont typeface="Arial" pitchFamily="34"/>
              <a:buChar char="•"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Proporção do preço: porcentagem do custo total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                                     do benefício final representada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99EFF1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                                      pelo preço do produto.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moldura</a:t>
            </a:r>
          </a:p>
        </p:txBody>
      </p:sp>
      <p:sp>
        <p:nvSpPr>
          <p:cNvPr id="6" name="Freeform 5"/>
          <p:cNvSpPr/>
          <p:nvPr/>
        </p:nvSpPr>
        <p:spPr>
          <a:xfrm>
            <a:off x="276480" y="1051560"/>
            <a:ext cx="8580960" cy="861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Compradores são mais sensíveis a preço quando o vêem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como uma ‘perda’ em vez de um ‘ganho’ renunciado.</a:t>
            </a:r>
          </a:p>
        </p:txBody>
      </p:sp>
      <p:sp>
        <p:nvSpPr>
          <p:cNvPr id="7" name="Freeform 6"/>
          <p:cNvSpPr/>
          <p:nvPr/>
        </p:nvSpPr>
        <p:spPr>
          <a:xfrm>
            <a:off x="3452400" y="2292119"/>
            <a:ext cx="3125880" cy="47620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00"/>
          </a:solidFill>
          <a:ln w="9360" cap="sq">
            <a:solidFill>
              <a:srgbClr val="969696"/>
            </a:solidFill>
            <a:prstDash val="solid"/>
            <a:miter/>
          </a:ln>
          <a:effectLst>
            <a:outerShdw dist="107933" dir="2700000" algn="tl">
              <a:srgbClr val="808080">
                <a:alpha val="50000"/>
              </a:srgbClr>
            </a:outerShdw>
          </a:effectLst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2000" b="1" u="sng">
              <a:solidFill>
                <a:srgbClr val="CC0000"/>
              </a:solidFill>
              <a:uFillTx/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2400" b="1" u="sng">
                <a:solidFill>
                  <a:srgbClr val="CC0000"/>
                </a:solidFill>
                <a:uFillTx/>
                <a:latin typeface="Arial Black" pitchFamily="34"/>
                <a:ea typeface="Segoe UI" pitchFamily="2"/>
                <a:cs typeface="Tahoma" pitchFamily="2"/>
              </a:rPr>
              <a:t>POSTO A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600" b="1">
                <a:solidFill>
                  <a:srgbClr val="CC0000"/>
                </a:solidFill>
                <a:latin typeface="Arial Black" pitchFamily="34"/>
                <a:ea typeface="Segoe UI" pitchFamily="2"/>
                <a:cs typeface="Tahoma" pitchFamily="2"/>
              </a:rPr>
              <a:t>PROMOÇÃO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CC0000"/>
                </a:solidFill>
                <a:latin typeface="Arial Black" pitchFamily="34"/>
                <a:ea typeface="Segoe UI" pitchFamily="2"/>
                <a:cs typeface="Tahoma" pitchFamily="2"/>
              </a:rPr>
              <a:t>GASOLINA COMUM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CC0000"/>
                </a:solidFill>
                <a:latin typeface="Arial Black" pitchFamily="34"/>
                <a:ea typeface="Segoe UI" pitchFamily="2"/>
                <a:cs typeface="Tahoma" pitchFamily="2"/>
              </a:rPr>
              <a:t>R$ 1,90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600" b="1" u="sng">
                <a:solidFill>
                  <a:srgbClr val="CC0000"/>
                </a:solidFill>
                <a:uFillTx/>
                <a:latin typeface="Arial Black" pitchFamily="34"/>
                <a:ea typeface="Segoe UI" pitchFamily="2"/>
                <a:cs typeface="Tahoma" pitchFamily="2"/>
              </a:rPr>
              <a:t>DESCONTO DE R$ 0,10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 u="sng">
              <a:solidFill>
                <a:srgbClr val="CC0000"/>
              </a:solidFill>
              <a:uFillTx/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CC0000"/>
                </a:solidFill>
                <a:latin typeface="Arial Black" pitchFamily="34"/>
                <a:ea typeface="Segoe UI" pitchFamily="2"/>
                <a:cs typeface="Tahoma" pitchFamily="2"/>
              </a:rPr>
              <a:t>NO PAGAMENTO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CC0000"/>
                </a:solidFill>
                <a:latin typeface="Arial Black" pitchFamily="34"/>
                <a:ea typeface="Segoe UI" pitchFamily="2"/>
                <a:cs typeface="Tahoma" pitchFamily="2"/>
              </a:rPr>
              <a:t>COM DINHEIRO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CC0000"/>
              </a:solidFill>
              <a:latin typeface="Arial Black" pitchFamily="34"/>
              <a:ea typeface="Segoe UI" pitchFamily="2"/>
              <a:cs typeface="Tahoma" pitchFamily="2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775560" y="2292119"/>
            <a:ext cx="3125880" cy="47620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00"/>
          </a:solidFill>
          <a:ln w="9360" cap="sq">
            <a:solidFill>
              <a:srgbClr val="969696"/>
            </a:solidFill>
            <a:prstDash val="solid"/>
            <a:miter/>
          </a:ln>
          <a:effectLst>
            <a:outerShdw dist="107933" dir="2700000" algn="tl">
              <a:srgbClr val="808080">
                <a:alpha val="50000"/>
              </a:srgbClr>
            </a:outerShdw>
          </a:effectLst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2000" b="1" u="sng">
              <a:solidFill>
                <a:srgbClr val="000066"/>
              </a:solidFill>
              <a:uFillTx/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2400" b="1" u="sng">
                <a:solidFill>
                  <a:srgbClr val="000066"/>
                </a:solidFill>
                <a:uFillTx/>
                <a:latin typeface="Arial Black" pitchFamily="34"/>
                <a:ea typeface="Segoe UI" pitchFamily="2"/>
                <a:cs typeface="Tahoma" pitchFamily="2"/>
              </a:rPr>
              <a:t>POSTO B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600" b="1">
                <a:solidFill>
                  <a:srgbClr val="000066"/>
                </a:solidFill>
                <a:latin typeface="Arial Black" pitchFamily="34"/>
                <a:ea typeface="Segoe UI" pitchFamily="2"/>
                <a:cs typeface="Tahoma" pitchFamily="2"/>
              </a:rPr>
              <a:t>PROMOÇÃO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000066"/>
                </a:solidFill>
                <a:latin typeface="Arial Black" pitchFamily="34"/>
                <a:ea typeface="Segoe UI" pitchFamily="2"/>
                <a:cs typeface="Tahoma" pitchFamily="2"/>
              </a:rPr>
              <a:t>GASOLINA COMUM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000066"/>
                </a:solidFill>
                <a:latin typeface="Arial Black" pitchFamily="34"/>
                <a:ea typeface="Segoe UI" pitchFamily="2"/>
                <a:cs typeface="Tahoma" pitchFamily="2"/>
              </a:rPr>
              <a:t>R$ 1,80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600" b="1" u="sng">
                <a:solidFill>
                  <a:srgbClr val="000066"/>
                </a:solidFill>
                <a:uFillTx/>
                <a:latin typeface="Arial Black" pitchFamily="34"/>
                <a:ea typeface="Segoe UI" pitchFamily="2"/>
                <a:cs typeface="Tahoma" pitchFamily="2"/>
              </a:rPr>
              <a:t>ACRÉSCIMO DE R$ 0,10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 u="sng">
              <a:solidFill>
                <a:srgbClr val="000066"/>
              </a:solidFill>
              <a:uFillTx/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000066"/>
                </a:solidFill>
                <a:latin typeface="Arial Black" pitchFamily="34"/>
                <a:ea typeface="Segoe UI" pitchFamily="2"/>
                <a:cs typeface="Tahoma" pitchFamily="2"/>
              </a:rPr>
              <a:t>NO PAGAMENTO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r>
              <a:rPr lang="pt-BR" sz="1400" b="1">
                <a:solidFill>
                  <a:srgbClr val="000066"/>
                </a:solidFill>
                <a:latin typeface="Arial Black" pitchFamily="34"/>
                <a:ea typeface="Segoe UI" pitchFamily="2"/>
                <a:cs typeface="Tahoma" pitchFamily="2"/>
              </a:rPr>
              <a:t>COM CARTÃO</a:t>
            </a: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  <a:p>
            <a:pPr marL="0" marR="0" lvl="0" indent="0" algn="ctr" rtl="0" hangingPunct="1">
              <a:lnSpc>
                <a:spcPct val="100000"/>
              </a:lnSpc>
              <a:buNone/>
              <a:tabLst/>
              <a:defRPr sz="1990"/>
            </a:pPr>
            <a:endParaRPr lang="pt-BR" sz="1400" b="1">
              <a:solidFill>
                <a:srgbClr val="000066"/>
              </a:solidFill>
              <a:latin typeface="Arial Black" pitchFamily="34"/>
              <a:ea typeface="Segoe UI" pitchFamily="2"/>
              <a:cs typeface="Tahoma" pitchFamily="2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8800" y="5270759"/>
            <a:ext cx="3149639" cy="176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-110520"/>
            <a:ext cx="7145280" cy="9471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Segmentação de clientes pela percepção de valor</a:t>
            </a:r>
          </a:p>
        </p:txBody>
      </p:sp>
      <p:sp>
        <p:nvSpPr>
          <p:cNvPr id="6" name="Straight Connector 5"/>
          <p:cNvSpPr/>
          <p:nvPr/>
        </p:nvSpPr>
        <p:spPr>
          <a:xfrm flipV="1">
            <a:off x="2064600" y="1159920"/>
            <a:ext cx="0" cy="4761719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>
            <a:off x="2064600" y="5922000"/>
            <a:ext cx="6349320" cy="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2064600" y="3590640"/>
            <a:ext cx="6349320" cy="0"/>
          </a:xfrm>
          <a:prstGeom prst="line">
            <a:avLst/>
          </a:prstGeom>
          <a:noFill/>
          <a:ln w="9360" cap="sq">
            <a:solidFill>
              <a:srgbClr val="FFFFFF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Straight Connector 8"/>
          <p:cNvSpPr/>
          <p:nvPr/>
        </p:nvSpPr>
        <p:spPr>
          <a:xfrm flipV="1">
            <a:off x="5239440" y="1159560"/>
            <a:ext cx="0" cy="4761719"/>
          </a:xfrm>
          <a:prstGeom prst="line">
            <a:avLst/>
          </a:prstGeom>
          <a:noFill/>
          <a:ln w="9360" cap="sq">
            <a:solidFill>
              <a:srgbClr val="FFFFFF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569320" y="1991160"/>
            <a:ext cx="2160360" cy="825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Compradores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de Preço</a:t>
            </a:r>
          </a:p>
        </p:txBody>
      </p:sp>
      <p:sp>
        <p:nvSpPr>
          <p:cNvPr id="11" name="Freeform 10"/>
          <p:cNvSpPr/>
          <p:nvPr/>
        </p:nvSpPr>
        <p:spPr>
          <a:xfrm>
            <a:off x="5939640" y="1991160"/>
            <a:ext cx="2160360" cy="825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Compradores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de Valor</a:t>
            </a:r>
          </a:p>
        </p:txBody>
      </p:sp>
      <p:sp>
        <p:nvSpPr>
          <p:cNvPr id="12" name="Freeform 11"/>
          <p:cNvSpPr/>
          <p:nvPr/>
        </p:nvSpPr>
        <p:spPr>
          <a:xfrm>
            <a:off x="2354040" y="4187520"/>
            <a:ext cx="2601000" cy="825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Compradores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de Conveniência</a:t>
            </a:r>
          </a:p>
        </p:txBody>
      </p:sp>
      <p:sp>
        <p:nvSpPr>
          <p:cNvPr id="13" name="Freeform 12"/>
          <p:cNvSpPr/>
          <p:nvPr/>
        </p:nvSpPr>
        <p:spPr>
          <a:xfrm>
            <a:off x="5533200" y="4187520"/>
            <a:ext cx="2974320" cy="825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Compradores</a:t>
            </a:r>
          </a:p>
          <a:p>
            <a:pPr marL="0" marR="0" lvl="0" indent="0" algn="ctr" rtl="0" hangingPunct="1">
              <a:buNone/>
              <a:tabLst/>
              <a:defRPr sz="1990"/>
            </a:pPr>
            <a:r>
              <a:rPr lang="pt-BR" sz="24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de Relacionamento</a:t>
            </a:r>
          </a:p>
        </p:txBody>
      </p:sp>
      <p:sp>
        <p:nvSpPr>
          <p:cNvPr id="14" name="Freeform 13"/>
          <p:cNvSpPr/>
          <p:nvPr/>
        </p:nvSpPr>
        <p:spPr>
          <a:xfrm rot="5400000">
            <a:off x="-30781" y="5084099"/>
            <a:ext cx="1747439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99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Dor de Preço</a:t>
            </a:r>
          </a:p>
        </p:txBody>
      </p:sp>
      <p:sp>
        <p:nvSpPr>
          <p:cNvPr id="15" name="Freeform 14"/>
          <p:cNvSpPr/>
          <p:nvPr/>
        </p:nvSpPr>
        <p:spPr>
          <a:xfrm>
            <a:off x="3805200" y="6320880"/>
            <a:ext cx="2882879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99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Valor da Diferenciação</a:t>
            </a:r>
          </a:p>
        </p:txBody>
      </p:sp>
      <p:sp>
        <p:nvSpPr>
          <p:cNvPr id="16" name="Freeform 15"/>
          <p:cNvSpPr/>
          <p:nvPr/>
        </p:nvSpPr>
        <p:spPr>
          <a:xfrm rot="5400000">
            <a:off x="1150380" y="5949900"/>
            <a:ext cx="64548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200" b="1">
                <a:solidFill>
                  <a:srgbClr val="FFFF00"/>
                </a:solidFill>
                <a:latin typeface="Liberation Serif" pitchFamily="18"/>
                <a:ea typeface="Segoe UI" pitchFamily="2"/>
                <a:cs typeface="Tahoma" pitchFamily="2"/>
              </a:rPr>
              <a:t>BAIXA</a:t>
            </a:r>
          </a:p>
        </p:txBody>
      </p:sp>
      <p:sp>
        <p:nvSpPr>
          <p:cNvPr id="17" name="Freeform 16"/>
          <p:cNvSpPr/>
          <p:nvPr/>
        </p:nvSpPr>
        <p:spPr>
          <a:xfrm rot="5400000">
            <a:off x="1195380" y="2046060"/>
            <a:ext cx="55548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200" b="1">
                <a:solidFill>
                  <a:srgbClr val="FFFF00"/>
                </a:solidFill>
                <a:latin typeface="Liberation Serif" pitchFamily="18"/>
                <a:ea typeface="Segoe UI" pitchFamily="2"/>
                <a:cs typeface="Tahoma" pitchFamily="2"/>
              </a:rPr>
              <a:t>ALTA</a:t>
            </a:r>
          </a:p>
        </p:txBody>
      </p:sp>
      <p:sp>
        <p:nvSpPr>
          <p:cNvPr id="18" name="Freeform 17"/>
          <p:cNvSpPr/>
          <p:nvPr/>
        </p:nvSpPr>
        <p:spPr>
          <a:xfrm>
            <a:off x="2068920" y="6105599"/>
            <a:ext cx="64548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200" b="1">
                <a:solidFill>
                  <a:srgbClr val="FFFF00"/>
                </a:solidFill>
                <a:latin typeface="Liberation Serif" pitchFamily="18"/>
                <a:ea typeface="Segoe UI" pitchFamily="2"/>
                <a:cs typeface="Tahoma" pitchFamily="2"/>
              </a:rPr>
              <a:t>BAIXA</a:t>
            </a:r>
          </a:p>
        </p:txBody>
      </p:sp>
      <p:sp>
        <p:nvSpPr>
          <p:cNvPr id="19" name="Freeform 18"/>
          <p:cNvSpPr/>
          <p:nvPr/>
        </p:nvSpPr>
        <p:spPr>
          <a:xfrm>
            <a:off x="7567200" y="6018120"/>
            <a:ext cx="55548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1200" b="1">
                <a:solidFill>
                  <a:srgbClr val="FFFF00"/>
                </a:solidFill>
                <a:latin typeface="Liberation Serif" pitchFamily="18"/>
                <a:ea typeface="Segoe UI" pitchFamily="2"/>
                <a:cs typeface="Tahoma" pitchFamily="2"/>
              </a:rPr>
              <a:t>ALTA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6" name="Freeform 5"/>
          <p:cNvSpPr/>
          <p:nvPr/>
        </p:nvSpPr>
        <p:spPr>
          <a:xfrm>
            <a:off x="2896200" y="2281680"/>
            <a:ext cx="4366079" cy="2653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Preço é a quantidade de dinheiro, bens ou serviços que deve ser dada para adquirir a propriedade ou uso de um produto.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14920" y="1557359"/>
            <a:ext cx="2442960" cy="183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580880" y="1636200"/>
            <a:ext cx="2100240" cy="441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281520" y="4255560"/>
            <a:ext cx="2297880" cy="2460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6" name="Freeform 5"/>
          <p:cNvSpPr/>
          <p:nvPr/>
        </p:nvSpPr>
        <p:spPr>
          <a:xfrm>
            <a:off x="1091880" y="1954800"/>
            <a:ext cx="18478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O Preço:</a:t>
            </a:r>
          </a:p>
        </p:txBody>
      </p:sp>
      <p:sp>
        <p:nvSpPr>
          <p:cNvPr id="7" name="Freeform 6"/>
          <p:cNvSpPr/>
          <p:nvPr/>
        </p:nvSpPr>
        <p:spPr>
          <a:xfrm>
            <a:off x="3612239" y="1954440"/>
            <a:ext cx="159552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 cap="sq">
            <a:solidFill>
              <a:srgbClr val="969696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00"/>
                </a:solidFill>
                <a:latin typeface="Times New Roman" pitchFamily="18"/>
                <a:ea typeface="Segoe UI" pitchFamily="2"/>
                <a:cs typeface="Tahoma" pitchFamily="2"/>
              </a:rPr>
              <a:t>Proveitos</a:t>
            </a:r>
          </a:p>
        </p:txBody>
      </p:sp>
      <p:sp>
        <p:nvSpPr>
          <p:cNvPr id="8" name="Freeform 7"/>
          <p:cNvSpPr/>
          <p:nvPr/>
        </p:nvSpPr>
        <p:spPr>
          <a:xfrm>
            <a:off x="1091880" y="3046320"/>
            <a:ext cx="7391520" cy="698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 b="1">
                <a:solidFill>
                  <a:srgbClr val="FFFF00"/>
                </a:solidFill>
                <a:latin typeface="Times New Roman" pitchFamily="18"/>
                <a:ea typeface="Segoe UI" pitchFamily="2"/>
                <a:cs typeface="Tahoma" pitchFamily="2"/>
              </a:rPr>
              <a:t>As empresas tentam conseguir o preço mais alto que o nível do produto possa suportar.</a:t>
            </a:r>
          </a:p>
        </p:txBody>
      </p:sp>
      <p:sp>
        <p:nvSpPr>
          <p:cNvPr id="9" name="Freeform 8"/>
          <p:cNvSpPr/>
          <p:nvPr/>
        </p:nvSpPr>
        <p:spPr>
          <a:xfrm>
            <a:off x="2267640" y="4054320"/>
            <a:ext cx="5376240" cy="698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As empresas têm que calcular o impacto do preço sobre o volume de vendas.</a:t>
            </a:r>
          </a:p>
        </p:txBody>
      </p:sp>
      <p:sp>
        <p:nvSpPr>
          <p:cNvPr id="10" name="Freeform 9"/>
          <p:cNvSpPr/>
          <p:nvPr/>
        </p:nvSpPr>
        <p:spPr>
          <a:xfrm>
            <a:off x="3443760" y="5650560"/>
            <a:ext cx="4200120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(Preço x Volume) – Custos = Lucro</a:t>
            </a:r>
          </a:p>
        </p:txBody>
      </p:sp>
      <p:sp>
        <p:nvSpPr>
          <p:cNvPr id="11" name="Freeform 10"/>
          <p:cNvSpPr/>
          <p:nvPr/>
        </p:nvSpPr>
        <p:spPr>
          <a:xfrm>
            <a:off x="8231760" y="3130560"/>
            <a:ext cx="672120" cy="1092240"/>
          </a:xfrm>
          <a:custGeom>
            <a:avLst>
              <a:gd name="f0" fmla="val 12960"/>
              <a:gd name="f1" fmla="val 19440"/>
              <a:gd name="f2" fmla="val 72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val 21600"/>
              <a:gd name="f11" fmla="*/ 5419351 1 1725033"/>
              <a:gd name="f12" fmla="+- 0 0 21600"/>
              <a:gd name="f13" fmla="*/ 21600 21600 1"/>
              <a:gd name="f14" fmla="*/ 21600 2195 1"/>
              <a:gd name="f15" fmla="*/ 21600 14189 1"/>
              <a:gd name="f16" fmla="val 10800"/>
              <a:gd name="f17" fmla="val 3375"/>
              <a:gd name="f18" fmla="+- 0 0 0"/>
              <a:gd name="f19" fmla="*/ f7 1 21600"/>
              <a:gd name="f20" fmla="*/ f8 1 21600"/>
              <a:gd name="f21" fmla="*/ f14 1 16384"/>
              <a:gd name="f22" fmla="*/ f15 1 16384"/>
              <a:gd name="f23" fmla="pin f9 f1 f10"/>
              <a:gd name="f24" fmla="pin 0 f2 f10"/>
              <a:gd name="f25" fmla="min f12 f10"/>
              <a:gd name="f26" fmla="max f12 f10"/>
              <a:gd name="f27" fmla="*/ f18 f4 1"/>
              <a:gd name="f28" fmla="val f23"/>
              <a:gd name="f29" fmla="val f24"/>
              <a:gd name="f30" fmla="+- f23 f23 0"/>
              <a:gd name="f31" fmla="*/ f24 1 21600"/>
              <a:gd name="f32" fmla="*/ f24 f24 1"/>
              <a:gd name="f33" fmla="*/ f9 f19 1"/>
              <a:gd name="f34" fmla="*/ f23 f20 1"/>
              <a:gd name="f35" fmla="*/ f24 f19 1"/>
              <a:gd name="f36" fmla="*/ 21600 f20 1"/>
              <a:gd name="f37" fmla="*/ f21 f19 1"/>
              <a:gd name="f38" fmla="*/ f22 f19 1"/>
              <a:gd name="f39" fmla="+- f26 0 f25"/>
              <a:gd name="f40" fmla="*/ 0 f19 1"/>
              <a:gd name="f41" fmla="*/ f27 1 f6"/>
              <a:gd name="f42" fmla="*/ f10 f19 1"/>
              <a:gd name="f43" fmla="+- f30 0 21600"/>
              <a:gd name="f44" fmla="*/ f31 f31 1"/>
              <a:gd name="f45" fmla="+- f13 0 f32"/>
              <a:gd name="f46" fmla="*/ f39 1 2"/>
              <a:gd name="f47" fmla="+- f41 0 f5"/>
              <a:gd name="f48" fmla="*/ f29 f19 1"/>
              <a:gd name="f49" fmla="+- f43 f23 0"/>
              <a:gd name="f50" fmla="+- 1 0 f44"/>
              <a:gd name="f51" fmla="+- f43 0 128"/>
              <a:gd name="f52" fmla="sqrt f45"/>
              <a:gd name="f53" fmla="+- f25 f46 0"/>
              <a:gd name="f54" fmla="sqrt f50"/>
              <a:gd name="f55" fmla="+- f52 21600 0"/>
              <a:gd name="f56" fmla="+- 0 0 f53"/>
              <a:gd name="f57" fmla="+- f10 0 f53"/>
              <a:gd name="f58" fmla="+- f29 0 f53"/>
              <a:gd name="f59" fmla="*/ f13 1 f55"/>
              <a:gd name="f60" fmla="+- f59 64 0"/>
              <a:gd name="f61" fmla="pin f60 f0 f51"/>
              <a:gd name="f62" fmla="+- f61 21600 0"/>
              <a:gd name="f63" fmla="+- f49 0 f61"/>
              <a:gd name="f64" fmla="+- 21600 f61 0"/>
              <a:gd name="f65" fmla="+- f43 0 f61"/>
              <a:gd name="f66" fmla="+- 21600 0 f61"/>
              <a:gd name="f67" fmla="*/ f61 1 2"/>
              <a:gd name="f68" fmla="*/ f61 f20 1"/>
              <a:gd name="f69" fmla="+- f62 0 f23"/>
              <a:gd name="f70" fmla="*/ f63 1 2"/>
              <a:gd name="f71" fmla="*/ f64 1 2"/>
              <a:gd name="f72" fmla="*/ f65 1 2"/>
              <a:gd name="f73" fmla="*/ f66 1 2"/>
              <a:gd name="f74" fmla="min f65 f28"/>
              <a:gd name="f75" fmla="max f65 f28"/>
              <a:gd name="f76" fmla="*/ f69 1 2"/>
              <a:gd name="f77" fmla="+- f71 128 0"/>
              <a:gd name="f78" fmla="*/ f73 1 f67"/>
              <a:gd name="f79" fmla="min 0 f69"/>
              <a:gd name="f80" fmla="max 0 f69"/>
              <a:gd name="f81" fmla="+- f75 0 f74"/>
              <a:gd name="f82" fmla="*/ f72 f20 1"/>
              <a:gd name="f83" fmla="*/ f71 f20 1"/>
              <a:gd name="f84" fmla="*/ f76 f54 1"/>
              <a:gd name="f85" fmla="+- f76 f70 0"/>
              <a:gd name="f86" fmla="*/ f78 f78 1"/>
              <a:gd name="f87" fmla="*/ f76 1 2"/>
              <a:gd name="f88" fmla="+- f80 0 f79"/>
              <a:gd name="f89" fmla="*/ f81 1 2"/>
              <a:gd name="f90" fmla="+- f76 f84 0"/>
              <a:gd name="f91" fmla="+- f70 f84 0"/>
              <a:gd name="f92" fmla="*/ f85 1 2"/>
              <a:gd name="f93" fmla="+- 1 0 f86"/>
              <a:gd name="f94" fmla="+- f23 0 f87"/>
              <a:gd name="f95" fmla="*/ f87 f20 1"/>
              <a:gd name="f96" fmla="*/ f88 1 2"/>
              <a:gd name="f97" fmla="+- f74 f89 0"/>
              <a:gd name="f98" fmla="*/ f46 f89 1"/>
              <a:gd name="f99" fmla="+- f90 f23 0"/>
              <a:gd name="f100" fmla="+- f92 0 f76"/>
              <a:gd name="f101" fmla="sqrt f93"/>
              <a:gd name="f102" fmla="*/ f94 f20 1"/>
              <a:gd name="f103" fmla="+- f79 f96 0"/>
              <a:gd name="f104" fmla="*/ f46 f96 1"/>
              <a:gd name="f105" fmla="+- f70 0 f97"/>
              <a:gd name="f106" fmla="+- f91 0 f97"/>
              <a:gd name="f107" fmla="+- f92 0 f97"/>
              <a:gd name="f108" fmla="+- f65 0 f97"/>
              <a:gd name="f109" fmla="*/ f92 f20 1"/>
              <a:gd name="f110" fmla="+- f99 0 21600"/>
              <a:gd name="f111" fmla="*/ f100 1 f76"/>
              <a:gd name="f112" fmla="*/ 21600 f101 1"/>
              <a:gd name="f113" fmla="+- 0 0 f103"/>
              <a:gd name="f114" fmla="+- f76 0 f103"/>
              <a:gd name="f115" fmla="at2 f57 f105"/>
              <a:gd name="f116" fmla="at2 f58 f106"/>
              <a:gd name="f117" fmla="+- f90 0 f103"/>
              <a:gd name="f118" fmla="+- f92 0 f103"/>
              <a:gd name="f119" fmla="at2 f56 f108"/>
              <a:gd name="f120" fmla="+- f110 21600 0"/>
              <a:gd name="f121" fmla="*/ f111 f111 1"/>
              <a:gd name="f122" fmla="+- f112 0 64"/>
              <a:gd name="f123" fmla="at2 f56 f113"/>
              <a:gd name="f124" fmla="at2 f57 f114"/>
              <a:gd name="f125" fmla="+- f115 f5 0"/>
              <a:gd name="f126" fmla="+- f116 f5 0"/>
              <a:gd name="f127" fmla="at2 f58 f117"/>
              <a:gd name="f128" fmla="+- f119 f5 0"/>
              <a:gd name="f129" fmla="*/ f110 f20 1"/>
              <a:gd name="f130" fmla="+- f120 0 f61"/>
              <a:gd name="f131" fmla="+- 1 0 f121"/>
              <a:gd name="f132" fmla="+- f123 f5 0"/>
              <a:gd name="f133" fmla="+- f124 f5 0"/>
              <a:gd name="f134" fmla="*/ f125 f11 1"/>
              <a:gd name="f135" fmla="*/ f126 f11 1"/>
              <a:gd name="f136" fmla="+- f127 f5 0"/>
              <a:gd name="f137" fmla="*/ f128 f11 1"/>
              <a:gd name="f138" fmla="sqrt f131"/>
              <a:gd name="f139" fmla="*/ f132 f11 1"/>
              <a:gd name="f140" fmla="*/ f133 f11 1"/>
              <a:gd name="f141" fmla="*/ f134 1 f4"/>
              <a:gd name="f142" fmla="*/ f135 1 f4"/>
              <a:gd name="f143" fmla="*/ f136 f11 1"/>
              <a:gd name="f144" fmla="*/ f137 1 f4"/>
              <a:gd name="f145" fmla="*/ f130 f20 1"/>
              <a:gd name="f146" fmla="*/ 21600 f138 1"/>
              <a:gd name="f147" fmla="*/ f139 1 f4"/>
              <a:gd name="f148" fmla="*/ f140 1 f4"/>
              <a:gd name="f149" fmla="+- 0 0 f141"/>
              <a:gd name="f150" fmla="+- 0 0 f142"/>
              <a:gd name="f151" fmla="*/ f143 1 f4"/>
              <a:gd name="f152" fmla="+- 0 0 f144"/>
              <a:gd name="f153" fmla="+- 0 0 f147"/>
              <a:gd name="f154" fmla="+- 0 0 f148"/>
              <a:gd name="f155" fmla="+- 0 0 f149"/>
              <a:gd name="f156" fmla="+- 0 0 f150"/>
              <a:gd name="f157" fmla="+- f146 0 f53"/>
              <a:gd name="f158" fmla="+- 0 0 f151"/>
              <a:gd name="f159" fmla="+- 0 0 f152"/>
              <a:gd name="f160" fmla="+- 0 0 f153"/>
              <a:gd name="f161" fmla="+- 0 0 f154"/>
              <a:gd name="f162" fmla="*/ f155 f4 1"/>
              <a:gd name="f163" fmla="*/ f156 f4 1"/>
              <a:gd name="f164" fmla="at2 f157 f118"/>
              <a:gd name="f165" fmla="+- 0 0 f158"/>
              <a:gd name="f166" fmla="at2 f157 f107"/>
              <a:gd name="f167" fmla="*/ f159 f4 1"/>
              <a:gd name="f168" fmla="*/ f160 f4 1"/>
              <a:gd name="f169" fmla="*/ f161 f4 1"/>
              <a:gd name="f170" fmla="*/ f162 1 f11"/>
              <a:gd name="f171" fmla="*/ f163 1 f11"/>
              <a:gd name="f172" fmla="+- f164 f5 0"/>
              <a:gd name="f173" fmla="*/ f165 f4 1"/>
              <a:gd name="f174" fmla="+- f166 f5 0"/>
              <a:gd name="f175" fmla="*/ f167 1 f11"/>
              <a:gd name="f176" fmla="*/ f168 1 f11"/>
              <a:gd name="f177" fmla="*/ f169 1 f11"/>
              <a:gd name="f178" fmla="+- f170 0 f5"/>
              <a:gd name="f179" fmla="+- f171 0 f5"/>
              <a:gd name="f180" fmla="*/ f172 f11 1"/>
              <a:gd name="f181" fmla="*/ f173 1 f11"/>
              <a:gd name="f182" fmla="*/ f174 f11 1"/>
              <a:gd name="f183" fmla="+- f175 0 f5"/>
              <a:gd name="f184" fmla="+- f176 0 f5"/>
              <a:gd name="f185" fmla="+- f177 0 f5"/>
              <a:gd name="f186" fmla="cos 1 f178"/>
              <a:gd name="f187" fmla="sin 1 f178"/>
              <a:gd name="f188" fmla="+- f179 0 f178"/>
              <a:gd name="f189" fmla="*/ f180 1 f4"/>
              <a:gd name="f190" fmla="+- f181 0 f5"/>
              <a:gd name="f191" fmla="*/ f182 1 f4"/>
              <a:gd name="f192" fmla="cos 1 f184"/>
              <a:gd name="f193" fmla="sin 1 f184"/>
              <a:gd name="f194" fmla="+- f185 0 f184"/>
              <a:gd name="f195" fmla="+- 0 0 f186"/>
              <a:gd name="f196" fmla="+- 0 0 f187"/>
              <a:gd name="f197" fmla="+- f188 f3 0"/>
              <a:gd name="f198" fmla="+- 0 0 f189"/>
              <a:gd name="f199" fmla="cos 1 f190"/>
              <a:gd name="f200" fmla="sin 1 f190"/>
              <a:gd name="f201" fmla="+- 0 0 f191"/>
              <a:gd name="f202" fmla="+- 0 0 f192"/>
              <a:gd name="f203" fmla="+- 0 0 f193"/>
              <a:gd name="f204" fmla="+- f194 f3 0"/>
              <a:gd name="f205" fmla="*/ f89 f195 1"/>
              <a:gd name="f206" fmla="*/ f46 f196 1"/>
              <a:gd name="f207" fmla="?: f188 f188 f197"/>
              <a:gd name="f208" fmla="+- 0 0 f199"/>
              <a:gd name="f209" fmla="+- 0 0 f200"/>
              <a:gd name="f210" fmla="+- 0 0 f198"/>
              <a:gd name="f211" fmla="+- 0 0 f201"/>
              <a:gd name="f212" fmla="*/ f96 f202 1"/>
              <a:gd name="f213" fmla="*/ f46 f203 1"/>
              <a:gd name="f214" fmla="?: f194 f194 f204"/>
              <a:gd name="f215" fmla="*/ f205 f205 1"/>
              <a:gd name="f216" fmla="*/ f206 f206 1"/>
              <a:gd name="f217" fmla="*/ f96 f208 1"/>
              <a:gd name="f218" fmla="*/ f46 f209 1"/>
              <a:gd name="f219" fmla="*/ f210 f4 1"/>
              <a:gd name="f220" fmla="*/ f211 f4 1"/>
              <a:gd name="f221" fmla="*/ f212 f212 1"/>
              <a:gd name="f222" fmla="*/ f213 f213 1"/>
              <a:gd name="f223" fmla="+- f215 f216 0"/>
              <a:gd name="f224" fmla="*/ f217 f217 1"/>
              <a:gd name="f225" fmla="*/ f218 f218 1"/>
              <a:gd name="f226" fmla="*/ f219 1 f11"/>
              <a:gd name="f227" fmla="*/ f220 1 f11"/>
              <a:gd name="f228" fmla="+- f221 f222 0"/>
              <a:gd name="f229" fmla="sqrt f223"/>
              <a:gd name="f230" fmla="+- f224 f225 0"/>
              <a:gd name="f231" fmla="+- f226 0 f5"/>
              <a:gd name="f232" fmla="+- f227 0 f5"/>
              <a:gd name="f233" fmla="sqrt f228"/>
              <a:gd name="f234" fmla="*/ f98 1 f229"/>
              <a:gd name="f235" fmla="sqrt f230"/>
              <a:gd name="f236" fmla="+- f231 0 f190"/>
              <a:gd name="f237" fmla="cos 1 f232"/>
              <a:gd name="f238" fmla="sin 1 f232"/>
              <a:gd name="f239" fmla="+- f183 0 f232"/>
              <a:gd name="f240" fmla="+- f232 0 f178"/>
              <a:gd name="f241" fmla="*/ f104 1 f233"/>
              <a:gd name="f242" fmla="*/ f195 f234 1"/>
              <a:gd name="f243" fmla="*/ f196 f234 1"/>
              <a:gd name="f244" fmla="*/ f104 1 f235"/>
              <a:gd name="f245" fmla="+- f236 0 f3"/>
              <a:gd name="f246" fmla="+- 0 0 f237"/>
              <a:gd name="f247" fmla="+- 0 0 f238"/>
              <a:gd name="f248" fmla="+- f239 0 f3"/>
              <a:gd name="f249" fmla="+- f240 0 f3"/>
              <a:gd name="f250" fmla="*/ f202 f241 1"/>
              <a:gd name="f251" fmla="*/ f203 f241 1"/>
              <a:gd name="f252" fmla="+- f53 0 f242"/>
              <a:gd name="f253" fmla="+- f97 0 f243"/>
              <a:gd name="f254" fmla="*/ f208 f244 1"/>
              <a:gd name="f255" fmla="*/ f209 f244 1"/>
              <a:gd name="f256" fmla="?: f236 f245 f236"/>
              <a:gd name="f257" fmla="*/ f89 f246 1"/>
              <a:gd name="f258" fmla="*/ f46 f247 1"/>
              <a:gd name="f259" fmla="?: f239 f248 f239"/>
              <a:gd name="f260" fmla="?: f240 f249 f240"/>
              <a:gd name="f261" fmla="+- f53 0 f250"/>
              <a:gd name="f262" fmla="+- f103 0 f251"/>
              <a:gd name="f263" fmla="+- f53 0 f254"/>
              <a:gd name="f264" fmla="+- f103 0 f255"/>
              <a:gd name="f265" fmla="*/ f257 f257 1"/>
              <a:gd name="f266" fmla="*/ f258 f258 1"/>
              <a:gd name="f267" fmla="+- f265 f266 0"/>
              <a:gd name="f268" fmla="sqrt f267"/>
              <a:gd name="f269" fmla="*/ f98 1 f268"/>
              <a:gd name="f270" fmla="*/ f246 f269 1"/>
              <a:gd name="f271" fmla="*/ f247 f269 1"/>
              <a:gd name="f272" fmla="+- f53 0 f270"/>
              <a:gd name="f273" fmla="+- f97 0 f271"/>
            </a:gdLst>
            <a:ahLst>
              <a:ahXY gdRefY="f0" minY="f60" maxY="f51">
                <a:pos x="f33" y="f68"/>
              </a:ahXY>
              <a:ahXY gdRefY="f1" minY="f9" maxY="f10">
                <a:pos x="f33" y="f34"/>
              </a:ahXY>
              <a:ahXY gdRefX="f2" minX="f9" maxX="f10">
                <a:pos x="f35" y="f3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7">
                <a:pos x="f40" y="f82"/>
              </a:cxn>
              <a:cxn ang="f47">
                <a:pos x="f48" y="f129"/>
              </a:cxn>
              <a:cxn ang="f47">
                <a:pos x="f40" y="f83"/>
              </a:cxn>
              <a:cxn ang="f47">
                <a:pos x="f48" y="f145"/>
              </a:cxn>
              <a:cxn ang="f47">
                <a:pos x="f42" y="f109"/>
              </a:cxn>
            </a:cxnLst>
            <a:rect l="f37" t="f95" r="f38" b="f102"/>
            <a:pathLst>
              <a:path w="21600" h="21600">
                <a:moveTo>
                  <a:pt x="f261" y="f262"/>
                </a:moveTo>
                <a:arcTo wR="f46" hR="f96" stAng="f184" swAng="f214"/>
                <a:moveTo>
                  <a:pt x="f252" y="f253"/>
                </a:moveTo>
                <a:arcTo wR="f46" hR="f89" stAng="f178" swAng="f207"/>
                <a:lnTo>
                  <a:pt x="f29" y="f130"/>
                </a:lnTo>
                <a:lnTo>
                  <a:pt x="f9" y="f71"/>
                </a:lnTo>
                <a:lnTo>
                  <a:pt x="f29" y="f110"/>
                </a:lnTo>
                <a:lnTo>
                  <a:pt x="f263" y="f264"/>
                </a:lnTo>
                <a:arcTo wR="f46" hR="f96" stAng="f190" swAng="f256"/>
                <a:lnTo>
                  <a:pt x="f272" y="f273"/>
                </a:lnTo>
                <a:arcTo wR="f46" hR="f89" stAng="f232" swAng="f259"/>
                <a:close/>
              </a:path>
              <a:path w="21600" h="21600">
                <a:moveTo>
                  <a:pt x="f261" y="f262"/>
                </a:moveTo>
                <a:arcTo wR="f46" hR="f96" stAng="f184" swAng="f214"/>
                <a:lnTo>
                  <a:pt x="f252" y="f253"/>
                </a:lnTo>
                <a:arcTo wR="f46" hR="f89" stAng="f178" swAng="f260"/>
                <a:lnTo>
                  <a:pt x="f272" y="f273"/>
                </a:lnTo>
                <a:arcTo wR="f46" hR="f89" stAng="f232" swAng="f259"/>
                <a:close/>
              </a:path>
            </a:pathLst>
          </a:custGeom>
          <a:gradFill>
            <a:gsLst>
              <a:gs pos="0">
                <a:srgbClr val="5E1700"/>
              </a:gs>
              <a:gs pos="50000">
                <a:srgbClr val="CC3300"/>
              </a:gs>
              <a:gs pos="100000">
                <a:srgbClr val="5E1700"/>
              </a:gs>
            </a:gsLst>
            <a:lin ang="10800000"/>
          </a:gradFill>
          <a:ln w="9360" cap="sq">
            <a:solidFill>
              <a:srgbClr val="969696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764000" y="4978800"/>
            <a:ext cx="671760" cy="1091519"/>
          </a:xfrm>
          <a:custGeom>
            <a:avLst>
              <a:gd name="f0" fmla="val 12960"/>
              <a:gd name="f1" fmla="val 19440"/>
              <a:gd name="f2" fmla="val 14400"/>
            </a:avLst>
            <a:gdLst>
              <a:gd name="f3" fmla="val 21600000"/>
              <a:gd name="f4" fmla="val 10800000"/>
              <a:gd name="f5" fmla="val 5400000"/>
              <a:gd name="f6" fmla="val 180"/>
              <a:gd name="f7" fmla="val w"/>
              <a:gd name="f8" fmla="val h"/>
              <a:gd name="f9" fmla="val 0"/>
              <a:gd name="f10" fmla="val 21600"/>
              <a:gd name="f11" fmla="*/ 5419351 1 1725033"/>
              <a:gd name="f12" fmla="*/ 21600 2 1"/>
              <a:gd name="f13" fmla="*/ 21600 21600 1"/>
              <a:gd name="f14" fmla="*/ 21600 2195 1"/>
              <a:gd name="f15" fmla="*/ 21600 14189 1"/>
              <a:gd name="f16" fmla="val 10800"/>
              <a:gd name="f17" fmla="val 3375"/>
              <a:gd name="f18" fmla="+- 0 0 0"/>
              <a:gd name="f19" fmla="*/ f7 1 21600"/>
              <a:gd name="f20" fmla="*/ f8 1 21600"/>
              <a:gd name="f21" fmla="*/ f14 1 16384"/>
              <a:gd name="f22" fmla="*/ f15 1 16384"/>
              <a:gd name="f23" fmla="pin f9 f1 f10"/>
              <a:gd name="f24" fmla="pin f9 f2 f10"/>
              <a:gd name="f25" fmla="min 0 f12"/>
              <a:gd name="f26" fmla="max 0 f12"/>
              <a:gd name="f27" fmla="*/ f18 f4 1"/>
              <a:gd name="f28" fmla="val f23"/>
              <a:gd name="f29" fmla="val f24"/>
              <a:gd name="f30" fmla="+- f23 f23 0"/>
              <a:gd name="f31" fmla="+- 21600 0 f24"/>
              <a:gd name="f32" fmla="*/ 21600 f19 1"/>
              <a:gd name="f33" fmla="*/ f23 f20 1"/>
              <a:gd name="f34" fmla="*/ f24 f19 1"/>
              <a:gd name="f35" fmla="*/ 21600 f20 1"/>
              <a:gd name="f36" fmla="*/ f21 f19 1"/>
              <a:gd name="f37" fmla="*/ f22 f19 1"/>
              <a:gd name="f38" fmla="+- f26 0 f25"/>
              <a:gd name="f39" fmla="*/ 0 f19 1"/>
              <a:gd name="f40" fmla="*/ f27 1 f6"/>
              <a:gd name="f41" fmla="*/ f10 f19 1"/>
              <a:gd name="f42" fmla="+- f30 0 21600"/>
              <a:gd name="f43" fmla="*/ f31 1 21600"/>
              <a:gd name="f44" fmla="*/ f31 f31 1"/>
              <a:gd name="f45" fmla="*/ f38 1 2"/>
              <a:gd name="f46" fmla="+- f40 0 f5"/>
              <a:gd name="f47" fmla="*/ f29 f19 1"/>
              <a:gd name="f48" fmla="+- f42 f23 0"/>
              <a:gd name="f49" fmla="*/ f43 f43 1"/>
              <a:gd name="f50" fmla="+- f42 0 128"/>
              <a:gd name="f51" fmla="+- f13 0 f44"/>
              <a:gd name="f52" fmla="+- f25 f45 0"/>
              <a:gd name="f53" fmla="+- 1 0 f49"/>
              <a:gd name="f54" fmla="sqrt f51"/>
              <a:gd name="f55" fmla="+- f10 0 f52"/>
              <a:gd name="f56" fmla="+- 0 0 f52"/>
              <a:gd name="f57" fmla="+- f29 0 f52"/>
              <a:gd name="f58" fmla="sqrt f53"/>
              <a:gd name="f59" fmla="+- f54 21600 0"/>
              <a:gd name="f60" fmla="*/ f13 1 f59"/>
              <a:gd name="f61" fmla="+- f60 64 0"/>
              <a:gd name="f62" fmla="pin f61 f0 f50"/>
              <a:gd name="f63" fmla="+- f62 21600 0"/>
              <a:gd name="f64" fmla="+- f48 0 f62"/>
              <a:gd name="f65" fmla="+- 21600 f62 0"/>
              <a:gd name="f66" fmla="+- f42 0 f62"/>
              <a:gd name="f67" fmla="+- 21600 0 f62"/>
              <a:gd name="f68" fmla="*/ f62 1 2"/>
              <a:gd name="f69" fmla="*/ f62 f20 1"/>
              <a:gd name="f70" fmla="+- f63 0 f23"/>
              <a:gd name="f71" fmla="*/ f64 1 2"/>
              <a:gd name="f72" fmla="*/ f65 1 2"/>
              <a:gd name="f73" fmla="*/ f66 1 2"/>
              <a:gd name="f74" fmla="*/ f67 1 2"/>
              <a:gd name="f75" fmla="min f66 f28"/>
              <a:gd name="f76" fmla="max f66 f28"/>
              <a:gd name="f77" fmla="*/ f70 1 2"/>
              <a:gd name="f78" fmla="+- f72 128 0"/>
              <a:gd name="f79" fmla="*/ f74 1 f68"/>
              <a:gd name="f80" fmla="min 0 f70"/>
              <a:gd name="f81" fmla="max 0 f70"/>
              <a:gd name="f82" fmla="+- f76 0 f75"/>
              <a:gd name="f83" fmla="*/ f72 f20 1"/>
              <a:gd name="f84" fmla="*/ f73 f20 1"/>
              <a:gd name="f85" fmla="*/ f77 f58 1"/>
              <a:gd name="f86" fmla="+- f77 f71 0"/>
              <a:gd name="f87" fmla="*/ f79 f79 1"/>
              <a:gd name="f88" fmla="*/ f77 1 2"/>
              <a:gd name="f89" fmla="+- f81 0 f80"/>
              <a:gd name="f90" fmla="*/ f82 1 2"/>
              <a:gd name="f91" fmla="+- f77 f85 0"/>
              <a:gd name="f92" fmla="+- f71 f85 0"/>
              <a:gd name="f93" fmla="*/ f86 1 2"/>
              <a:gd name="f94" fmla="+- 1 0 f87"/>
              <a:gd name="f95" fmla="+- f23 0 f88"/>
              <a:gd name="f96" fmla="*/ f88 f20 1"/>
              <a:gd name="f97" fmla="*/ f89 1 2"/>
              <a:gd name="f98" fmla="+- f75 f90 0"/>
              <a:gd name="f99" fmla="*/ f45 f90 1"/>
              <a:gd name="f100" fmla="+- f91 f23 0"/>
              <a:gd name="f101" fmla="+- f93 0 f77"/>
              <a:gd name="f102" fmla="sqrt f94"/>
              <a:gd name="f103" fmla="*/ f95 f20 1"/>
              <a:gd name="f104" fmla="+- f80 f97 0"/>
              <a:gd name="f105" fmla="*/ f45 f97 1"/>
              <a:gd name="f106" fmla="+- f71 0 f98"/>
              <a:gd name="f107" fmla="+- f92 0 f98"/>
              <a:gd name="f108" fmla="+- f93 0 f98"/>
              <a:gd name="f109" fmla="+- f66 0 f98"/>
              <a:gd name="f110" fmla="*/ f93 f20 1"/>
              <a:gd name="f111" fmla="+- f100 0 21600"/>
              <a:gd name="f112" fmla="*/ f101 1 f77"/>
              <a:gd name="f113" fmla="*/ 21600 f102 1"/>
              <a:gd name="f114" fmla="+- 0 0 f104"/>
              <a:gd name="f115" fmla="+- f77 0 f104"/>
              <a:gd name="f116" fmla="at2 f56 f106"/>
              <a:gd name="f117" fmla="at2 f57 f107"/>
              <a:gd name="f118" fmla="+- f91 0 f104"/>
              <a:gd name="f119" fmla="+- f93 0 f104"/>
              <a:gd name="f120" fmla="at2 f55 f109"/>
              <a:gd name="f121" fmla="+- f111 21600 0"/>
              <a:gd name="f122" fmla="*/ f112 f112 1"/>
              <a:gd name="f123" fmla="+- 21600 0 f113"/>
              <a:gd name="f124" fmla="at2 f55 f114"/>
              <a:gd name="f125" fmla="at2 f56 f115"/>
              <a:gd name="f126" fmla="+- f116 f5 0"/>
              <a:gd name="f127" fmla="+- f117 f5 0"/>
              <a:gd name="f128" fmla="at2 f57 f118"/>
              <a:gd name="f129" fmla="+- f120 f5 0"/>
              <a:gd name="f130" fmla="*/ f111 f20 1"/>
              <a:gd name="f131" fmla="+- f121 0 f62"/>
              <a:gd name="f132" fmla="+- 1 0 f122"/>
              <a:gd name="f133" fmla="+- f123 64 0"/>
              <a:gd name="f134" fmla="+- f124 f5 0"/>
              <a:gd name="f135" fmla="+- f125 f5 0"/>
              <a:gd name="f136" fmla="*/ f126 f11 1"/>
              <a:gd name="f137" fmla="*/ f127 f11 1"/>
              <a:gd name="f138" fmla="+- f128 f5 0"/>
              <a:gd name="f139" fmla="*/ f129 f11 1"/>
              <a:gd name="f140" fmla="sqrt f132"/>
              <a:gd name="f141" fmla="*/ f134 f11 1"/>
              <a:gd name="f142" fmla="*/ f135 f11 1"/>
              <a:gd name="f143" fmla="*/ f136 1 f4"/>
              <a:gd name="f144" fmla="*/ f137 1 f4"/>
              <a:gd name="f145" fmla="*/ f138 f11 1"/>
              <a:gd name="f146" fmla="*/ f139 1 f4"/>
              <a:gd name="f147" fmla="*/ f131 f20 1"/>
              <a:gd name="f148" fmla="*/ 21600 f140 1"/>
              <a:gd name="f149" fmla="*/ f141 1 f4"/>
              <a:gd name="f150" fmla="*/ f142 1 f4"/>
              <a:gd name="f151" fmla="+- 0 0 f143"/>
              <a:gd name="f152" fmla="+- 0 0 f144"/>
              <a:gd name="f153" fmla="*/ f145 1 f4"/>
              <a:gd name="f154" fmla="+- 0 0 f146"/>
              <a:gd name="f155" fmla="+- 21600 0 f148"/>
              <a:gd name="f156" fmla="+- 0 0 f149"/>
              <a:gd name="f157" fmla="+- 0 0 f150"/>
              <a:gd name="f158" fmla="+- 0 0 f151"/>
              <a:gd name="f159" fmla="+- 0 0 f152"/>
              <a:gd name="f160" fmla="+- 0 0 f153"/>
              <a:gd name="f161" fmla="+- 0 0 f154"/>
              <a:gd name="f162" fmla="+- 0 0 f156"/>
              <a:gd name="f163" fmla="+- 0 0 f157"/>
              <a:gd name="f164" fmla="*/ f158 f4 1"/>
              <a:gd name="f165" fmla="*/ f159 f4 1"/>
              <a:gd name="f166" fmla="+- f155 0 f52"/>
              <a:gd name="f167" fmla="+- 0 0 f160"/>
              <a:gd name="f168" fmla="*/ f161 f4 1"/>
              <a:gd name="f169" fmla="*/ f162 f4 1"/>
              <a:gd name="f170" fmla="*/ f163 f4 1"/>
              <a:gd name="f171" fmla="*/ f164 1 f11"/>
              <a:gd name="f172" fmla="*/ f165 1 f11"/>
              <a:gd name="f173" fmla="at2 f166 f119"/>
              <a:gd name="f174" fmla="*/ f167 f4 1"/>
              <a:gd name="f175" fmla="at2 f166 f108"/>
              <a:gd name="f176" fmla="*/ f168 1 f11"/>
              <a:gd name="f177" fmla="*/ f169 1 f11"/>
              <a:gd name="f178" fmla="*/ f170 1 f11"/>
              <a:gd name="f179" fmla="+- f171 0 f5"/>
              <a:gd name="f180" fmla="+- f172 0 f5"/>
              <a:gd name="f181" fmla="+- f173 f5 0"/>
              <a:gd name="f182" fmla="*/ f174 1 f11"/>
              <a:gd name="f183" fmla="+- f175 f5 0"/>
              <a:gd name="f184" fmla="+- f176 0 f5"/>
              <a:gd name="f185" fmla="+- f177 0 f5"/>
              <a:gd name="f186" fmla="+- f178 0 f5"/>
              <a:gd name="f187" fmla="cos 1 f179"/>
              <a:gd name="f188" fmla="sin 1 f179"/>
              <a:gd name="f189" fmla="+- f180 0 f179"/>
              <a:gd name="f190" fmla="*/ f181 f11 1"/>
              <a:gd name="f191" fmla="+- f182 0 f5"/>
              <a:gd name="f192" fmla="*/ f183 f11 1"/>
              <a:gd name="f193" fmla="cos 1 f185"/>
              <a:gd name="f194" fmla="sin 1 f185"/>
              <a:gd name="f195" fmla="+- f186 0 f185"/>
              <a:gd name="f196" fmla="+- 0 0 f187"/>
              <a:gd name="f197" fmla="+- 0 0 f188"/>
              <a:gd name="f198" fmla="+- f189 0 f3"/>
              <a:gd name="f199" fmla="*/ f190 1 f4"/>
              <a:gd name="f200" fmla="cos 1 f191"/>
              <a:gd name="f201" fmla="sin 1 f191"/>
              <a:gd name="f202" fmla="*/ f192 1 f4"/>
              <a:gd name="f203" fmla="cos 1 f186"/>
              <a:gd name="f204" fmla="sin 1 f186"/>
              <a:gd name="f205" fmla="+- 0 0 f193"/>
              <a:gd name="f206" fmla="+- 0 0 f194"/>
              <a:gd name="f207" fmla="+- f195 0 f3"/>
              <a:gd name="f208" fmla="*/ f90 f196 1"/>
              <a:gd name="f209" fmla="*/ f45 f197 1"/>
              <a:gd name="f210" fmla="?: f189 f198 f189"/>
              <a:gd name="f211" fmla="+- 0 0 f199"/>
              <a:gd name="f212" fmla="+- 0 0 f200"/>
              <a:gd name="f213" fmla="+- 0 0 f201"/>
              <a:gd name="f214" fmla="+- 0 0 f202"/>
              <a:gd name="f215" fmla="+- 0 0 f203"/>
              <a:gd name="f216" fmla="+- 0 0 f204"/>
              <a:gd name="f217" fmla="*/ f97 f205 1"/>
              <a:gd name="f218" fmla="*/ f45 f206 1"/>
              <a:gd name="f219" fmla="?: f195 f207 f195"/>
              <a:gd name="f220" fmla="*/ f208 f208 1"/>
              <a:gd name="f221" fmla="*/ f209 f209 1"/>
              <a:gd name="f222" fmla="*/ f97 f212 1"/>
              <a:gd name="f223" fmla="*/ f45 f213 1"/>
              <a:gd name="f224" fmla="+- 0 0 f211"/>
              <a:gd name="f225" fmla="+- 0 0 f214"/>
              <a:gd name="f226" fmla="*/ f97 f215 1"/>
              <a:gd name="f227" fmla="*/ f45 f216 1"/>
              <a:gd name="f228" fmla="*/ f217 f217 1"/>
              <a:gd name="f229" fmla="*/ f218 f218 1"/>
              <a:gd name="f230" fmla="+- f220 f221 0"/>
              <a:gd name="f231" fmla="*/ f222 f222 1"/>
              <a:gd name="f232" fmla="*/ f223 f223 1"/>
              <a:gd name="f233" fmla="*/ f224 f4 1"/>
              <a:gd name="f234" fmla="*/ f225 f4 1"/>
              <a:gd name="f235" fmla="*/ f226 f226 1"/>
              <a:gd name="f236" fmla="*/ f227 f227 1"/>
              <a:gd name="f237" fmla="+- f228 f229 0"/>
              <a:gd name="f238" fmla="sqrt f230"/>
              <a:gd name="f239" fmla="+- f231 f232 0"/>
              <a:gd name="f240" fmla="*/ f233 1 f11"/>
              <a:gd name="f241" fmla="*/ f234 1 f11"/>
              <a:gd name="f242" fmla="+- f235 f236 0"/>
              <a:gd name="f243" fmla="sqrt f237"/>
              <a:gd name="f244" fmla="*/ f99 1 f238"/>
              <a:gd name="f245" fmla="sqrt f239"/>
              <a:gd name="f246" fmla="+- f240 0 f5"/>
              <a:gd name="f247" fmla="+- f241 0 f5"/>
              <a:gd name="f248" fmla="sqrt f242"/>
              <a:gd name="f249" fmla="*/ f105 1 f243"/>
              <a:gd name="f250" fmla="*/ f196 f244 1"/>
              <a:gd name="f251" fmla="*/ f197 f244 1"/>
              <a:gd name="f252" fmla="*/ f105 1 f245"/>
              <a:gd name="f253" fmla="+- f246 0 f191"/>
              <a:gd name="f254" fmla="cos 1 f247"/>
              <a:gd name="f255" fmla="sin 1 f247"/>
              <a:gd name="f256" fmla="+- f184 0 f247"/>
              <a:gd name="f257" fmla="*/ f105 1 f248"/>
              <a:gd name="f258" fmla="+- f246 0 f186"/>
              <a:gd name="f259" fmla="*/ f205 f249 1"/>
              <a:gd name="f260" fmla="*/ f206 f249 1"/>
              <a:gd name="f261" fmla="+- f52 0 f250"/>
              <a:gd name="f262" fmla="+- f98 0 f251"/>
              <a:gd name="f263" fmla="*/ f212 f252 1"/>
              <a:gd name="f264" fmla="*/ f213 f252 1"/>
              <a:gd name="f265" fmla="+- f253 f3 0"/>
              <a:gd name="f266" fmla="+- 0 0 f254"/>
              <a:gd name="f267" fmla="+- 0 0 f255"/>
              <a:gd name="f268" fmla="+- f256 f3 0"/>
              <a:gd name="f269" fmla="*/ f215 f257 1"/>
              <a:gd name="f270" fmla="*/ f216 f257 1"/>
              <a:gd name="f271" fmla="+- f258 0 f3"/>
              <a:gd name="f272" fmla="+- f52 0 f259"/>
              <a:gd name="f273" fmla="+- f104 0 f260"/>
              <a:gd name="f274" fmla="+- f52 0 f263"/>
              <a:gd name="f275" fmla="+- f104 0 f264"/>
              <a:gd name="f276" fmla="?: f253 f253 f265"/>
              <a:gd name="f277" fmla="*/ f90 f266 1"/>
              <a:gd name="f278" fmla="*/ f45 f267 1"/>
              <a:gd name="f279" fmla="?: f256 f256 f268"/>
              <a:gd name="f280" fmla="+- f52 0 f269"/>
              <a:gd name="f281" fmla="+- f104 0 f270"/>
              <a:gd name="f282" fmla="?: f258 f271 f258"/>
              <a:gd name="f283" fmla="*/ f277 f277 1"/>
              <a:gd name="f284" fmla="*/ f278 f278 1"/>
              <a:gd name="f285" fmla="+- f283 f284 0"/>
              <a:gd name="f286" fmla="sqrt f285"/>
              <a:gd name="f287" fmla="*/ f99 1 f286"/>
              <a:gd name="f288" fmla="*/ f266 f287 1"/>
              <a:gd name="f289" fmla="*/ f267 f287 1"/>
              <a:gd name="f290" fmla="+- f52 0 f288"/>
              <a:gd name="f291" fmla="+- f98 0 f289"/>
            </a:gdLst>
            <a:ahLst>
              <a:ahXY gdRefY="f0" minY="f61" maxY="f50">
                <a:pos x="f32" y="f69"/>
              </a:ahXY>
              <a:ahXY gdRefY="f1" minY="f9" maxY="f10">
                <a:pos x="f32" y="f33"/>
              </a:ahXY>
              <a:ahXY gdRefX="f2" minX="f9" maxX="f10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6">
                <a:pos x="f39" y="f110"/>
              </a:cxn>
              <a:cxn ang="f46">
                <a:pos x="f47" y="f147"/>
              </a:cxn>
              <a:cxn ang="f46">
                <a:pos x="f41" y="f83"/>
              </a:cxn>
              <a:cxn ang="f46">
                <a:pos x="f47" y="f130"/>
              </a:cxn>
              <a:cxn ang="f46">
                <a:pos x="f41" y="f84"/>
              </a:cxn>
            </a:cxnLst>
            <a:rect l="f36" t="f96" r="f37" b="f103"/>
            <a:pathLst>
              <a:path w="21600" h="21600">
                <a:moveTo>
                  <a:pt x="f272" y="f273"/>
                </a:moveTo>
                <a:arcTo wR="f45" hR="f97" stAng="f185" swAng="f219"/>
                <a:moveTo>
                  <a:pt x="f261" y="f262"/>
                </a:moveTo>
                <a:arcTo wR="f45" hR="f90" stAng="f179" swAng="f210"/>
                <a:lnTo>
                  <a:pt x="f29" y="f131"/>
                </a:lnTo>
                <a:lnTo>
                  <a:pt x="f10" y="f72"/>
                </a:lnTo>
                <a:lnTo>
                  <a:pt x="f29" y="f111"/>
                </a:lnTo>
                <a:lnTo>
                  <a:pt x="f274" y="f275"/>
                </a:lnTo>
                <a:arcTo wR="f45" hR="f97" stAng="f191" swAng="f276"/>
                <a:lnTo>
                  <a:pt x="f290" y="f291"/>
                </a:lnTo>
                <a:arcTo wR="f45" hR="f90" stAng="f247" swAng="f279"/>
                <a:close/>
              </a:path>
              <a:path w="21600" h="21600">
                <a:moveTo>
                  <a:pt x="f272" y="f273"/>
                </a:moveTo>
                <a:arcTo wR="f45" hR="f97" stAng="f185" swAng="f219"/>
                <a:lnTo>
                  <a:pt x="f280" y="f281"/>
                </a:lnTo>
                <a:arcTo wR="f45" hR="f97" stAng="f186" swAng="f282"/>
                <a:lnTo>
                  <a:pt x="f290" y="f291"/>
                </a:lnTo>
                <a:arcTo wR="f45" hR="f90" stAng="f247" swAng="f279"/>
                <a:close/>
              </a:path>
            </a:pathLst>
          </a:custGeom>
          <a:gradFill>
            <a:gsLst>
              <a:gs pos="0">
                <a:srgbClr val="5E1700"/>
              </a:gs>
              <a:gs pos="50000">
                <a:srgbClr val="CC3300"/>
              </a:gs>
              <a:gs pos="100000">
                <a:srgbClr val="5E1700"/>
              </a:gs>
            </a:gsLst>
            <a:lin ang="10800000"/>
          </a:gradFill>
          <a:ln w="9360" cap="sq">
            <a:solidFill>
              <a:srgbClr val="969696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7979400" y="4894560"/>
            <a:ext cx="588240" cy="1092240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1 10800"/>
              <a:gd name="f10" fmla="pin 0 f0 21600"/>
              <a:gd name="f11" fmla="val f9"/>
              <a:gd name="f12" fmla="val f10"/>
              <a:gd name="f13" fmla="+- 21600 0 f9"/>
              <a:gd name="f14" fmla="*/ f9 f7 1"/>
              <a:gd name="f15" fmla="*/ f10 f8 1"/>
              <a:gd name="f16" fmla="*/ 21600 f8 1"/>
              <a:gd name="f17" fmla="*/ f12 f11 1"/>
              <a:gd name="f18" fmla="*/ f11 f7 1"/>
              <a:gd name="f19" fmla="*/ f13 f7 1"/>
              <a:gd name="f20" fmla="*/ f17 1 10800"/>
              <a:gd name="f21" fmla="+- f12 0 f20"/>
              <a:gd name="f22" fmla="*/ f21 f8 1"/>
            </a:gdLst>
            <a:ahLst>
              <a:ahXY gdRefX="f1" minX="f4" maxX="f6" gdRefY="f0" minY="f4" maxY="f5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8" t="f22" r="f19" b="f16"/>
            <a:pathLst>
              <a:path w="21600" h="21600">
                <a:moveTo>
                  <a:pt x="f11" y="f5"/>
                </a:moveTo>
                <a:lnTo>
                  <a:pt x="f11" y="f12"/>
                </a:lnTo>
                <a:lnTo>
                  <a:pt x="f4" y="f12"/>
                </a:lnTo>
                <a:lnTo>
                  <a:pt x="f6" y="f4"/>
                </a:lnTo>
                <a:lnTo>
                  <a:pt x="f5" y="f12"/>
                </a:lnTo>
                <a:lnTo>
                  <a:pt x="f13" y="f12"/>
                </a:lnTo>
                <a:lnTo>
                  <a:pt x="f13" y="f5"/>
                </a:lnTo>
                <a:close/>
              </a:path>
            </a:pathLst>
          </a:custGeom>
          <a:gradFill>
            <a:gsLst>
              <a:gs pos="0">
                <a:srgbClr val="5E1700"/>
              </a:gs>
              <a:gs pos="50000">
                <a:srgbClr val="CC3300"/>
              </a:gs>
              <a:gs pos="100000">
                <a:srgbClr val="5E1700"/>
              </a:gs>
            </a:gsLst>
            <a:lin ang="10800000"/>
          </a:gradFill>
          <a:ln w="9360" cap="sq">
            <a:solidFill>
              <a:srgbClr val="969696"/>
            </a:solidFill>
            <a:prstDash val="solid"/>
            <a:miter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6" name="Freeform 5"/>
          <p:cNvSpPr/>
          <p:nvPr/>
        </p:nvSpPr>
        <p:spPr>
          <a:xfrm>
            <a:off x="1091880" y="1874160"/>
            <a:ext cx="18478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O Preço:</a:t>
            </a:r>
          </a:p>
        </p:txBody>
      </p:sp>
      <p:sp>
        <p:nvSpPr>
          <p:cNvPr id="7" name="Freeform 6"/>
          <p:cNvSpPr/>
          <p:nvPr/>
        </p:nvSpPr>
        <p:spPr>
          <a:xfrm>
            <a:off x="3612239" y="1874160"/>
            <a:ext cx="159552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 cap="sq">
            <a:solidFill>
              <a:srgbClr val="969696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00"/>
                </a:solidFill>
                <a:latin typeface="Times New Roman" pitchFamily="18"/>
                <a:ea typeface="Segoe UI" pitchFamily="2"/>
                <a:cs typeface="Tahoma" pitchFamily="2"/>
              </a:rPr>
              <a:t>Proveitos</a:t>
            </a:r>
          </a:p>
        </p:txBody>
      </p:sp>
      <p:sp>
        <p:nvSpPr>
          <p:cNvPr id="8" name="Freeform 7"/>
          <p:cNvSpPr/>
          <p:nvPr/>
        </p:nvSpPr>
        <p:spPr>
          <a:xfrm>
            <a:off x="1091880" y="2545920"/>
            <a:ext cx="7391880" cy="3240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Preço baseado no custo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endParaRPr lang="pt-BR" sz="24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Preço baseado no valor para o cliente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endParaRPr lang="pt-BR" sz="24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latin typeface="Times New Roman" pitchFamily="18"/>
                <a:ea typeface="Segoe UI" pitchFamily="2"/>
                <a:cs typeface="Tahoma" pitchFamily="2"/>
              </a:rPr>
              <a:t>Preço baseado na concorrência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/>
              <a:defRPr sz="1990"/>
            </a:pPr>
            <a:endParaRPr lang="pt-BR" sz="24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931759" y="5922000"/>
            <a:ext cx="5964479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CC3300"/>
                </a:solidFill>
                <a:latin typeface="Times New Roman" pitchFamily="18"/>
                <a:ea typeface="Segoe UI" pitchFamily="2"/>
                <a:cs typeface="Tahoma" pitchFamily="2"/>
              </a:rPr>
              <a:t>CUSTO para o cliente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6" name="Freeform 5"/>
          <p:cNvSpPr/>
          <p:nvPr/>
        </p:nvSpPr>
        <p:spPr>
          <a:xfrm>
            <a:off x="118800" y="1557359"/>
            <a:ext cx="10080000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0"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O marketing voltado para o valor: desenvolver valor superior para os clientes.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815560" y="2589839"/>
            <a:ext cx="4287600" cy="327275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reeform 7"/>
          <p:cNvSpPr/>
          <p:nvPr/>
        </p:nvSpPr>
        <p:spPr>
          <a:xfrm>
            <a:off x="1865519" y="6081120"/>
            <a:ext cx="5953680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Ex.: Serviços de laboratórios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6" name="Freeform 5"/>
          <p:cNvSpPr/>
          <p:nvPr/>
        </p:nvSpPr>
        <p:spPr>
          <a:xfrm>
            <a:off x="0" y="3825360"/>
            <a:ext cx="10080000" cy="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387439" y="1954800"/>
            <a:ext cx="4128120" cy="396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0">
              <a:spcBef>
                <a:spcPts val="1123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99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Valor para o cliente: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68080" y="2589480"/>
            <a:ext cx="6469559" cy="868319"/>
            <a:chOff x="1468080" y="2589480"/>
            <a:chExt cx="6469559" cy="868319"/>
          </a:xfrm>
        </p:grpSpPr>
        <p:sp>
          <p:nvSpPr>
            <p:cNvPr id="9" name="Freeform 8"/>
            <p:cNvSpPr/>
            <p:nvPr/>
          </p:nvSpPr>
          <p:spPr>
            <a:xfrm>
              <a:off x="1468080" y="2589480"/>
              <a:ext cx="1372319" cy="86831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gradFill>
              <a:gsLst>
                <a:gs pos="0">
                  <a:srgbClr val="171746"/>
                </a:gs>
                <a:gs pos="50000">
                  <a:srgbClr val="333399"/>
                </a:gs>
                <a:gs pos="100000">
                  <a:srgbClr val="171746"/>
                </a:gs>
              </a:gsLst>
              <a:lin ang="5400000"/>
            </a:gradFill>
            <a:ln w="9360" cap="sq">
              <a:solidFill>
                <a:srgbClr val="000000"/>
              </a:solidFill>
              <a:prstDash val="solid"/>
              <a:miter/>
            </a:ln>
            <a:effectLst>
              <a:outerShdw dist="17819" dir="2700000" algn="tl">
                <a:srgbClr val="808080"/>
              </a:outerShdw>
            </a:effectLst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para 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Cliente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4016880" y="2589480"/>
              <a:ext cx="1372319" cy="86831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gradFill>
              <a:gsLst>
                <a:gs pos="0">
                  <a:srgbClr val="171746"/>
                </a:gs>
                <a:gs pos="50000">
                  <a:srgbClr val="333399"/>
                </a:gs>
                <a:gs pos="100000">
                  <a:srgbClr val="171746"/>
                </a:gs>
              </a:gsLst>
              <a:lin ang="5400000"/>
            </a:gradFill>
            <a:ln w="9360" cap="sq">
              <a:solidFill>
                <a:srgbClr val="000000"/>
              </a:solidFill>
              <a:prstDash val="solid"/>
              <a:miter/>
            </a:ln>
            <a:effectLst>
              <a:outerShdw dist="17819" dir="2700000" algn="tl">
                <a:srgbClr val="808080"/>
              </a:outerShdw>
            </a:effectLst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200" b="1" i="0" u="none" strike="noStrike" kern="1200" cap="none">
                <a:ln>
                  <a:noFill/>
                </a:ln>
                <a:solidFill>
                  <a:srgbClr val="FFFFFF"/>
                </a:solidFill>
                <a:latin typeface="Liberation Sans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Benefícios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percebidos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565320" y="2589480"/>
              <a:ext cx="1372319" cy="86831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gradFill>
              <a:gsLst>
                <a:gs pos="0">
                  <a:srgbClr val="171746"/>
                </a:gs>
                <a:gs pos="50000">
                  <a:srgbClr val="333399"/>
                </a:gs>
                <a:gs pos="100000">
                  <a:srgbClr val="171746"/>
                </a:gs>
              </a:gsLst>
              <a:lin ang="5400000"/>
            </a:gradFill>
            <a:ln w="9360" cap="sq">
              <a:solidFill>
                <a:srgbClr val="000000"/>
              </a:solidFill>
              <a:prstDash val="solid"/>
              <a:miter/>
            </a:ln>
            <a:effectLst>
              <a:outerShdw dist="17819" dir="2700000" algn="tl">
                <a:srgbClr val="808080"/>
              </a:outerShdw>
            </a:effectLst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200" b="1" i="0" u="none" strike="noStrike" kern="1200" cap="none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ans" pitchFamily="18"/>
                <a:ea typeface="Microsoft YaHei" pitchFamily="2"/>
                <a:cs typeface="Mangal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Liberation Sans" pitchFamily="18"/>
                  <a:ea typeface="Microsoft YaHei" pitchFamily="2"/>
                  <a:cs typeface="Mangal" pitchFamily="2"/>
                </a:rPr>
                <a:t>Custos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Liberation Sans" pitchFamily="18"/>
                  <a:ea typeface="Microsoft YaHei" pitchFamily="2"/>
                  <a:cs typeface="Mangal" pitchFamily="2"/>
                </a:rPr>
                <a:t>percebidos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036600" y="2763000"/>
              <a:ext cx="784080" cy="520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2400" b="0" i="0" u="none" strike="noStrike" kern="1200" cap="none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Liberation Sans" pitchFamily="18"/>
                  <a:ea typeface="Microsoft YaHei" pitchFamily="2"/>
                  <a:cs typeface="Mangal" pitchFamily="2"/>
                </a:rPr>
                <a:t>=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5585040" y="2763000"/>
              <a:ext cx="784439" cy="520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2400" b="0" i="0" u="none" strike="noStrike" kern="1200" cap="none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Liberation Sans" pitchFamily="18"/>
                  <a:ea typeface="Microsoft YaHei" pitchFamily="2"/>
                  <a:cs typeface="Mangal" pitchFamily="2"/>
                </a:rPr>
                <a:t>-</a:t>
              </a:r>
            </a:p>
          </p:txBody>
        </p:sp>
      </p:grpSp>
      <p:sp>
        <p:nvSpPr>
          <p:cNvPr id="14" name="Freeform 13"/>
          <p:cNvSpPr/>
          <p:nvPr/>
        </p:nvSpPr>
        <p:spPr>
          <a:xfrm>
            <a:off x="1627199" y="4322160"/>
            <a:ext cx="3969000" cy="1908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566768"/>
              </a:gs>
              <a:gs pos="50000">
                <a:srgbClr val="BBE0E3"/>
              </a:gs>
              <a:gs pos="100000">
                <a:srgbClr val="566768"/>
              </a:gs>
            </a:gsLst>
            <a:lin ang="5400000"/>
          </a:gradFill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O NÚMERO ESCRITO NA</a:t>
            </a: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ETIQUETA NÃO DEVE</a:t>
            </a: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REFLETIR O CUSTO DO</a:t>
            </a: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PRODUTO, MAS O VALOR</a:t>
            </a: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QUE O CLIENTE</a:t>
            </a: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1990" b="1">
                <a:solidFill>
                  <a:srgbClr val="040808"/>
                </a:solidFill>
                <a:latin typeface="Liberation Serif" pitchFamily="18"/>
                <a:ea typeface="Segoe UI" pitchFamily="2"/>
                <a:cs typeface="Tahoma" pitchFamily="2"/>
              </a:rPr>
              <a:t>PERCEBE NELE.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229800" y="4415040"/>
            <a:ext cx="2857680" cy="1678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Valor percebido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8800" y="1081080"/>
            <a:ext cx="9521640" cy="5556600"/>
            <a:chOff x="118800" y="1081080"/>
            <a:chExt cx="9521640" cy="5556600"/>
          </a:xfrm>
        </p:grpSpPr>
        <p:pic>
          <p:nvPicPr>
            <p:cNvPr id="7" name="Imagem 6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/>
              <a:alphaModFix/>
            </a:blip>
            <a:srcRect/>
            <a:stretch>
              <a:fillRect/>
            </a:stretch>
          </p:blipFill>
          <p:spPr>
            <a:xfrm>
              <a:off x="118800" y="3067559"/>
              <a:ext cx="1503360" cy="357012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m 7">
              <a:extLst>
                <a:ext uri="{FF2B5EF4-FFF2-40B4-BE49-F238E27FC236}">
                  <a16:creationId xmlns:a16="http://schemas.microsoft.com/office/drawing/2014/main" xmlns="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lum/>
              <a:alphaModFix/>
            </a:blip>
            <a:srcRect/>
            <a:stretch>
              <a:fillRect/>
            </a:stretch>
          </p:blipFill>
          <p:spPr>
            <a:xfrm>
              <a:off x="6434640" y="2668680"/>
              <a:ext cx="3205800" cy="3969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Freeform 8"/>
            <p:cNvSpPr/>
            <p:nvPr/>
          </p:nvSpPr>
          <p:spPr>
            <a:xfrm>
              <a:off x="1721520" y="3018600"/>
              <a:ext cx="1190159" cy="3570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3300"/>
            </a:solidFill>
            <a:ln w="9360" cap="sq">
              <a:solidFill>
                <a:srgbClr val="969696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Referência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(R$ 1,00)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1740960" y="1081080"/>
              <a:ext cx="1190159" cy="19846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w="9360" cap="sq">
              <a:solidFill>
                <a:srgbClr val="969696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Diferenciação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(R$ 2,00)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193720" y="3018600"/>
              <a:ext cx="1190159" cy="3570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3300"/>
            </a:solidFill>
            <a:ln w="9360" cap="sq">
              <a:solidFill>
                <a:srgbClr val="969696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Referência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(R$ 1,00)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195880" y="2024639"/>
              <a:ext cx="1189440" cy="9925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w="9360" cap="sq">
              <a:solidFill>
                <a:srgbClr val="969696"/>
              </a:solidFill>
              <a:prstDash val="solid"/>
              <a:miter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de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Diferenciação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2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(R$ 1,00)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437640" y="3760919"/>
              <a:ext cx="1268640" cy="9464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4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Valor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4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Econômico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400" b="1" i="0" u="none" strike="noStrike" kern="1200" cap="none">
                  <a:ln>
                    <a:noFill/>
                  </a:ln>
                  <a:solidFill>
                    <a:srgbClr val="FFFFFF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Total</a:t>
              </a:r>
            </a:p>
            <a:p>
              <a:pPr marL="0" marR="0" lvl="0" indent="0" algn="ct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pt-BR" sz="1400" b="1" i="0" u="none" strike="noStrike" kern="1200" cap="none">
                  <a:ln>
                    <a:noFill/>
                  </a:ln>
                  <a:solidFill>
                    <a:srgbClr val="CC3300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(</a:t>
              </a:r>
              <a:r>
                <a:rPr lang="pt-BR" sz="1400" b="1" i="0" u="sng" strike="noStrike" kern="1200" cap="none">
                  <a:ln>
                    <a:noFill/>
                  </a:ln>
                  <a:solidFill>
                    <a:srgbClr val="CC3300"/>
                  </a:solidFill>
                  <a:effectLst>
                    <a:outerShdw dist="17961" dir="2700000">
                      <a:scrgbClr r="0" g="0" b="0"/>
                    </a:outerShdw>
                  </a:effectLst>
                  <a:uFillTx/>
                  <a:latin typeface="Liberation Sans" pitchFamily="18"/>
                  <a:ea typeface="Microsoft YaHei" pitchFamily="2"/>
                  <a:cs typeface="Mangal" pitchFamily="2"/>
                </a:rPr>
                <a:t>BENEFÍCIO</a:t>
              </a:r>
              <a:r>
                <a:rPr lang="pt-BR" sz="1400" b="1" i="0" u="none" strike="noStrike" kern="1200" cap="none">
                  <a:ln>
                    <a:noFill/>
                  </a:ln>
                  <a:solidFill>
                    <a:srgbClr val="CC3300"/>
                  </a:solidFill>
                  <a:latin typeface="Liberation Sans" pitchFamily="18"/>
                  <a:ea typeface="Microsoft YaHei" pitchFamily="2"/>
                  <a:cs typeface="Mangal" pitchFamily="2"/>
                </a:rPr>
                <a:t>)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009960" y="1081080"/>
              <a:ext cx="398880" cy="5507640"/>
            </a:xfrm>
            <a:custGeom>
              <a:avLst>
                <a:gd name="f0" fmla="val 1800"/>
                <a:gd name="f1" fmla="val 108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-2147483647"/>
                <a:gd name="f10" fmla="val 2147483647"/>
                <a:gd name="f11" fmla="val 5400"/>
                <a:gd name="f12" fmla="val 10800"/>
                <a:gd name="f13" fmla="val 16200"/>
                <a:gd name="f14" fmla="+- 0 0 0"/>
                <a:gd name="f15" fmla="*/ f5 1 21600"/>
                <a:gd name="f16" fmla="*/ f6 1 21600"/>
                <a:gd name="f17" fmla="pin 0 f0 5400"/>
                <a:gd name="f18" fmla="pin 0 f1 21600"/>
                <a:gd name="f19" fmla="*/ f14 f2 1"/>
                <a:gd name="f20" fmla="*/ f17 1 2"/>
                <a:gd name="f21" fmla="val f17"/>
                <a:gd name="f22" fmla="val f18"/>
                <a:gd name="f23" fmla="+- 21600 0 f17"/>
                <a:gd name="f24" fmla="*/ f17 10000 1"/>
                <a:gd name="f25" fmla="*/ 10800 f15 1"/>
                <a:gd name="f26" fmla="*/ f17 f16 1"/>
                <a:gd name="f27" fmla="*/ f8 f15 1"/>
                <a:gd name="f28" fmla="*/ f18 f16 1"/>
                <a:gd name="f29" fmla="*/ 0 f15 1"/>
                <a:gd name="f30" fmla="*/ 7800 f15 1"/>
                <a:gd name="f31" fmla="*/ 0 f16 1"/>
                <a:gd name="f32" fmla="*/ f19 1 f4"/>
                <a:gd name="f33" fmla="*/ 21600 f16 1"/>
                <a:gd name="f34" fmla="*/ 21600 f15 1"/>
                <a:gd name="f35" fmla="*/ 10800 f16 1"/>
                <a:gd name="f36" fmla="+- f22 0 f17"/>
                <a:gd name="f37" fmla="+- f22 0 f20"/>
                <a:gd name="f38" fmla="+- f22 f20 0"/>
                <a:gd name="f39" fmla="+- f22 f17 0"/>
                <a:gd name="f40" fmla="+- 21600 0 f20"/>
                <a:gd name="f41" fmla="*/ f24 1 31953"/>
                <a:gd name="f42" fmla="+- f32 0 f3"/>
                <a:gd name="f43" fmla="+- 21600 0 f41"/>
                <a:gd name="f44" fmla="*/ f41 f16 1"/>
                <a:gd name="f45" fmla="*/ f43 f16 1"/>
              </a:gdLst>
              <a:ahLst>
                <a:ahXY gdRefY="f0" minY="f7" maxY="f11">
                  <a:pos x="f25" y="f26"/>
                </a:ahXY>
                <a:ahXY gdRefY="f1" minY="f7" maxY="f8">
                  <a:pos x="f27" y="f28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2">
                  <a:pos x="f29" y="f31"/>
                </a:cxn>
                <a:cxn ang="f42">
                  <a:pos x="f29" y="f33"/>
                </a:cxn>
                <a:cxn ang="f42">
                  <a:pos x="f34" y="f35"/>
                </a:cxn>
              </a:cxnLst>
              <a:rect l="f29" t="f44" r="f30" b="f45"/>
              <a:pathLst>
                <a:path w="21600" h="21600">
                  <a:moveTo>
                    <a:pt x="f7" y="f7"/>
                  </a:moveTo>
                  <a:cubicBezTo>
                    <a:pt x="f11" y="f7"/>
                    <a:pt x="f12" y="f20"/>
                    <a:pt x="f12" y="f21"/>
                  </a:cubicBezTo>
                  <a:lnTo>
                    <a:pt x="f12" y="f36"/>
                  </a:lnTo>
                  <a:cubicBezTo>
                    <a:pt x="f12" y="f37"/>
                    <a:pt x="f13" y="f22"/>
                    <a:pt x="f8" y="f22"/>
                  </a:cubicBezTo>
                  <a:cubicBezTo>
                    <a:pt x="f13" y="f22"/>
                    <a:pt x="f12" y="f38"/>
                    <a:pt x="f12" y="f39"/>
                  </a:cubicBezTo>
                  <a:lnTo>
                    <a:pt x="f12" y="f23"/>
                  </a:lnTo>
                  <a:cubicBezTo>
                    <a:pt x="f12" y="f40"/>
                    <a:pt x="f11" y="f8"/>
                    <a:pt x="f7" y="f8"/>
                  </a:cubicBezTo>
                </a:path>
              </a:pathLst>
            </a:custGeom>
            <a:noFill/>
            <a:ln w="9360" cap="sq">
              <a:solidFill>
                <a:srgbClr val="969696"/>
              </a:solidFill>
              <a:prstDash val="solid"/>
              <a:miter/>
              <a:headEnd type="arrow"/>
              <a:tailEnd type="arrow"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747680" y="2024639"/>
              <a:ext cx="390240" cy="4564080"/>
            </a:xfrm>
            <a:custGeom>
              <a:avLst>
                <a:gd name="f0" fmla="val 1800"/>
                <a:gd name="f1" fmla="val 108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-2147483647"/>
                <a:gd name="f10" fmla="val 2147483647"/>
                <a:gd name="f11" fmla="val 5400"/>
                <a:gd name="f12" fmla="val 16200"/>
                <a:gd name="f13" fmla="val 10800"/>
                <a:gd name="f14" fmla="+- 0 0 0"/>
                <a:gd name="f15" fmla="*/ f5 1 21600"/>
                <a:gd name="f16" fmla="*/ f6 1 21600"/>
                <a:gd name="f17" fmla="pin 0 f0 5400"/>
                <a:gd name="f18" fmla="pin 0 f1 21600"/>
                <a:gd name="f19" fmla="*/ f14 f2 1"/>
                <a:gd name="f20" fmla="*/ f17 1 2"/>
                <a:gd name="f21" fmla="val f17"/>
                <a:gd name="f22" fmla="val f18"/>
                <a:gd name="f23" fmla="+- 21600 0 f17"/>
                <a:gd name="f24" fmla="*/ f17 10000 1"/>
                <a:gd name="f25" fmla="*/ 10800 f15 1"/>
                <a:gd name="f26" fmla="*/ f17 f16 1"/>
                <a:gd name="f27" fmla="*/ f7 f15 1"/>
                <a:gd name="f28" fmla="*/ f18 f16 1"/>
                <a:gd name="f29" fmla="*/ 13800 f15 1"/>
                <a:gd name="f30" fmla="*/ 21600 f15 1"/>
                <a:gd name="f31" fmla="*/ 0 f16 1"/>
                <a:gd name="f32" fmla="*/ f19 1 f4"/>
                <a:gd name="f33" fmla="*/ 0 f15 1"/>
                <a:gd name="f34" fmla="*/ 10800 f16 1"/>
                <a:gd name="f35" fmla="*/ 21600 f16 1"/>
                <a:gd name="f36" fmla="+- f22 0 f17"/>
                <a:gd name="f37" fmla="+- f22 0 f20"/>
                <a:gd name="f38" fmla="+- f22 f20 0"/>
                <a:gd name="f39" fmla="+- f22 f17 0"/>
                <a:gd name="f40" fmla="+- 21600 0 f20"/>
                <a:gd name="f41" fmla="*/ f24 1 31953"/>
                <a:gd name="f42" fmla="+- f32 0 f3"/>
                <a:gd name="f43" fmla="+- 21600 0 f41"/>
                <a:gd name="f44" fmla="*/ f41 f16 1"/>
                <a:gd name="f45" fmla="*/ f43 f16 1"/>
              </a:gdLst>
              <a:ahLst>
                <a:ahXY gdRefY="f0" minY="f7" maxY="f11">
                  <a:pos x="f25" y="f26"/>
                </a:ahXY>
                <a:ahXY gdRefY="f1" minY="f7" maxY="f8">
                  <a:pos x="f27" y="f28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2">
                  <a:pos x="f30" y="f31"/>
                </a:cxn>
                <a:cxn ang="f42">
                  <a:pos x="f33" y="f34"/>
                </a:cxn>
                <a:cxn ang="f42">
                  <a:pos x="f30" y="f35"/>
                </a:cxn>
              </a:cxnLst>
              <a:rect l="f29" t="f44" r="f30" b="f45"/>
              <a:pathLst>
                <a:path w="21600" h="21600">
                  <a:moveTo>
                    <a:pt x="f8" y="f7"/>
                  </a:moveTo>
                  <a:cubicBezTo>
                    <a:pt x="f12" y="f7"/>
                    <a:pt x="f13" y="f20"/>
                    <a:pt x="f13" y="f21"/>
                  </a:cubicBezTo>
                  <a:lnTo>
                    <a:pt x="f13" y="f36"/>
                  </a:lnTo>
                  <a:cubicBezTo>
                    <a:pt x="f13" y="f37"/>
                    <a:pt x="f11" y="f22"/>
                    <a:pt x="f7" y="f22"/>
                  </a:cubicBezTo>
                  <a:cubicBezTo>
                    <a:pt x="f11" y="f22"/>
                    <a:pt x="f13" y="f38"/>
                    <a:pt x="f13" y="f39"/>
                  </a:cubicBezTo>
                  <a:lnTo>
                    <a:pt x="f13" y="f23"/>
                  </a:lnTo>
                  <a:cubicBezTo>
                    <a:pt x="f13" y="f40"/>
                    <a:pt x="f12" y="f8"/>
                    <a:pt x="f8" y="f8"/>
                  </a:cubicBezTo>
                </a:path>
              </a:pathLst>
            </a:custGeom>
            <a:noFill/>
            <a:ln w="9360" cap="sq">
              <a:solidFill>
                <a:srgbClr val="969696"/>
              </a:solidFill>
              <a:prstDash val="solid"/>
              <a:miter/>
              <a:headEnd type="arrow"/>
              <a:tailEnd type="arrow"/>
            </a:ln>
          </p:spPr>
          <p:txBody>
            <a:bodyPr vert="horz" wrap="none" lIns="90000" tIns="46800" rIns="90000" bIns="468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Microsoft YaHei" pitchFamily="2"/>
                <a:cs typeface="Mangal" pitchFamily="2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124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Comparativo da fixação do preço</a:t>
            </a:r>
          </a:p>
        </p:txBody>
      </p:sp>
      <p:sp>
        <p:nvSpPr>
          <p:cNvPr id="6" name="Straight Connector 5"/>
          <p:cNvSpPr/>
          <p:nvPr/>
        </p:nvSpPr>
        <p:spPr>
          <a:xfrm>
            <a:off x="503640" y="2253960"/>
            <a:ext cx="9239760" cy="83880"/>
          </a:xfrm>
          <a:prstGeom prst="line">
            <a:avLst/>
          </a:prstGeom>
          <a:noFill/>
          <a:ln w="825480" cap="sq">
            <a:solidFill>
              <a:srgbClr val="FF0000"/>
            </a:solidFill>
            <a:prstDash val="solid"/>
            <a:miter/>
            <a:tailEnd type="arrow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419400" y="3732480"/>
            <a:ext cx="1766160" cy="924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 w="936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buNone/>
              <a:tabLst/>
              <a:defRPr sz="1990"/>
            </a:pPr>
            <a:endParaRPr lang="pt-BR" sz="1000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2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Produto</a:t>
            </a:r>
          </a:p>
        </p:txBody>
      </p:sp>
      <p:sp>
        <p:nvSpPr>
          <p:cNvPr id="8" name="Freeform 7"/>
          <p:cNvSpPr/>
          <p:nvPr/>
        </p:nvSpPr>
        <p:spPr>
          <a:xfrm>
            <a:off x="2267640" y="3732480"/>
            <a:ext cx="1765800" cy="924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 w="936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buNone/>
              <a:tabLst/>
              <a:defRPr sz="1990"/>
            </a:pPr>
            <a:endParaRPr lang="pt-BR" sz="11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2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Custo</a:t>
            </a:r>
          </a:p>
        </p:txBody>
      </p:sp>
      <p:sp>
        <p:nvSpPr>
          <p:cNvPr id="9" name="Freeform 8"/>
          <p:cNvSpPr/>
          <p:nvPr/>
        </p:nvSpPr>
        <p:spPr>
          <a:xfrm>
            <a:off x="4115880" y="3732480"/>
            <a:ext cx="1765800" cy="924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 w="936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buNone/>
              <a:tabLst/>
              <a:defRPr sz="1990"/>
            </a:pPr>
            <a:endParaRPr lang="pt-BR" sz="11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2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Preço</a:t>
            </a:r>
          </a:p>
        </p:txBody>
      </p:sp>
      <p:sp>
        <p:nvSpPr>
          <p:cNvPr id="10" name="Freeform 9"/>
          <p:cNvSpPr/>
          <p:nvPr/>
        </p:nvSpPr>
        <p:spPr>
          <a:xfrm>
            <a:off x="5963399" y="3732480"/>
            <a:ext cx="1766160" cy="924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 w="936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buNone/>
              <a:tabLst/>
              <a:defRPr sz="1990"/>
            </a:pPr>
            <a:endParaRPr lang="pt-BR" sz="11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2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Valor</a:t>
            </a:r>
          </a:p>
        </p:txBody>
      </p:sp>
      <p:sp>
        <p:nvSpPr>
          <p:cNvPr id="11" name="Freeform 10"/>
          <p:cNvSpPr/>
          <p:nvPr/>
        </p:nvSpPr>
        <p:spPr>
          <a:xfrm>
            <a:off x="7811640" y="3732480"/>
            <a:ext cx="2100240" cy="924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gradFill>
            <a:gsLst>
              <a:gs pos="0">
                <a:srgbClr val="171746"/>
              </a:gs>
              <a:gs pos="50000">
                <a:srgbClr val="333399"/>
              </a:gs>
              <a:gs pos="100000">
                <a:srgbClr val="171746"/>
              </a:gs>
            </a:gsLst>
            <a:lin ang="5400000"/>
          </a:gradFill>
          <a:ln w="9360" cap="sq">
            <a:solidFill>
              <a:srgbClr val="000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buNone/>
              <a:tabLst/>
              <a:defRPr sz="1990"/>
            </a:pPr>
            <a:endParaRPr lang="pt-BR" sz="1100" b="1">
              <a:solidFill>
                <a:srgbClr val="FFFFFF"/>
              </a:solidFill>
              <a:latin typeface="Times New Roman" pitchFamily="18"/>
              <a:ea typeface="Segoe UI" pitchFamily="2"/>
              <a:cs typeface="Tahoma" pitchFamily="2"/>
            </a:endParaRPr>
          </a:p>
          <a:p>
            <a:pPr marL="0" marR="0" lvl="0" indent="0" algn="ctr" rtl="0" hangingPunct="0">
              <a:buNone/>
              <a:tabLst/>
              <a:defRPr sz="1990"/>
            </a:pPr>
            <a:r>
              <a:rPr lang="pt-BR" sz="2000" b="1">
                <a:solidFill>
                  <a:srgbClr val="FFFFFF"/>
                </a:solidFill>
                <a:latin typeface="Liberation Serif" pitchFamily="18"/>
                <a:ea typeface="Segoe UI" pitchFamily="2"/>
                <a:cs typeface="Tahoma" pitchFamily="2"/>
              </a:rPr>
              <a:t>Consumidor</a:t>
            </a:r>
          </a:p>
        </p:txBody>
      </p:sp>
      <p:sp>
        <p:nvSpPr>
          <p:cNvPr id="12" name="Straight Connector 11"/>
          <p:cNvSpPr/>
          <p:nvPr/>
        </p:nvSpPr>
        <p:spPr>
          <a:xfrm>
            <a:off x="503999" y="6000840"/>
            <a:ext cx="9324001" cy="84239"/>
          </a:xfrm>
          <a:prstGeom prst="line">
            <a:avLst/>
          </a:prstGeom>
          <a:noFill/>
          <a:ln w="825480" cap="sq">
            <a:solidFill>
              <a:srgbClr val="FF0000"/>
            </a:solidFill>
            <a:prstDash val="solid"/>
            <a:miter/>
            <a:headEnd type="arrow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848239" y="1968480"/>
            <a:ext cx="5459760" cy="621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buNone/>
              <a:tabLst/>
              <a:defRPr sz="1990"/>
            </a:pPr>
            <a:r>
              <a:rPr lang="pt-BR" sz="32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 baseado no custo</a:t>
            </a:r>
          </a:p>
        </p:txBody>
      </p:sp>
      <p:sp>
        <p:nvSpPr>
          <p:cNvPr id="14" name="Freeform 13"/>
          <p:cNvSpPr/>
          <p:nvPr/>
        </p:nvSpPr>
        <p:spPr>
          <a:xfrm>
            <a:off x="2939760" y="5748480"/>
            <a:ext cx="5460120" cy="5720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noAutofit/>
          </a:bodyPr>
          <a:lstStyle/>
          <a:p>
            <a:pPr marL="0" marR="0" lvl="0" indent="0" rtl="0" hangingPunct="0">
              <a:buNone/>
              <a:tabLst/>
              <a:defRPr sz="1990"/>
            </a:pPr>
            <a:r>
              <a:rPr lang="pt-BR" sz="32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Preço baseado no valor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466138" y="128588"/>
            <a:ext cx="1614487" cy="714375"/>
          </a:xfrm>
        </p:spPr>
        <p:txBody>
          <a:bodyPr wrap="square" lIns="91440" tIns="45720" rIns="91440" bIns="45720" anchorCtr="0">
            <a:noAutofit/>
          </a:bodyPr>
          <a:lstStyle/>
          <a:p>
            <a:pPr lvl="0" hangingPunct="1"/>
            <a:r>
              <a:rPr lang="pt-BR" sz="1400" b="1">
                <a:solidFill>
                  <a:srgbClr val="969696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Introdução ao Marketing</a:t>
            </a:r>
          </a:p>
        </p:txBody>
      </p:sp>
      <p:sp>
        <p:nvSpPr>
          <p:cNvPr id="3" name="Freeform 2"/>
          <p:cNvSpPr/>
          <p:nvPr/>
        </p:nvSpPr>
        <p:spPr>
          <a:xfrm>
            <a:off x="3452400" y="7286760"/>
            <a:ext cx="34124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748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1200" b="1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Prof. Joelma Kremer, Dra.</a:t>
            </a:r>
          </a:p>
        </p:txBody>
      </p:sp>
      <p:sp>
        <p:nvSpPr>
          <p:cNvPr id="4" name="Freeform 3"/>
          <p:cNvSpPr/>
          <p:nvPr/>
        </p:nvSpPr>
        <p:spPr>
          <a:xfrm>
            <a:off x="5675400" y="6501240"/>
            <a:ext cx="3888360" cy="404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lvl="0" rtl="0" hangingPunct="0">
              <a:buNone/>
              <a:tabLst/>
            </a:pPr>
            <a:endParaRPr lang="pt-BR" sz="2400"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480" y="200880"/>
            <a:ext cx="714528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0">
              <a:spcBef>
                <a:spcPts val="1749"/>
              </a:spcBef>
              <a:spcAft>
                <a:spcPts val="0"/>
              </a:spcAft>
              <a:buNone/>
              <a:tabLst/>
              <a:defRPr sz="1990"/>
            </a:pPr>
            <a:r>
              <a:rPr lang="pt-BR" sz="2800" b="1"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Efeito preço de referência</a:t>
            </a:r>
          </a:p>
        </p:txBody>
      </p:sp>
      <p:sp>
        <p:nvSpPr>
          <p:cNvPr id="6" name="Freeform 5"/>
          <p:cNvSpPr/>
          <p:nvPr/>
        </p:nvSpPr>
        <p:spPr>
          <a:xfrm>
            <a:off x="2341080" y="1319400"/>
            <a:ext cx="5941440" cy="1556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A sensibilidade ao preço é diretamente</a:t>
            </a:r>
          </a:p>
          <a:p>
            <a:pPr marL="0" marR="0" lvl="0" indent="0" rtl="0" hangingPunct="1"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proporcional ao preço do produto em</a:t>
            </a:r>
          </a:p>
          <a:p>
            <a:pPr marL="0" marR="0" lvl="0" indent="0" rtl="0" hangingPunct="1"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relação às alternativas percebidas pelo</a:t>
            </a:r>
          </a:p>
          <a:p>
            <a:pPr marL="0" marR="0" lvl="0" indent="0" rtl="0" hangingPunct="1"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57120" y="1081080"/>
            <a:ext cx="1702440" cy="2774160"/>
          </a:xfrm>
          <a:prstGeom prst="rect">
            <a:avLst/>
          </a:prstGeom>
          <a:noFill/>
          <a:ln>
            <a:noFill/>
          </a:ln>
          <a:effectLst>
            <a:outerShdw dist="17819" dir="2700000" algn="tl">
              <a:srgbClr val="808080"/>
            </a:outerShdw>
          </a:effec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707520" y="4653000"/>
            <a:ext cx="3034800" cy="19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Freeform 8"/>
          <p:cNvSpPr/>
          <p:nvPr/>
        </p:nvSpPr>
        <p:spPr>
          <a:xfrm>
            <a:off x="1765440" y="3701520"/>
            <a:ext cx="659736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ctr" rtl="0" hangingPunct="1">
              <a:buNone/>
              <a:tabLst/>
              <a:defRPr sz="1990"/>
            </a:pPr>
            <a:r>
              <a:rPr lang="pt-BR" sz="2800" b="1" u="sng">
                <a:solidFill>
                  <a:srgbClr val="CC3300"/>
                </a:solidFill>
                <a:effectLst>
                  <a:outerShdw dist="17961" dir="2700000">
                    <a:scrgbClr r="0" g="0" b="0"/>
                  </a:outerShdw>
                </a:effectLst>
                <a:uFillTx/>
                <a:latin typeface="Liberation Serif" pitchFamily="18"/>
                <a:ea typeface="Segoe UI" pitchFamily="2"/>
                <a:cs typeface="Tahoma" pitchFamily="2"/>
              </a:rPr>
              <a:t>EFEITO COMPARAÇÃO DIFÍCIL</a:t>
            </a:r>
          </a:p>
        </p:txBody>
      </p:sp>
      <p:sp>
        <p:nvSpPr>
          <p:cNvPr id="10" name="Freeform 9"/>
          <p:cNvSpPr/>
          <p:nvPr/>
        </p:nvSpPr>
        <p:spPr>
          <a:xfrm>
            <a:off x="754199" y="4653000"/>
            <a:ext cx="5293800" cy="2068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Compradores são menos sensíveis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a preço de um produto de maior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reputação quando têm dificuldade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de compará-lo com alternativas</a:t>
            </a:r>
          </a:p>
          <a:p>
            <a:pPr marL="0" marR="0" lvl="0" indent="0" rtl="0" hangingPunct="1">
              <a:lnSpc>
                <a:spcPct val="110000"/>
              </a:lnSpc>
              <a:buNone/>
              <a:tabLst/>
              <a:defRPr sz="1990"/>
            </a:pPr>
            <a:r>
              <a:rPr lang="pt-BR" sz="2400" b="1"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Liberation Serif" pitchFamily="18"/>
                <a:ea typeface="Segoe UI" pitchFamily="2"/>
                <a:cs typeface="Tahoma" pitchFamily="2"/>
              </a:rPr>
              <a:t>potenciais.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ítulo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677</Words>
  <Application>Microsoft Macintosh PowerPoint</Application>
  <PresentationFormat>Personalizar</PresentationFormat>
  <Paragraphs>235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15</vt:i4>
      </vt:variant>
    </vt:vector>
  </HeadingPairs>
  <TitlesOfParts>
    <vt:vector size="27" baseType="lpstr">
      <vt:lpstr>Arial Black</vt:lpstr>
      <vt:lpstr>Calibri</vt:lpstr>
      <vt:lpstr>Liberation Sans</vt:lpstr>
      <vt:lpstr>Liberation Serif</vt:lpstr>
      <vt:lpstr>Mangal</vt:lpstr>
      <vt:lpstr>Microsoft YaHei</vt:lpstr>
      <vt:lpstr>Segoe UI</vt:lpstr>
      <vt:lpstr>Tahoma</vt:lpstr>
      <vt:lpstr>Times New Roman</vt:lpstr>
      <vt:lpstr>Arial</vt:lpstr>
      <vt:lpstr>Padrão</vt:lpstr>
      <vt:lpstr>Título2</vt:lpstr>
      <vt:lpstr>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  <vt:lpstr>Introdução ao Marketing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cp:lastModifiedBy>Microsoft Office User</cp:lastModifiedBy>
  <cp:revision>3</cp:revision>
  <dcterms:created xsi:type="dcterms:W3CDTF">2015-09-14T17:16:56Z</dcterms:created>
  <dcterms:modified xsi:type="dcterms:W3CDTF">2016-04-07T23:17:17Z</dcterms:modified>
</cp:coreProperties>
</file>