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media/image9.png" ContentType="image/png"/>
  <Override PartName="/ppt/media/image1.png" ContentType="image/png"/>
  <Override PartName="/ppt/media/image13.wmf" ContentType="image/x-wmf"/>
  <Override PartName="/ppt/media/image2.png" ContentType="image/png"/>
  <Override PartName="/ppt/media/image17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jpeg" ContentType="image/jpeg"/>
  <Override PartName="/ppt/media/image11.jpeg" ContentType="image/jpeg"/>
  <Override PartName="/ppt/media/image12.jpeg" ContentType="image/jpeg"/>
  <Override PartName="/ppt/media/image14.jpeg" ContentType="image/jpeg"/>
  <Override PartName="/ppt/media/image15.jpeg" ContentType="image/jpeg"/>
  <Override PartName="/ppt/media/image16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jpeg" ContentType="image/jpeg"/>
  <Override PartName="/ppt/media/image26.png" ContentType="image/png"/>
  <Override PartName="/ppt/media/image27.jpeg" ContentType="image/jpe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11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E1776A4-A69B-4856-835B-FBFAB58B1D7C}" type="slidenum">
              <a:rPr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8" descr="Picture8"/>
          <p:cNvPicPr/>
          <p:nvPr/>
        </p:nvPicPr>
        <p:blipFill>
          <a:blip r:embed="rId3"/>
          <a:stretch/>
        </p:blipFill>
        <p:spPr>
          <a:xfrm>
            <a:off x="276480" y="80280"/>
            <a:ext cx="603720" cy="76284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lang="pt-BR" sz="51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Clique para editar o formato do texto do título</a:t>
            </a:r>
            <a:endParaRPr lang="pt-BR" sz="51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52000" y="1847880"/>
            <a:ext cx="9576000" cy="5040000"/>
          </a:xfrm>
          <a:prstGeom prst="rect">
            <a:avLst/>
          </a:prstGeom>
        </p:spPr>
        <p:txBody>
          <a:bodyPr lIns="90000" rIns="90000" tIns="46800" bIns="46800"/>
          <a:p>
            <a:pPr marL="342720" indent="-342720">
              <a:buClr>
                <a:srgbClr val="ffffff"/>
              </a:buClr>
              <a:buFont typeface="Arial"/>
              <a:buChar char="•"/>
            </a:pPr>
            <a:r>
              <a:rPr b="1" lang="pt-BR" sz="352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1" lang="pt-BR" sz="352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buClr>
                <a:srgbClr val="ffffff"/>
              </a:buClr>
              <a:buFont typeface="Arial"/>
              <a:buChar char="–"/>
            </a:pPr>
            <a:r>
              <a:rPr b="1" lang="pt-BR" sz="30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1" lang="pt-BR" sz="30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143000" indent="-228600">
              <a:buClr>
                <a:srgbClr val="ffffff"/>
              </a:buClr>
              <a:buFont typeface="Arial"/>
              <a:buChar char="•"/>
            </a:pPr>
            <a:r>
              <a:rPr b="1" lang="pt-BR" sz="26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1" lang="pt-BR" sz="265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600200" indent="-228600">
              <a:buClr>
                <a:srgbClr val="ffffff"/>
              </a:buClr>
              <a:buFont typeface="Arial"/>
              <a:buChar char="–"/>
            </a:pPr>
            <a:r>
              <a:rPr b="1" lang="pt-BR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1" lang="pt-BR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057400" indent="-228600">
              <a:buClr>
                <a:srgbClr val="ffffff"/>
              </a:buClr>
              <a:buFont typeface="Arial"/>
              <a:buChar char="»"/>
            </a:pPr>
            <a:r>
              <a:rPr b="1" lang="pt-BR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1" lang="pt-BR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057400" indent="-228600">
              <a:buClr>
                <a:srgbClr val="ffffff"/>
              </a:buClr>
              <a:buFont typeface="Arial"/>
              <a:buChar char="»"/>
            </a:pPr>
            <a:r>
              <a:rPr b="1" lang="pt-BR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1" lang="pt-BR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2057400" indent="-228600">
              <a:buClr>
                <a:srgbClr val="ffffff"/>
              </a:buClr>
              <a:buFont typeface="Arial"/>
              <a:buChar char="»"/>
            </a:pPr>
            <a:r>
              <a:rPr b="1" lang="pt-BR" sz="221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1" lang="pt-BR" sz="221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335520" y="6971400"/>
            <a:ext cx="2099880" cy="420120"/>
          </a:xfrm>
          <a:prstGeom prst="rect">
            <a:avLst/>
          </a:prstGeom>
        </p:spPr>
        <p:txBody>
          <a:bodyPr lIns="90000" rIns="90000" tIns="46800" bIns="46800"/>
          <a:p>
            <a:endParaRPr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3527280" y="6971400"/>
            <a:ext cx="3191760" cy="420120"/>
          </a:xfrm>
          <a:prstGeom prst="rect">
            <a:avLst/>
          </a:prstGeom>
        </p:spPr>
        <p:txBody>
          <a:bodyPr lIns="90000" rIns="90000" tIns="46800" bIns="46800"/>
          <a:p>
            <a:endParaRPr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7727760" y="6971400"/>
            <a:ext cx="2100240" cy="420120"/>
          </a:xfrm>
          <a:prstGeom prst="rect">
            <a:avLst/>
          </a:prstGeom>
        </p:spPr>
        <p:txBody>
          <a:bodyPr lIns="90000" rIns="90000" tIns="46800" bIns="46800"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2934049C-0C61-4DBA-917F-2207D0CEAF50}" type="slidenum">
              <a:rPr lang="pt-BR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079640" cy="7560000"/>
          </a:xfrm>
          <a:prstGeom prst="rect">
            <a:avLst/>
          </a:prstGeom>
          <a:ln>
            <a:noFill/>
          </a:ln>
        </p:spPr>
      </p:pic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75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34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lang="pt-BR" sz="34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303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lang="pt-BR" sz="303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lang="pt-BR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1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lang="pt-BR" sz="21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21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lang="pt-BR" sz="21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1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lang="pt-BR" sz="21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1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lang="pt-BR" sz="217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dt"/>
          </p:nvPr>
        </p:nvSpPr>
        <p:spPr>
          <a:xfrm>
            <a:off x="504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r>
              <a:rPr lang="pt-BR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ftr"/>
          </p:nvPr>
        </p:nvSpPr>
        <p:spPr>
          <a:xfrm>
            <a:off x="3447000" y="6886440"/>
            <a:ext cx="3195000" cy="52092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pt-BR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sldNum"/>
          </p:nvPr>
        </p:nvSpPr>
        <p:spPr>
          <a:xfrm>
            <a:off x="7227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pPr algn="r"/>
            <a:fld id="{C7938A2D-AA23-41D7-8614-5D6FF96D7D7E}" type="slidenum">
              <a:rPr lang="pt-BR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15.jpeg"/><Relationship Id="rId3" Type="http://schemas.openxmlformats.org/officeDocument/2006/relationships/image" Target="../media/image16.png"/><Relationship Id="rId4" Type="http://schemas.openxmlformats.org/officeDocument/2006/relationships/image" Target="../media/image17.jpeg"/><Relationship Id="rId5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jpeg"/><Relationship Id="rId9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jpeg"/><Relationship Id="rId3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504000" y="288000"/>
            <a:ext cx="9072000" cy="1248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pt-BR" sz="475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PRODUTO</a:t>
            </a:r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7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8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9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0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1" name="CustomShape 6"/>
          <p:cNvSpPr/>
          <p:nvPr/>
        </p:nvSpPr>
        <p:spPr>
          <a:xfrm>
            <a:off x="679680" y="1233720"/>
            <a:ext cx="3157200" cy="2288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66768"/>
              </a:gs>
              <a:gs pos="50000">
                <a:srgbClr val="bbe0e3"/>
              </a:gs>
              <a:gs pos="100000">
                <a:srgbClr val="566768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O maior </a:t>
            </a:r>
            <a:r>
              <a:rPr b="1" lang="pt-BR" sz="2400" spc="-1" strike="noStrike" u="sng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desafio do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 u="sng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Marketing está em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 u="sng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desenvolver</a:t>
            </a:r>
            <a:r>
              <a:rPr b="1" lang="pt-BR" sz="24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 idéias 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transformá-las em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 u="sng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produtos com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 u="sng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vida longa</a:t>
            </a:r>
            <a:r>
              <a:rPr b="1" lang="pt-BR" sz="24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omic Sans MS"/>
              </a:rPr>
              <a:t>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2" name="CustomShape 7"/>
          <p:cNvSpPr/>
          <p:nvPr/>
        </p:nvSpPr>
        <p:spPr>
          <a:xfrm>
            <a:off x="585720" y="6002280"/>
            <a:ext cx="13906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Square721 BT"/>
              </a:rPr>
              <a:t>87 anos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3" name="CustomShape 8"/>
          <p:cNvSpPr/>
          <p:nvPr/>
        </p:nvSpPr>
        <p:spPr>
          <a:xfrm>
            <a:off x="6698520" y="3702600"/>
            <a:ext cx="13906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Square721 BT"/>
              </a:rPr>
              <a:t>51 anos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4" name="CustomShape 9"/>
          <p:cNvSpPr/>
          <p:nvPr/>
        </p:nvSpPr>
        <p:spPr>
          <a:xfrm>
            <a:off x="3840840" y="6320880"/>
            <a:ext cx="158292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Square721 BT"/>
              </a:rPr>
              <a:t>105 anos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5" name="" descr=""/>
          <p:cNvPicPr/>
          <p:nvPr/>
        </p:nvPicPr>
        <p:blipFill>
          <a:blip r:embed="rId1"/>
          <a:stretch/>
        </p:blipFill>
        <p:spPr>
          <a:xfrm>
            <a:off x="673560" y="3939120"/>
            <a:ext cx="1679760" cy="2100240"/>
          </a:xfrm>
          <a:prstGeom prst="rect">
            <a:avLst/>
          </a:prstGeom>
          <a:ln>
            <a:noFill/>
          </a:ln>
        </p:spPr>
      </p:pic>
      <p:pic>
        <p:nvPicPr>
          <p:cNvPr id="326" name="" descr=""/>
          <p:cNvPicPr/>
          <p:nvPr/>
        </p:nvPicPr>
        <p:blipFill>
          <a:blip r:embed="rId2"/>
          <a:stretch/>
        </p:blipFill>
        <p:spPr>
          <a:xfrm>
            <a:off x="5753880" y="1160280"/>
            <a:ext cx="3773160" cy="2514600"/>
          </a:xfrm>
          <a:prstGeom prst="rect">
            <a:avLst/>
          </a:prstGeom>
          <a:ln>
            <a:noFill/>
          </a:ln>
        </p:spPr>
      </p:pic>
      <p:pic>
        <p:nvPicPr>
          <p:cNvPr id="327" name="" descr=""/>
          <p:cNvPicPr/>
          <p:nvPr/>
        </p:nvPicPr>
        <p:blipFill>
          <a:blip r:embed="rId3"/>
          <a:stretch/>
        </p:blipFill>
        <p:spPr>
          <a:xfrm>
            <a:off x="4325760" y="3939120"/>
            <a:ext cx="887400" cy="2301480"/>
          </a:xfrm>
          <a:prstGeom prst="rect">
            <a:avLst/>
          </a:prstGeom>
          <a:ln>
            <a:noFill/>
          </a:ln>
        </p:spPr>
      </p:pic>
      <p:pic>
        <p:nvPicPr>
          <p:cNvPr id="328" name="" descr=""/>
          <p:cNvPicPr/>
          <p:nvPr/>
        </p:nvPicPr>
        <p:blipFill>
          <a:blip r:embed="rId4"/>
          <a:stretch/>
        </p:blipFill>
        <p:spPr>
          <a:xfrm>
            <a:off x="6786360" y="4415040"/>
            <a:ext cx="1702800" cy="2460600"/>
          </a:xfrm>
          <a:prstGeom prst="rect">
            <a:avLst/>
          </a:prstGeom>
          <a:ln>
            <a:noFill/>
          </a:ln>
        </p:spPr>
      </p:pic>
      <p:sp>
        <p:nvSpPr>
          <p:cNvPr id="329" name="CustomShape 10"/>
          <p:cNvSpPr/>
          <p:nvPr/>
        </p:nvSpPr>
        <p:spPr>
          <a:xfrm>
            <a:off x="8533080" y="5368680"/>
            <a:ext cx="935280" cy="94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Square721 BT"/>
              </a:rPr>
              <a:t>109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Square721 BT"/>
              </a:rPr>
              <a:t>anos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1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2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5" name="" descr=""/>
          <p:cNvPicPr/>
          <p:nvPr/>
        </p:nvPicPr>
        <p:blipFill>
          <a:blip r:embed="rId1"/>
          <a:stretch/>
        </p:blipFill>
        <p:spPr>
          <a:xfrm>
            <a:off x="5048640" y="3988080"/>
            <a:ext cx="8640" cy="8640"/>
          </a:xfrm>
          <a:prstGeom prst="rect">
            <a:avLst/>
          </a:prstGeom>
          <a:ln>
            <a:noFill/>
          </a:ln>
        </p:spPr>
      </p:pic>
      <p:pic>
        <p:nvPicPr>
          <p:cNvPr id="336" name="" descr=""/>
          <p:cNvPicPr/>
          <p:nvPr/>
        </p:nvPicPr>
        <p:blipFill>
          <a:blip r:embed="rId2"/>
          <a:stretch/>
        </p:blipFill>
        <p:spPr>
          <a:xfrm>
            <a:off x="5048640" y="3988080"/>
            <a:ext cx="8640" cy="8640"/>
          </a:xfrm>
          <a:prstGeom prst="rect">
            <a:avLst/>
          </a:prstGeom>
          <a:ln>
            <a:noFill/>
          </a:ln>
        </p:spPr>
      </p:pic>
      <p:pic>
        <p:nvPicPr>
          <p:cNvPr id="337" name="" descr=""/>
          <p:cNvPicPr/>
          <p:nvPr/>
        </p:nvPicPr>
        <p:blipFill>
          <a:blip r:embed="rId3"/>
          <a:stretch/>
        </p:blipFill>
        <p:spPr>
          <a:xfrm>
            <a:off x="5048640" y="3988080"/>
            <a:ext cx="8640" cy="8640"/>
          </a:xfrm>
          <a:prstGeom prst="rect">
            <a:avLst/>
          </a:prstGeom>
          <a:ln>
            <a:noFill/>
          </a:ln>
        </p:spPr>
      </p:pic>
      <p:pic>
        <p:nvPicPr>
          <p:cNvPr id="338" name="" descr=""/>
          <p:cNvPicPr/>
          <p:nvPr/>
        </p:nvPicPr>
        <p:blipFill>
          <a:blip r:embed="rId4">
            <a:lum contrast="20000"/>
          </a:blip>
          <a:stretch/>
        </p:blipFill>
        <p:spPr>
          <a:xfrm>
            <a:off x="1205280" y="3790080"/>
            <a:ext cx="1550520" cy="952200"/>
          </a:xfrm>
          <a:prstGeom prst="rect">
            <a:avLst/>
          </a:prstGeom>
          <a:ln>
            <a:noFill/>
          </a:ln>
        </p:spPr>
      </p:pic>
      <p:pic>
        <p:nvPicPr>
          <p:cNvPr id="339" name="" descr=""/>
          <p:cNvPicPr/>
          <p:nvPr/>
        </p:nvPicPr>
        <p:blipFill>
          <a:blip r:embed="rId5"/>
          <a:stretch/>
        </p:blipFill>
        <p:spPr>
          <a:xfrm>
            <a:off x="991800" y="1711440"/>
            <a:ext cx="2411640" cy="633240"/>
          </a:xfrm>
          <a:prstGeom prst="rect">
            <a:avLst/>
          </a:prstGeom>
          <a:ln>
            <a:noFill/>
          </a:ln>
        </p:spPr>
      </p:pic>
      <p:sp>
        <p:nvSpPr>
          <p:cNvPr id="340" name="CustomShape 6"/>
          <p:cNvSpPr/>
          <p:nvPr/>
        </p:nvSpPr>
        <p:spPr>
          <a:xfrm>
            <a:off x="3699360" y="1041120"/>
            <a:ext cx="2280240" cy="53748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28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1.ª Indicação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1" name="CustomShape 7"/>
          <p:cNvSpPr/>
          <p:nvPr/>
        </p:nvSpPr>
        <p:spPr>
          <a:xfrm>
            <a:off x="3840840" y="1792080"/>
            <a:ext cx="1834200" cy="71748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Depressão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2" name="" descr=""/>
          <p:cNvPicPr/>
          <p:nvPr/>
        </p:nvPicPr>
        <p:blipFill>
          <a:blip r:embed="rId6"/>
          <a:stretch/>
        </p:blipFill>
        <p:spPr>
          <a:xfrm>
            <a:off x="1349280" y="2717280"/>
            <a:ext cx="1324800" cy="703440"/>
          </a:xfrm>
          <a:prstGeom prst="rect">
            <a:avLst/>
          </a:prstGeom>
          <a:ln>
            <a:noFill/>
          </a:ln>
        </p:spPr>
      </p:pic>
      <p:sp>
        <p:nvSpPr>
          <p:cNvPr id="343" name="CustomShape 8"/>
          <p:cNvSpPr/>
          <p:nvPr/>
        </p:nvSpPr>
        <p:spPr>
          <a:xfrm>
            <a:off x="6763680" y="1041120"/>
            <a:ext cx="2483280" cy="51624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2.ª Indicação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4" name="CustomShape 9"/>
          <p:cNvSpPr/>
          <p:nvPr/>
        </p:nvSpPr>
        <p:spPr>
          <a:xfrm>
            <a:off x="1418760" y="2315160"/>
            <a:ext cx="1354320" cy="40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1989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(Anafranil)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5" name="CustomShape 10"/>
          <p:cNvSpPr/>
          <p:nvPr/>
        </p:nvSpPr>
        <p:spPr>
          <a:xfrm>
            <a:off x="6334920" y="1635840"/>
            <a:ext cx="3468600" cy="11916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Ejaculação precoce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 síndrome 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pânico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6" name="CustomShape 11"/>
          <p:cNvSpPr/>
          <p:nvPr/>
        </p:nvSpPr>
        <p:spPr>
          <a:xfrm>
            <a:off x="1348920" y="3321360"/>
            <a:ext cx="1352880" cy="40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1989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(Aspirina)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7" name="CustomShape 12"/>
          <p:cNvSpPr/>
          <p:nvPr/>
        </p:nvSpPr>
        <p:spPr>
          <a:xfrm>
            <a:off x="3531240" y="2918520"/>
            <a:ext cx="2469240" cy="78264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Dor de cabeça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8" name="CustomShape 13"/>
          <p:cNvSpPr/>
          <p:nvPr/>
        </p:nvSpPr>
        <p:spPr>
          <a:xfrm>
            <a:off x="6415200" y="2918520"/>
            <a:ext cx="2990520" cy="86112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Proteção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cardiovascular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9" name="CustomShape 14"/>
          <p:cNvSpPr/>
          <p:nvPr/>
        </p:nvSpPr>
        <p:spPr>
          <a:xfrm>
            <a:off x="1277280" y="4528800"/>
            <a:ext cx="1352880" cy="402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1989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(Zoloft)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0" name="CustomShape 15"/>
          <p:cNvSpPr/>
          <p:nvPr/>
        </p:nvSpPr>
        <p:spPr>
          <a:xfrm>
            <a:off x="3840840" y="4017960"/>
            <a:ext cx="1993320" cy="51624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Depressão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1" name="CustomShape 16"/>
          <p:cNvSpPr/>
          <p:nvPr/>
        </p:nvSpPr>
        <p:spPr>
          <a:xfrm>
            <a:off x="7288200" y="4057920"/>
            <a:ext cx="1006560" cy="51624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TPM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2" name="CustomShape 17"/>
          <p:cNvSpPr/>
          <p:nvPr/>
        </p:nvSpPr>
        <p:spPr>
          <a:xfrm>
            <a:off x="1305360" y="5521320"/>
            <a:ext cx="1352520" cy="40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1989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(Proscar)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3" name="CustomShape 18"/>
          <p:cNvSpPr/>
          <p:nvPr/>
        </p:nvSpPr>
        <p:spPr>
          <a:xfrm>
            <a:off x="3840840" y="4910400"/>
            <a:ext cx="1912680" cy="69444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Hiperplasia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prostática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4" name="CustomShape 19"/>
          <p:cNvSpPr/>
          <p:nvPr/>
        </p:nvSpPr>
        <p:spPr>
          <a:xfrm>
            <a:off x="7050600" y="5050080"/>
            <a:ext cx="1641240" cy="62136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Calvície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5" name="CustomShape 20"/>
          <p:cNvSpPr/>
          <p:nvPr/>
        </p:nvSpPr>
        <p:spPr>
          <a:xfrm>
            <a:off x="1277280" y="6632280"/>
            <a:ext cx="1352880" cy="40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/>
            <a:r>
              <a:rPr b="1" lang="pt-BR" sz="1989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(Zyban)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6" name="CustomShape 21"/>
          <p:cNvSpPr/>
          <p:nvPr/>
        </p:nvSpPr>
        <p:spPr>
          <a:xfrm>
            <a:off x="3840840" y="6136920"/>
            <a:ext cx="1912680" cy="5004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Depressão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7" name="CustomShape 22"/>
          <p:cNvSpPr/>
          <p:nvPr/>
        </p:nvSpPr>
        <p:spPr>
          <a:xfrm>
            <a:off x="6732000" y="6070320"/>
            <a:ext cx="2198160" cy="48852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/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Tabagismo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8" name="" descr=""/>
          <p:cNvPicPr/>
          <p:nvPr/>
        </p:nvPicPr>
        <p:blipFill>
          <a:blip r:embed="rId7"/>
          <a:stretch/>
        </p:blipFill>
        <p:spPr>
          <a:xfrm>
            <a:off x="633240" y="5956920"/>
            <a:ext cx="2898360" cy="680760"/>
          </a:xfrm>
          <a:prstGeom prst="rect">
            <a:avLst/>
          </a:prstGeom>
          <a:ln>
            <a:noFill/>
          </a:ln>
        </p:spPr>
      </p:pic>
      <p:pic>
        <p:nvPicPr>
          <p:cNvPr id="359" name="" descr=""/>
          <p:cNvPicPr/>
          <p:nvPr/>
        </p:nvPicPr>
        <p:blipFill>
          <a:blip r:embed="rId8"/>
          <a:stretch/>
        </p:blipFill>
        <p:spPr>
          <a:xfrm>
            <a:off x="1308600" y="4962960"/>
            <a:ext cx="1508760" cy="642240"/>
          </a:xfrm>
          <a:prstGeom prst="rect">
            <a:avLst/>
          </a:prstGeom>
          <a:ln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1" name="CustomShape 2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2" name="CustomShape 3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3" name="CustomShape 4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64" name="" descr=""/>
          <p:cNvPicPr/>
          <p:nvPr/>
        </p:nvPicPr>
        <p:blipFill>
          <a:blip r:embed="rId1"/>
          <a:stretch/>
        </p:blipFill>
        <p:spPr>
          <a:xfrm>
            <a:off x="-39960" y="999000"/>
            <a:ext cx="5396760" cy="3653640"/>
          </a:xfrm>
          <a:prstGeom prst="rect">
            <a:avLst/>
          </a:prstGeom>
          <a:ln>
            <a:noFill/>
          </a:ln>
        </p:spPr>
      </p:pic>
      <p:sp>
        <p:nvSpPr>
          <p:cNvPr id="365" name="CustomShape 5"/>
          <p:cNvSpPr/>
          <p:nvPr/>
        </p:nvSpPr>
        <p:spPr>
          <a:xfrm>
            <a:off x="5912640" y="1397880"/>
            <a:ext cx="2301480" cy="794520"/>
          </a:xfrm>
          <a:custGeom>
            <a:avLst/>
            <a:gdLst/>
            <a:ahLst/>
            <a:rect l="0" t="0" r="r" b="b"/>
            <a:pathLst>
              <a:path w="6395" h="2404">
                <a:moveTo>
                  <a:pt x="1062" y="0"/>
                </a:moveTo>
                <a:cubicBezTo>
                  <a:pt x="531" y="0"/>
                  <a:pt x="0" y="183"/>
                  <a:pt x="0" y="366"/>
                </a:cubicBezTo>
                <a:lnTo>
                  <a:pt x="0" y="641"/>
                </a:lnTo>
                <a:lnTo>
                  <a:pt x="0" y="916"/>
                </a:lnTo>
                <a:lnTo>
                  <a:pt x="0" y="1291"/>
                </a:lnTo>
                <a:lnTo>
                  <a:pt x="0" y="1566"/>
                </a:lnTo>
                <a:lnTo>
                  <a:pt x="0" y="1841"/>
                </a:lnTo>
                <a:cubicBezTo>
                  <a:pt x="0" y="2024"/>
                  <a:pt x="531" y="2208"/>
                  <a:pt x="1062" y="2208"/>
                </a:cubicBezTo>
                <a:lnTo>
                  <a:pt x="374" y="2403"/>
                </a:lnTo>
                <a:lnTo>
                  <a:pt x="2655" y="2208"/>
                </a:lnTo>
                <a:lnTo>
                  <a:pt x="3738" y="2208"/>
                </a:lnTo>
                <a:lnTo>
                  <a:pt x="4535" y="2208"/>
                </a:lnTo>
                <a:lnTo>
                  <a:pt x="5331" y="2208"/>
                </a:lnTo>
                <a:cubicBezTo>
                  <a:pt x="5862" y="2208"/>
                  <a:pt x="6394" y="2024"/>
                  <a:pt x="6394" y="1841"/>
                </a:cubicBezTo>
                <a:lnTo>
                  <a:pt x="6394" y="1566"/>
                </a:lnTo>
                <a:lnTo>
                  <a:pt x="6394" y="1291"/>
                </a:lnTo>
                <a:lnTo>
                  <a:pt x="6394" y="916"/>
                </a:lnTo>
                <a:lnTo>
                  <a:pt x="6394" y="641"/>
                </a:lnTo>
                <a:lnTo>
                  <a:pt x="6394" y="366"/>
                </a:lnTo>
                <a:cubicBezTo>
                  <a:pt x="6394" y="183"/>
                  <a:pt x="5862" y="0"/>
                  <a:pt x="5331" y="0"/>
                </a:cubicBezTo>
                <a:lnTo>
                  <a:pt x="4535" y="0"/>
                </a:lnTo>
                <a:lnTo>
                  <a:pt x="3738" y="0"/>
                </a:lnTo>
                <a:lnTo>
                  <a:pt x="2655" y="0"/>
                </a:lnTo>
                <a:lnTo>
                  <a:pt x="1858" y="0"/>
                </a:lnTo>
                <a:lnTo>
                  <a:pt x="1062" y="0"/>
                </a:lnTo>
              </a:path>
            </a:pathLst>
          </a:custGeom>
          <a:gradFill>
            <a:gsLst>
              <a:gs pos="0">
                <a:srgbClr val="566768"/>
              </a:gs>
              <a:gs pos="50000">
                <a:srgbClr val="bbe0e3"/>
              </a:gs>
              <a:gs pos="100000">
                <a:srgbClr val="566768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Cuidado com a Internet!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66" name="" descr=""/>
          <p:cNvPicPr/>
          <p:nvPr/>
        </p:nvPicPr>
        <p:blipFill>
          <a:blip r:embed="rId2"/>
          <a:stretch/>
        </p:blipFill>
        <p:spPr>
          <a:xfrm>
            <a:off x="4961160" y="3058920"/>
            <a:ext cx="4920840" cy="3566520"/>
          </a:xfrm>
          <a:prstGeom prst="rect">
            <a:avLst/>
          </a:prstGeom>
          <a:ln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8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9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0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3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4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5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6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7" name="CustomShape 6"/>
          <p:cNvSpPr/>
          <p:nvPr/>
        </p:nvSpPr>
        <p:spPr>
          <a:xfrm>
            <a:off x="5675400" y="1081440"/>
            <a:ext cx="3969000" cy="1068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b="1" lang="pt-BR" sz="32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Baixa freqüência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32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diária de vôos.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9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0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1" name="CustomShape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2" name="CustomShape 5"/>
          <p:cNvSpPr/>
          <p:nvPr/>
        </p:nvSpPr>
        <p:spPr>
          <a:xfrm>
            <a:off x="6087960" y="3991320"/>
            <a:ext cx="3780000" cy="824040"/>
          </a:xfrm>
          <a:prstGeom prst="rect">
            <a:avLst/>
          </a:prstGeom>
          <a:solidFill>
            <a:srgbClr val="ffb74d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lang="pt-B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Aplicações do novo mercado para aeronaves na categoria de 70 a 110 lugares significa que a linha entre jatos regionais e de linhas aéreas principais está tênue.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3" name="CustomShape 6"/>
          <p:cNvSpPr/>
          <p:nvPr/>
        </p:nvSpPr>
        <p:spPr>
          <a:xfrm>
            <a:off x="227160" y="921960"/>
            <a:ext cx="9600480" cy="94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b="1" lang="pt-BR" sz="28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Empresas aéreas européias e americanas estão utilizando jatos regionais para vôos mais longos.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7" name="CustomShape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8" name="CustomShape 5"/>
          <p:cNvSpPr/>
          <p:nvPr/>
        </p:nvSpPr>
        <p:spPr>
          <a:xfrm>
            <a:off x="123840" y="911520"/>
            <a:ext cx="9828000" cy="94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b="1" lang="pt-BR" sz="28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Mais de 1/3 dos jatos no mundo que servem o segmento de 61 a 120 lugares têm mais de 20 anos.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0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1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2" name="CustomShape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3" name="CustomShape 5"/>
          <p:cNvSpPr/>
          <p:nvPr/>
        </p:nvSpPr>
        <p:spPr>
          <a:xfrm>
            <a:off x="1865520" y="1771200"/>
            <a:ext cx="4563720" cy="5104440"/>
          </a:xfrm>
          <a:prstGeom prst="ellipse">
            <a:avLst/>
          </a:prstGeom>
          <a:noFill/>
          <a:ln w="1522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CustomShape 6"/>
          <p:cNvSpPr/>
          <p:nvPr/>
        </p:nvSpPr>
        <p:spPr>
          <a:xfrm>
            <a:off x="208080" y="1009440"/>
            <a:ext cx="9752760" cy="642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b="1" lang="pt-BR" sz="3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Brecha para aviões de 70 a 110 lugares.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6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7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CustomShape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Estudo de caso: Embraer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399" name="Table 5"/>
          <p:cNvGraphicFramePr/>
          <p:nvPr/>
        </p:nvGraphicFramePr>
        <p:xfrm>
          <a:off x="1695600" y="2386800"/>
          <a:ext cx="6756120" cy="3216960"/>
        </p:xfrm>
        <a:graphic>
          <a:graphicData uri="http://schemas.openxmlformats.org/drawingml/2006/table">
            <a:tbl>
              <a:tblPr/>
              <a:tblGrid>
                <a:gridCol w="2251080"/>
                <a:gridCol w="2251440"/>
                <a:gridCol w="2253960"/>
              </a:tblGrid>
              <a:tr h="643680"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Modelo Aeronave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Firmes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Entregues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643680"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Embraer 170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179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139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643680"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Embraer 175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129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74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643680"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Embraer 190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431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140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642600"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Embraer 195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96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spc="-1" strike="noStrike">
                          <a:solidFill>
                            <a:srgbClr val="040808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Times New Roman"/>
                        </a:rPr>
                        <a:t>16</a:t>
                      </a:r>
                      <a:endParaRPr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400" name="CustomShape 6"/>
          <p:cNvSpPr/>
          <p:nvPr/>
        </p:nvSpPr>
        <p:spPr>
          <a:xfrm>
            <a:off x="276480" y="6169680"/>
            <a:ext cx="3335400" cy="79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/>
            <a:r>
              <a:rPr b="1" lang="pt-BR" sz="11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1" lang="pt-BR" sz="11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12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Fonte: Embraer (2008)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12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6"/>
          <p:cNvSpPr/>
          <p:nvPr/>
        </p:nvSpPr>
        <p:spPr>
          <a:xfrm>
            <a:off x="4047840" y="1954800"/>
            <a:ext cx="5441400" cy="3611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66768"/>
              </a:gs>
              <a:gs pos="50000">
                <a:srgbClr val="bbe0e3"/>
              </a:gs>
              <a:gs pos="100000">
                <a:srgbClr val="566768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Qualquer coisa que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possa ser oferecida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um mercado para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atenção, aquisição, uso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 consumo, e que possa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satisfazer a um desejo ou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33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necessidade.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1"/>
          <a:stretch/>
        </p:blipFill>
        <p:spPr>
          <a:xfrm>
            <a:off x="435600" y="1478520"/>
            <a:ext cx="2734920" cy="182556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1149480" y="3304080"/>
            <a:ext cx="2620080" cy="1707480"/>
          </a:xfrm>
          <a:prstGeom prst="rect">
            <a:avLst/>
          </a:prstGeom>
          <a:ln>
            <a:noFill/>
          </a:ln>
        </p:spPr>
      </p:pic>
      <p:pic>
        <p:nvPicPr>
          <p:cNvPr id="129" name="" descr=""/>
          <p:cNvPicPr/>
          <p:nvPr/>
        </p:nvPicPr>
        <p:blipFill>
          <a:blip r:embed="rId3"/>
          <a:stretch/>
        </p:blipFill>
        <p:spPr>
          <a:xfrm>
            <a:off x="276480" y="4924440"/>
            <a:ext cx="2806920" cy="2110320"/>
          </a:xfrm>
          <a:prstGeom prst="rect">
            <a:avLst/>
          </a:prstGeom>
          <a:ln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Produto (Theodore Levitt)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6"/>
          <p:cNvSpPr/>
          <p:nvPr/>
        </p:nvSpPr>
        <p:spPr>
          <a:xfrm>
            <a:off x="2216880" y="1967040"/>
            <a:ext cx="3894840" cy="3876120"/>
          </a:xfrm>
          <a:custGeom>
            <a:avLst/>
            <a:gdLst/>
            <a:ahLst/>
            <a:rect l="l" t="t" r="r" b="b"/>
            <a:pathLst>
              <a:path w="3432" h="2928">
                <a:moveTo>
                  <a:pt x="72" y="1128"/>
                </a:moveTo>
                <a:cubicBezTo>
                  <a:pt x="0" y="1272"/>
                  <a:pt x="48" y="1320"/>
                  <a:pt x="72" y="1416"/>
                </a:cubicBezTo>
                <a:cubicBezTo>
                  <a:pt x="96" y="1512"/>
                  <a:pt x="168" y="1560"/>
                  <a:pt x="216" y="1704"/>
                </a:cubicBezTo>
                <a:cubicBezTo>
                  <a:pt x="264" y="1848"/>
                  <a:pt x="240" y="2136"/>
                  <a:pt x="360" y="2280"/>
                </a:cubicBezTo>
                <a:cubicBezTo>
                  <a:pt x="480" y="2424"/>
                  <a:pt x="648" y="2472"/>
                  <a:pt x="936" y="2568"/>
                </a:cubicBezTo>
                <a:cubicBezTo>
                  <a:pt x="1224" y="2664"/>
                  <a:pt x="1704" y="2928"/>
                  <a:pt x="2088" y="2856"/>
                </a:cubicBezTo>
                <a:cubicBezTo>
                  <a:pt x="2472" y="2784"/>
                  <a:pt x="3048" y="2472"/>
                  <a:pt x="3240" y="2136"/>
                </a:cubicBezTo>
                <a:cubicBezTo>
                  <a:pt x="3432" y="1800"/>
                  <a:pt x="3360" y="1176"/>
                  <a:pt x="3240" y="840"/>
                </a:cubicBezTo>
                <a:cubicBezTo>
                  <a:pt x="3120" y="504"/>
                  <a:pt x="2904" y="240"/>
                  <a:pt x="2520" y="120"/>
                </a:cubicBezTo>
                <a:cubicBezTo>
                  <a:pt x="2136" y="0"/>
                  <a:pt x="1224" y="120"/>
                  <a:pt x="936" y="120"/>
                </a:cubicBezTo>
                <a:cubicBezTo>
                  <a:pt x="648" y="120"/>
                  <a:pt x="864" y="48"/>
                  <a:pt x="792" y="120"/>
                </a:cubicBezTo>
                <a:cubicBezTo>
                  <a:pt x="720" y="192"/>
                  <a:pt x="624" y="384"/>
                  <a:pt x="504" y="552"/>
                </a:cubicBezTo>
                <a:cubicBezTo>
                  <a:pt x="384" y="720"/>
                  <a:pt x="144" y="984"/>
                  <a:pt x="72" y="1128"/>
                </a:cubicBez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7"/>
          <p:cNvSpPr/>
          <p:nvPr/>
        </p:nvSpPr>
        <p:spPr>
          <a:xfrm>
            <a:off x="2788200" y="2697840"/>
            <a:ext cx="2614680" cy="24778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8"/>
          <p:cNvSpPr/>
          <p:nvPr/>
        </p:nvSpPr>
        <p:spPr>
          <a:xfrm>
            <a:off x="3442320" y="3269520"/>
            <a:ext cx="1307160" cy="13341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9"/>
          <p:cNvSpPr/>
          <p:nvPr/>
        </p:nvSpPr>
        <p:spPr>
          <a:xfrm>
            <a:off x="3932640" y="3841560"/>
            <a:ext cx="326520" cy="1904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10"/>
          <p:cNvSpPr/>
          <p:nvPr/>
        </p:nvSpPr>
        <p:spPr>
          <a:xfrm>
            <a:off x="7037280" y="2316240"/>
            <a:ext cx="2124360" cy="572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 Genérico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11"/>
          <p:cNvSpPr/>
          <p:nvPr/>
        </p:nvSpPr>
        <p:spPr>
          <a:xfrm>
            <a:off x="7037280" y="3078720"/>
            <a:ext cx="2124360" cy="571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 Esperado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7037280" y="3841560"/>
            <a:ext cx="2287440" cy="571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 Aumentado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13"/>
          <p:cNvSpPr/>
          <p:nvPr/>
        </p:nvSpPr>
        <p:spPr>
          <a:xfrm>
            <a:off x="7037280" y="4603680"/>
            <a:ext cx="2124360" cy="572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 Potencial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Line 14"/>
          <p:cNvSpPr/>
          <p:nvPr/>
        </p:nvSpPr>
        <p:spPr>
          <a:xfrm flipH="1">
            <a:off x="4259160" y="2697840"/>
            <a:ext cx="2941560" cy="114372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Line 15"/>
          <p:cNvSpPr/>
          <p:nvPr/>
        </p:nvSpPr>
        <p:spPr>
          <a:xfrm flipH="1">
            <a:off x="4749480" y="3269520"/>
            <a:ext cx="2450880" cy="572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Line 16"/>
          <p:cNvSpPr/>
          <p:nvPr/>
        </p:nvSpPr>
        <p:spPr>
          <a:xfrm flipH="1">
            <a:off x="5402880" y="4032000"/>
            <a:ext cx="17974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Line 17"/>
          <p:cNvSpPr/>
          <p:nvPr/>
        </p:nvSpPr>
        <p:spPr>
          <a:xfrm flipH="1">
            <a:off x="5893200" y="4794120"/>
            <a:ext cx="130716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18"/>
          <p:cNvSpPr/>
          <p:nvPr/>
        </p:nvSpPr>
        <p:spPr>
          <a:xfrm>
            <a:off x="2379960" y="3278880"/>
            <a:ext cx="65340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CustomShape 19"/>
          <p:cNvSpPr/>
          <p:nvPr/>
        </p:nvSpPr>
        <p:spPr>
          <a:xfrm>
            <a:off x="2216880" y="3660120"/>
            <a:ext cx="65340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CustomShape 20"/>
          <p:cNvSpPr/>
          <p:nvPr/>
        </p:nvSpPr>
        <p:spPr>
          <a:xfrm>
            <a:off x="4667760" y="2325600"/>
            <a:ext cx="65340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21"/>
          <p:cNvSpPr/>
          <p:nvPr/>
        </p:nvSpPr>
        <p:spPr>
          <a:xfrm>
            <a:off x="2870280" y="232560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22"/>
          <p:cNvSpPr/>
          <p:nvPr/>
        </p:nvSpPr>
        <p:spPr>
          <a:xfrm>
            <a:off x="3850920" y="213516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23"/>
          <p:cNvSpPr/>
          <p:nvPr/>
        </p:nvSpPr>
        <p:spPr>
          <a:xfrm>
            <a:off x="5158080" y="423180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CustomShape 24"/>
          <p:cNvSpPr/>
          <p:nvPr/>
        </p:nvSpPr>
        <p:spPr>
          <a:xfrm>
            <a:off x="5158080" y="251604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5"/>
          <p:cNvSpPr/>
          <p:nvPr/>
        </p:nvSpPr>
        <p:spPr>
          <a:xfrm>
            <a:off x="4014360" y="442296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26"/>
          <p:cNvSpPr/>
          <p:nvPr/>
        </p:nvSpPr>
        <p:spPr>
          <a:xfrm>
            <a:off x="4014360" y="499464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27"/>
          <p:cNvSpPr/>
          <p:nvPr/>
        </p:nvSpPr>
        <p:spPr>
          <a:xfrm>
            <a:off x="3687120" y="3278880"/>
            <a:ext cx="65340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28"/>
          <p:cNvSpPr/>
          <p:nvPr/>
        </p:nvSpPr>
        <p:spPr>
          <a:xfrm>
            <a:off x="3360600" y="4231800"/>
            <a:ext cx="65340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CustomShape 29"/>
          <p:cNvSpPr/>
          <p:nvPr/>
        </p:nvSpPr>
        <p:spPr>
          <a:xfrm>
            <a:off x="3033720" y="346968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30"/>
          <p:cNvSpPr/>
          <p:nvPr/>
        </p:nvSpPr>
        <p:spPr>
          <a:xfrm>
            <a:off x="3850920" y="385056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31"/>
          <p:cNvSpPr/>
          <p:nvPr/>
        </p:nvSpPr>
        <p:spPr>
          <a:xfrm>
            <a:off x="4667760" y="4041360"/>
            <a:ext cx="65340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32"/>
          <p:cNvSpPr/>
          <p:nvPr/>
        </p:nvSpPr>
        <p:spPr>
          <a:xfrm>
            <a:off x="3360600" y="2706840"/>
            <a:ext cx="65340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33"/>
          <p:cNvSpPr/>
          <p:nvPr/>
        </p:nvSpPr>
        <p:spPr>
          <a:xfrm>
            <a:off x="3360600" y="3469680"/>
            <a:ext cx="65340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34"/>
          <p:cNvSpPr/>
          <p:nvPr/>
        </p:nvSpPr>
        <p:spPr>
          <a:xfrm>
            <a:off x="2870280" y="404136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35"/>
          <p:cNvSpPr/>
          <p:nvPr/>
        </p:nvSpPr>
        <p:spPr>
          <a:xfrm>
            <a:off x="4667760" y="4804200"/>
            <a:ext cx="65340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36"/>
          <p:cNvSpPr/>
          <p:nvPr/>
        </p:nvSpPr>
        <p:spPr>
          <a:xfrm>
            <a:off x="4177440" y="270684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37"/>
          <p:cNvSpPr/>
          <p:nvPr/>
        </p:nvSpPr>
        <p:spPr>
          <a:xfrm>
            <a:off x="4177440" y="3850560"/>
            <a:ext cx="653040" cy="762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38"/>
          <p:cNvSpPr/>
          <p:nvPr/>
        </p:nvSpPr>
        <p:spPr>
          <a:xfrm>
            <a:off x="2870280" y="4613400"/>
            <a:ext cx="653040" cy="7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ebdings"/>
                <a:ea typeface="Webdings"/>
              </a:rPr>
              <a:t>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Classificação dos produtos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6"/>
          <p:cNvSpPr/>
          <p:nvPr/>
        </p:nvSpPr>
        <p:spPr>
          <a:xfrm>
            <a:off x="5732640" y="1337040"/>
            <a:ext cx="3713400" cy="4421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/>
            <a:r>
              <a:rPr b="1" lang="pt-BR" sz="44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INTANGÍVEIS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Serviços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Pessoas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Locais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Organizações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Idéias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7"/>
          <p:cNvSpPr/>
          <p:nvPr/>
        </p:nvSpPr>
        <p:spPr>
          <a:xfrm>
            <a:off x="673920" y="1319400"/>
            <a:ext cx="3153960" cy="76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/>
            <a:r>
              <a:rPr b="1" lang="pt-BR" sz="44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TANGÍVEIS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8"/>
          <p:cNvSpPr/>
          <p:nvPr/>
        </p:nvSpPr>
        <p:spPr>
          <a:xfrm>
            <a:off x="1072440" y="2477520"/>
            <a:ext cx="2800440" cy="703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DURÁVEIS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9"/>
          <p:cNvSpPr/>
          <p:nvPr/>
        </p:nvSpPr>
        <p:spPr>
          <a:xfrm>
            <a:off x="197640" y="3450960"/>
            <a:ext cx="4379400" cy="703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NÃO - DURÁVEIS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Classificação dos produtos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6"/>
          <p:cNvSpPr/>
          <p:nvPr/>
        </p:nvSpPr>
        <p:spPr>
          <a:xfrm>
            <a:off x="276480" y="1083600"/>
            <a:ext cx="9367560" cy="191268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(KOTLER E ARMSTRONG, 1993)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duráveis, bens não-duráveis e serviços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; (Durabilidade e tangibilidade)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de consumo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conveniência (primeira necessidade impulso, emergência), compra comparada, especiais, não-procurados; (Bens de consumo)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industriais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materiais e peças, itens de capital, suprimentos e serviços para negócios.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CustomShape 7"/>
          <p:cNvSpPr/>
          <p:nvPr/>
        </p:nvSpPr>
        <p:spPr>
          <a:xfrm>
            <a:off x="276480" y="3067200"/>
            <a:ext cx="9367560" cy="403452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(RICHERS, 2000)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Consumo: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de conveniência (impulso, básicos, de emergência);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de comparação (vídeo-cassete, lava-roupa, computador);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de especialidade (automóveis de luxo, roupas de estilistas, comida natural);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Industriais: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Matérias-primas;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Semimanufaturados;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Instalações e equipamentos;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Suprimentos;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Serviços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partir de algo tangível (telefonia, transporte);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partir de algo intangível (consultoria, médicos).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7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8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Classificação dos produtos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6"/>
          <p:cNvSpPr/>
          <p:nvPr/>
        </p:nvSpPr>
        <p:spPr>
          <a:xfrm>
            <a:off x="276480" y="1082880"/>
            <a:ext cx="9367560" cy="342828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(KOTLER, 2000)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Bens físicos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que são os produtos tangíveis, possíveis de serem tocados, sejam eles móveis ou imóveis, como por exemplo carros, roupas, casas e apartamentos;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Serviços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que são os produtos intangíveis, portanto, não podem ser tocados, como por exemplo um corte de cabelo, uma aula, uma viagem;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Pessoas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personalidades ou celebridades, como por exemplo a Feiticeira;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Locais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geralmente cidades, como por exemplo São Joaquim, Florianópolis, Cancun ou a Serra do Rio do Rastro;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Organizações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como o Greenpeace ou a Pastoral da Criança;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i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Idéias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os direitos autorais de um livro para o cinema, um site na Internet, a Nike.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7"/>
          <p:cNvSpPr/>
          <p:nvPr/>
        </p:nvSpPr>
        <p:spPr>
          <a:xfrm>
            <a:off x="4483440" y="5387760"/>
            <a:ext cx="5160600" cy="1003320"/>
          </a:xfrm>
          <a:prstGeom prst="rect">
            <a:avLst/>
          </a:prstGeom>
          <a:gradFill>
            <a:gsLst>
              <a:gs pos="0">
                <a:srgbClr val="75752f"/>
              </a:gs>
              <a:gs pos="50000">
                <a:srgbClr val="ffff66"/>
              </a:gs>
              <a:gs pos="100000">
                <a:srgbClr val="75752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Identificar necessidades.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Projetar um produto.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Descobrir meios para ampliá-lo.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1" name="" descr=""/>
          <p:cNvPicPr/>
          <p:nvPr/>
        </p:nvPicPr>
        <p:blipFill>
          <a:blip r:embed="rId1"/>
          <a:stretch/>
        </p:blipFill>
        <p:spPr>
          <a:xfrm>
            <a:off x="276480" y="4527000"/>
            <a:ext cx="3734280" cy="2984040"/>
          </a:xfrm>
          <a:prstGeom prst="rect">
            <a:avLst/>
          </a:prstGeom>
          <a:ln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CustomShape 5"/>
          <p:cNvSpPr/>
          <p:nvPr/>
        </p:nvSpPr>
        <p:spPr>
          <a:xfrm>
            <a:off x="1149480" y="-110520"/>
            <a:ext cx="7145280" cy="94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Composto de produto ou mix de produtos ou portfólio de produtos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CustomShape 6"/>
          <p:cNvSpPr/>
          <p:nvPr/>
        </p:nvSpPr>
        <p:spPr>
          <a:xfrm>
            <a:off x="357120" y="1319400"/>
            <a:ext cx="9446400" cy="307836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0" anchor="ctr"/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a totalidade de produtos que a empresa disponibiliza para o mercado.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Abrangência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refere-se as quantidades diferentes de linhas de produto com as quais a empresa trabalha.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Extensão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refere-se ao número total de itens no composto.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Profundidade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refere-se a quantas opções são oferecidas em cada produto na linha. São os diferentes tamanhos, embalagens, etc. de cada produto.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Consistência</a:t>
            </a:r>
            <a:r>
              <a:rPr lang="pt-BR" sz="1989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refere-se à proximidade com que as várias linhas de produtos estão ligadas quanto ao seu uso final, às exigências de produção, aos canais de distribuição ou a algum outro critério.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7"/>
          <p:cNvSpPr/>
          <p:nvPr/>
        </p:nvSpPr>
        <p:spPr>
          <a:xfrm>
            <a:off x="118800" y="4804920"/>
            <a:ext cx="9882360" cy="2040840"/>
          </a:xfrm>
          <a:prstGeom prst="rect">
            <a:avLst/>
          </a:prstGeom>
          <a:gradFill>
            <a:gsLst>
              <a:gs pos="0">
                <a:srgbClr val="75752f"/>
              </a:gs>
              <a:gs pos="50000">
                <a:srgbClr val="ffff66"/>
              </a:gs>
              <a:gs pos="100000">
                <a:srgbClr val="75752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/>
          <a:p>
            <a:pPr/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Essas quatro dimensões do composto de produtos permitem à empresa expandir seus negócios de quatro maneiras: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Ela pode adicionar novas linhas de produto, ampliando assim a abrangência do seu composto de produtos;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Ela pode aumentar a extensão da linha de produto, acrescentando a esta, novos produtos;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Ela pode adicionar mais opções para cada produto e aprofundar o seu composto de produtos;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buClr>
                <a:srgbClr val="000066"/>
              </a:buClr>
              <a:buFont typeface="Wingdings" charset="2"/>
              <a:buChar char=""/>
            </a:pP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600" spc="-1" strike="noStrike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Ela pode perseguir maior consistência na linha de produtos, desejando adquirir forte reputação em uma única área.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 ciclo de vida do 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Line 6"/>
          <p:cNvSpPr/>
          <p:nvPr/>
        </p:nvSpPr>
        <p:spPr>
          <a:xfrm>
            <a:off x="3259440" y="1599840"/>
            <a:ext cx="0" cy="3543120"/>
          </a:xfrm>
          <a:prstGeom prst="line">
            <a:avLst/>
          </a:prstGeom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Line 7"/>
          <p:cNvSpPr/>
          <p:nvPr/>
        </p:nvSpPr>
        <p:spPr>
          <a:xfrm>
            <a:off x="4525560" y="1599840"/>
            <a:ext cx="0" cy="3543120"/>
          </a:xfrm>
          <a:prstGeom prst="line">
            <a:avLst/>
          </a:prstGeom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6" name="Line 8"/>
          <p:cNvSpPr/>
          <p:nvPr/>
        </p:nvSpPr>
        <p:spPr>
          <a:xfrm>
            <a:off x="5792400" y="1599840"/>
            <a:ext cx="0" cy="3543120"/>
          </a:xfrm>
          <a:prstGeom prst="line">
            <a:avLst/>
          </a:prstGeom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7" name="Line 9"/>
          <p:cNvSpPr/>
          <p:nvPr/>
        </p:nvSpPr>
        <p:spPr>
          <a:xfrm>
            <a:off x="7296840" y="1599840"/>
            <a:ext cx="0" cy="3543120"/>
          </a:xfrm>
          <a:prstGeom prst="line">
            <a:avLst/>
          </a:prstGeom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8" name="CustomShape 10"/>
          <p:cNvSpPr/>
          <p:nvPr/>
        </p:nvSpPr>
        <p:spPr>
          <a:xfrm>
            <a:off x="1647360" y="1754640"/>
            <a:ext cx="130320" cy="42930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1"/>
          <p:cNvSpPr/>
          <p:nvPr/>
        </p:nvSpPr>
        <p:spPr>
          <a:xfrm rot="5400000">
            <a:off x="4863600" y="1118160"/>
            <a:ext cx="181800" cy="635472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10" name="CustomShape 12"/>
          <p:cNvSpPr/>
          <p:nvPr/>
        </p:nvSpPr>
        <p:spPr>
          <a:xfrm>
            <a:off x="1806120" y="3248640"/>
            <a:ext cx="6377760" cy="1991520"/>
          </a:xfrm>
          <a:custGeom>
            <a:avLst/>
            <a:gdLst/>
            <a:ahLst/>
            <a:rect l="l" t="t" r="r" b="b"/>
            <a:pathLst>
              <a:path w="6936" h="1872">
                <a:moveTo>
                  <a:pt x="0" y="864"/>
                </a:moveTo>
                <a:cubicBezTo>
                  <a:pt x="360" y="828"/>
                  <a:pt x="720" y="792"/>
                  <a:pt x="1008" y="864"/>
                </a:cubicBezTo>
                <a:cubicBezTo>
                  <a:pt x="1296" y="936"/>
                  <a:pt x="1488" y="1152"/>
                  <a:pt x="1728" y="1296"/>
                </a:cubicBezTo>
                <a:cubicBezTo>
                  <a:pt x="1968" y="1440"/>
                  <a:pt x="2184" y="1872"/>
                  <a:pt x="2448" y="1728"/>
                </a:cubicBezTo>
                <a:cubicBezTo>
                  <a:pt x="2712" y="1584"/>
                  <a:pt x="2952" y="720"/>
                  <a:pt x="3312" y="432"/>
                </a:cubicBezTo>
                <a:cubicBezTo>
                  <a:pt x="3672" y="144"/>
                  <a:pt x="4176" y="0"/>
                  <a:pt x="4608" y="0"/>
                </a:cubicBezTo>
                <a:cubicBezTo>
                  <a:pt x="5040" y="0"/>
                  <a:pt x="5544" y="312"/>
                  <a:pt x="5904" y="432"/>
                </a:cubicBezTo>
                <a:cubicBezTo>
                  <a:pt x="6264" y="552"/>
                  <a:pt x="6600" y="672"/>
                  <a:pt x="6768" y="720"/>
                </a:cubicBezTo>
                <a:cubicBezTo>
                  <a:pt x="6936" y="768"/>
                  <a:pt x="6888" y="720"/>
                  <a:pt x="6912" y="720"/>
                </a:cubicBezTo>
              </a:path>
            </a:pathLst>
          </a:custGeom>
          <a:noFill/>
          <a:ln w="88920">
            <a:solidFill>
              <a:srgbClr val="ff0000"/>
            </a:solidFill>
            <a:custDash>
              <a:ds d="0" sp="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1" name="CustomShape 13"/>
          <p:cNvSpPr/>
          <p:nvPr/>
        </p:nvSpPr>
        <p:spPr>
          <a:xfrm>
            <a:off x="3236040" y="1460520"/>
            <a:ext cx="4899960" cy="2528280"/>
          </a:xfrm>
          <a:custGeom>
            <a:avLst/>
            <a:gdLst/>
            <a:ahLst/>
            <a:rect l="l" t="t" r="r" b="b"/>
            <a:pathLst>
              <a:path w="5328" h="2376">
                <a:moveTo>
                  <a:pt x="0" y="2256"/>
                </a:moveTo>
                <a:cubicBezTo>
                  <a:pt x="324" y="2316"/>
                  <a:pt x="648" y="2376"/>
                  <a:pt x="1008" y="2112"/>
                </a:cubicBezTo>
                <a:cubicBezTo>
                  <a:pt x="1368" y="1848"/>
                  <a:pt x="1872" y="984"/>
                  <a:pt x="2160" y="672"/>
                </a:cubicBezTo>
                <a:cubicBezTo>
                  <a:pt x="2448" y="360"/>
                  <a:pt x="2544" y="336"/>
                  <a:pt x="2736" y="240"/>
                </a:cubicBezTo>
                <a:cubicBezTo>
                  <a:pt x="2928" y="144"/>
                  <a:pt x="3096" y="96"/>
                  <a:pt x="3312" y="96"/>
                </a:cubicBezTo>
                <a:cubicBezTo>
                  <a:pt x="3528" y="96"/>
                  <a:pt x="3696" y="0"/>
                  <a:pt x="4032" y="240"/>
                </a:cubicBezTo>
                <a:cubicBezTo>
                  <a:pt x="4368" y="480"/>
                  <a:pt x="5112" y="1320"/>
                  <a:pt x="5328" y="1536"/>
                </a:cubicBezTo>
              </a:path>
            </a:pathLst>
          </a:custGeom>
          <a:noFill/>
          <a:ln w="88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CustomShape 14"/>
          <p:cNvSpPr/>
          <p:nvPr/>
        </p:nvSpPr>
        <p:spPr>
          <a:xfrm>
            <a:off x="1120680" y="3944880"/>
            <a:ext cx="384840" cy="58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0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15"/>
          <p:cNvSpPr/>
          <p:nvPr/>
        </p:nvSpPr>
        <p:spPr>
          <a:xfrm>
            <a:off x="595800" y="1091520"/>
            <a:ext cx="266796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 e Lucros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CustomShape 16"/>
          <p:cNvSpPr/>
          <p:nvPr/>
        </p:nvSpPr>
        <p:spPr>
          <a:xfrm>
            <a:off x="729720" y="5987160"/>
            <a:ext cx="2296080" cy="94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Despesas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Investimentos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17"/>
          <p:cNvSpPr/>
          <p:nvPr/>
        </p:nvSpPr>
        <p:spPr>
          <a:xfrm>
            <a:off x="7509600" y="3290760"/>
            <a:ext cx="129780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TEMPO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18"/>
          <p:cNvSpPr/>
          <p:nvPr/>
        </p:nvSpPr>
        <p:spPr>
          <a:xfrm>
            <a:off x="6675840" y="1000800"/>
            <a:ext cx="111816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19"/>
          <p:cNvSpPr/>
          <p:nvPr/>
        </p:nvSpPr>
        <p:spPr>
          <a:xfrm>
            <a:off x="1884960" y="5143320"/>
            <a:ext cx="1153080" cy="580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Desenvolv.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 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0"/>
          <p:cNvSpPr/>
          <p:nvPr/>
        </p:nvSpPr>
        <p:spPr>
          <a:xfrm>
            <a:off x="6136920" y="2765160"/>
            <a:ext cx="108900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1"/>
          <p:cNvSpPr/>
          <p:nvPr/>
        </p:nvSpPr>
        <p:spPr>
          <a:xfrm>
            <a:off x="3231360" y="5220360"/>
            <a:ext cx="11484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Introdução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2"/>
          <p:cNvSpPr/>
          <p:nvPr/>
        </p:nvSpPr>
        <p:spPr>
          <a:xfrm>
            <a:off x="4418640" y="5220360"/>
            <a:ext cx="12672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Crescimento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23"/>
          <p:cNvSpPr/>
          <p:nvPr/>
        </p:nvSpPr>
        <p:spPr>
          <a:xfrm>
            <a:off x="5922720" y="5220360"/>
            <a:ext cx="12186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Maturidade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4"/>
          <p:cNvSpPr/>
          <p:nvPr/>
        </p:nvSpPr>
        <p:spPr>
          <a:xfrm>
            <a:off x="7347600" y="5204160"/>
            <a:ext cx="8910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Declínio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8452440" y="128880"/>
            <a:ext cx="1613520" cy="713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9696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Introdução ao Marketing</a:t>
            </a:r>
            <a:endParaRPr lang="pt-BR" sz="475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12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Prof. Joelma Kremer, Dra.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CustomShape 4"/>
          <p:cNvSpPr/>
          <p:nvPr/>
        </p:nvSpPr>
        <p:spPr>
          <a:xfrm>
            <a:off x="0" y="2168280"/>
            <a:ext cx="1008000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5"/>
          <p:cNvSpPr/>
          <p:nvPr/>
        </p:nvSpPr>
        <p:spPr>
          <a:xfrm>
            <a:off x="1149480" y="201240"/>
            <a:ext cx="7145280" cy="52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pt-BR" sz="28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Ciclo de vida do 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6"/>
          <p:cNvSpPr/>
          <p:nvPr/>
        </p:nvSpPr>
        <p:spPr>
          <a:xfrm>
            <a:off x="2181960" y="1081080"/>
            <a:ext cx="1451520" cy="36612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Introdução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7"/>
          <p:cNvSpPr/>
          <p:nvPr/>
        </p:nvSpPr>
        <p:spPr>
          <a:xfrm>
            <a:off x="3849840" y="1081080"/>
            <a:ext cx="1639080" cy="36612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Crescimento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8"/>
          <p:cNvSpPr/>
          <p:nvPr/>
        </p:nvSpPr>
        <p:spPr>
          <a:xfrm>
            <a:off x="5704920" y="1081080"/>
            <a:ext cx="1559880" cy="36612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Maturidade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9"/>
          <p:cNvSpPr/>
          <p:nvPr/>
        </p:nvSpPr>
        <p:spPr>
          <a:xfrm>
            <a:off x="7500240" y="1081080"/>
            <a:ext cx="1069200" cy="36612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Declínio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10"/>
          <p:cNvSpPr/>
          <p:nvPr/>
        </p:nvSpPr>
        <p:spPr>
          <a:xfrm>
            <a:off x="276480" y="1081080"/>
            <a:ext cx="1800720" cy="30528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Características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11"/>
          <p:cNvSpPr/>
          <p:nvPr/>
        </p:nvSpPr>
        <p:spPr>
          <a:xfrm>
            <a:off x="880200" y="1720080"/>
            <a:ext cx="69408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CustomShape 12"/>
          <p:cNvSpPr/>
          <p:nvPr/>
        </p:nvSpPr>
        <p:spPr>
          <a:xfrm>
            <a:off x="2222280" y="1669320"/>
            <a:ext cx="136944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 baixas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CustomShape 13"/>
          <p:cNvSpPr/>
          <p:nvPr/>
        </p:nvSpPr>
        <p:spPr>
          <a:xfrm>
            <a:off x="4015800" y="1452240"/>
            <a:ext cx="104616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 em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CustomShape 14"/>
          <p:cNvSpPr/>
          <p:nvPr/>
        </p:nvSpPr>
        <p:spPr>
          <a:xfrm>
            <a:off x="4015800" y="1720080"/>
            <a:ext cx="61632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rápido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15"/>
          <p:cNvSpPr/>
          <p:nvPr/>
        </p:nvSpPr>
        <p:spPr>
          <a:xfrm>
            <a:off x="4015800" y="1986120"/>
            <a:ext cx="116064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crescimento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CustomShape 16"/>
          <p:cNvSpPr/>
          <p:nvPr/>
        </p:nvSpPr>
        <p:spPr>
          <a:xfrm>
            <a:off x="5804640" y="1476720"/>
            <a:ext cx="110088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Máximo 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CustomShape 17"/>
          <p:cNvSpPr/>
          <p:nvPr/>
        </p:nvSpPr>
        <p:spPr>
          <a:xfrm>
            <a:off x="5804640" y="1742760"/>
            <a:ext cx="66816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CustomShape 18"/>
          <p:cNvSpPr/>
          <p:nvPr/>
        </p:nvSpPr>
        <p:spPr>
          <a:xfrm>
            <a:off x="7593120" y="1476720"/>
            <a:ext cx="104616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Vendas em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CustomShape 19"/>
          <p:cNvSpPr/>
          <p:nvPr/>
        </p:nvSpPr>
        <p:spPr>
          <a:xfrm>
            <a:off x="7593120" y="1742760"/>
            <a:ext cx="776520" cy="289800"/>
          </a:xfrm>
          <a:prstGeom prst="rect">
            <a:avLst/>
          </a:prstGeom>
          <a:solidFill>
            <a:srgbClr val="cccc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declínio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CustomShape 20"/>
          <p:cNvSpPr/>
          <p:nvPr/>
        </p:nvSpPr>
        <p:spPr>
          <a:xfrm>
            <a:off x="918360" y="2251800"/>
            <a:ext cx="6544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Custos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CustomShape 21"/>
          <p:cNvSpPr/>
          <p:nvPr/>
        </p:nvSpPr>
        <p:spPr>
          <a:xfrm>
            <a:off x="2222280" y="2251800"/>
            <a:ext cx="13539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Preço alto por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CustomShape 22"/>
          <p:cNvSpPr/>
          <p:nvPr/>
        </p:nvSpPr>
        <p:spPr>
          <a:xfrm>
            <a:off x="2222280" y="2518200"/>
            <a:ext cx="11347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consumidor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23"/>
          <p:cNvSpPr/>
          <p:nvPr/>
        </p:nvSpPr>
        <p:spPr>
          <a:xfrm>
            <a:off x="4015800" y="2251800"/>
            <a:ext cx="12092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Preço médio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CustomShape 24"/>
          <p:cNvSpPr/>
          <p:nvPr/>
        </p:nvSpPr>
        <p:spPr>
          <a:xfrm>
            <a:off x="4015800" y="2518200"/>
            <a:ext cx="15170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por consumidor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25"/>
          <p:cNvSpPr/>
          <p:nvPr/>
        </p:nvSpPr>
        <p:spPr>
          <a:xfrm>
            <a:off x="5804640" y="2251800"/>
            <a:ext cx="15278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Preço baixo por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26"/>
          <p:cNvSpPr/>
          <p:nvPr/>
        </p:nvSpPr>
        <p:spPr>
          <a:xfrm>
            <a:off x="5804640" y="2518200"/>
            <a:ext cx="11347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consumidor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CustomShape 27"/>
          <p:cNvSpPr/>
          <p:nvPr/>
        </p:nvSpPr>
        <p:spPr>
          <a:xfrm>
            <a:off x="7593120" y="2251800"/>
            <a:ext cx="15278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Preço baixo por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CustomShape 28"/>
          <p:cNvSpPr/>
          <p:nvPr/>
        </p:nvSpPr>
        <p:spPr>
          <a:xfrm>
            <a:off x="7593120" y="2518200"/>
            <a:ext cx="11347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consumidor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29"/>
          <p:cNvSpPr/>
          <p:nvPr/>
        </p:nvSpPr>
        <p:spPr>
          <a:xfrm>
            <a:off x="909720" y="2785680"/>
            <a:ext cx="6696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CustomShape 30"/>
          <p:cNvSpPr/>
          <p:nvPr/>
        </p:nvSpPr>
        <p:spPr>
          <a:xfrm>
            <a:off x="2222280" y="2785680"/>
            <a:ext cx="9759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Negativos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CustomShape 31"/>
          <p:cNvSpPr/>
          <p:nvPr/>
        </p:nvSpPr>
        <p:spPr>
          <a:xfrm>
            <a:off x="4015800" y="2785680"/>
            <a:ext cx="6696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CustomShape 32"/>
          <p:cNvSpPr/>
          <p:nvPr/>
        </p:nvSpPr>
        <p:spPr>
          <a:xfrm>
            <a:off x="4015800" y="3049920"/>
            <a:ext cx="9882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crescentes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CustomShape 33"/>
          <p:cNvSpPr/>
          <p:nvPr/>
        </p:nvSpPr>
        <p:spPr>
          <a:xfrm>
            <a:off x="5804640" y="2785680"/>
            <a:ext cx="11847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Lucros altos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CustomShape 34"/>
          <p:cNvSpPr/>
          <p:nvPr/>
        </p:nvSpPr>
        <p:spPr>
          <a:xfrm>
            <a:off x="7593120" y="2785680"/>
            <a:ext cx="6696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CustomShape 35"/>
          <p:cNvSpPr/>
          <p:nvPr/>
        </p:nvSpPr>
        <p:spPr>
          <a:xfrm>
            <a:off x="7593120" y="3049920"/>
            <a:ext cx="10828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declinantes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CustomShape 36"/>
          <p:cNvSpPr/>
          <p:nvPr/>
        </p:nvSpPr>
        <p:spPr>
          <a:xfrm>
            <a:off x="538920" y="3317760"/>
            <a:ext cx="13874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Consumidores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CustomShape 37"/>
          <p:cNvSpPr/>
          <p:nvPr/>
        </p:nvSpPr>
        <p:spPr>
          <a:xfrm>
            <a:off x="2222280" y="3317760"/>
            <a:ext cx="10706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Inovadores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CustomShape 38"/>
          <p:cNvSpPr/>
          <p:nvPr/>
        </p:nvSpPr>
        <p:spPr>
          <a:xfrm>
            <a:off x="4015800" y="3317760"/>
            <a:ext cx="9759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Adotantes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39"/>
          <p:cNvSpPr/>
          <p:nvPr/>
        </p:nvSpPr>
        <p:spPr>
          <a:xfrm>
            <a:off x="4015800" y="3583800"/>
            <a:ext cx="6955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iniciais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40"/>
          <p:cNvSpPr/>
          <p:nvPr/>
        </p:nvSpPr>
        <p:spPr>
          <a:xfrm>
            <a:off x="5804640" y="3317760"/>
            <a:ext cx="7628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Maioria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41"/>
          <p:cNvSpPr/>
          <p:nvPr/>
        </p:nvSpPr>
        <p:spPr>
          <a:xfrm>
            <a:off x="5804640" y="3583800"/>
            <a:ext cx="12823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intermediária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CustomShape 42"/>
          <p:cNvSpPr/>
          <p:nvPr/>
        </p:nvSpPr>
        <p:spPr>
          <a:xfrm>
            <a:off x="7593120" y="3317760"/>
            <a:ext cx="12837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Retardatários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CustomShape 43"/>
          <p:cNvSpPr/>
          <p:nvPr/>
        </p:nvSpPr>
        <p:spPr>
          <a:xfrm>
            <a:off x="591120" y="3849480"/>
            <a:ext cx="12837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Concorrentes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CustomShape 44"/>
          <p:cNvSpPr/>
          <p:nvPr/>
        </p:nvSpPr>
        <p:spPr>
          <a:xfrm>
            <a:off x="2222280" y="3849480"/>
            <a:ext cx="6955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Poucos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7" name="CustomShape 45"/>
          <p:cNvSpPr/>
          <p:nvPr/>
        </p:nvSpPr>
        <p:spPr>
          <a:xfrm>
            <a:off x="4015800" y="3849480"/>
            <a:ext cx="12412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Aumentando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8" name="CustomShape 46"/>
          <p:cNvSpPr/>
          <p:nvPr/>
        </p:nvSpPr>
        <p:spPr>
          <a:xfrm>
            <a:off x="5804640" y="3849480"/>
            <a:ext cx="13143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Começando 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9" name="CustomShape 47"/>
          <p:cNvSpPr/>
          <p:nvPr/>
        </p:nvSpPr>
        <p:spPr>
          <a:xfrm>
            <a:off x="5804640" y="4115880"/>
            <a:ext cx="7765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declinar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48"/>
          <p:cNvSpPr/>
          <p:nvPr/>
        </p:nvSpPr>
        <p:spPr>
          <a:xfrm>
            <a:off x="7593120" y="3849480"/>
            <a:ext cx="11696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Em declínio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49"/>
          <p:cNvSpPr/>
          <p:nvPr/>
        </p:nvSpPr>
        <p:spPr>
          <a:xfrm>
            <a:off x="433800" y="4383360"/>
            <a:ext cx="2593080" cy="30528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Objetivos de Marketing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CustomShape 50"/>
          <p:cNvSpPr/>
          <p:nvPr/>
        </p:nvSpPr>
        <p:spPr>
          <a:xfrm>
            <a:off x="2181960" y="4647600"/>
            <a:ext cx="4960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Criar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CustomShape 51"/>
          <p:cNvSpPr/>
          <p:nvPr/>
        </p:nvSpPr>
        <p:spPr>
          <a:xfrm>
            <a:off x="2181960" y="4915440"/>
            <a:ext cx="15231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conscientização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CustomShape 52"/>
          <p:cNvSpPr/>
          <p:nvPr/>
        </p:nvSpPr>
        <p:spPr>
          <a:xfrm>
            <a:off x="2181960" y="5181480"/>
            <a:ext cx="1072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5" name="CustomShape 53"/>
          <p:cNvSpPr/>
          <p:nvPr/>
        </p:nvSpPr>
        <p:spPr>
          <a:xfrm>
            <a:off x="2181960" y="5447520"/>
            <a:ext cx="15217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experimentação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CustomShape 54"/>
          <p:cNvSpPr/>
          <p:nvPr/>
        </p:nvSpPr>
        <p:spPr>
          <a:xfrm>
            <a:off x="2181960" y="5713560"/>
            <a:ext cx="10522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 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7" name="CustomShape 55"/>
          <p:cNvSpPr/>
          <p:nvPr/>
        </p:nvSpPr>
        <p:spPr>
          <a:xfrm>
            <a:off x="4015800" y="4647600"/>
            <a:ext cx="10537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Maximizar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56"/>
          <p:cNvSpPr/>
          <p:nvPr/>
        </p:nvSpPr>
        <p:spPr>
          <a:xfrm>
            <a:off x="4015800" y="4915440"/>
            <a:ext cx="9975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parcela 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CustomShape 57"/>
          <p:cNvSpPr/>
          <p:nvPr/>
        </p:nvSpPr>
        <p:spPr>
          <a:xfrm>
            <a:off x="4015800" y="5181480"/>
            <a:ext cx="8265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mercado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0" name="CustomShape 58"/>
          <p:cNvSpPr/>
          <p:nvPr/>
        </p:nvSpPr>
        <p:spPr>
          <a:xfrm>
            <a:off x="5804640" y="4647600"/>
            <a:ext cx="12351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Maximizar 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1" name="CustomShape 59"/>
          <p:cNvSpPr/>
          <p:nvPr/>
        </p:nvSpPr>
        <p:spPr>
          <a:xfrm>
            <a:off x="5804640" y="4915440"/>
            <a:ext cx="15674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lucro e defender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2" name="CustomShape 60"/>
          <p:cNvSpPr/>
          <p:nvPr/>
        </p:nvSpPr>
        <p:spPr>
          <a:xfrm>
            <a:off x="5804640" y="5181480"/>
            <a:ext cx="11649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 parcela 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3" name="CustomShape 61"/>
          <p:cNvSpPr/>
          <p:nvPr/>
        </p:nvSpPr>
        <p:spPr>
          <a:xfrm>
            <a:off x="5804640" y="5447520"/>
            <a:ext cx="8265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mercado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62"/>
          <p:cNvSpPr/>
          <p:nvPr/>
        </p:nvSpPr>
        <p:spPr>
          <a:xfrm>
            <a:off x="7593120" y="4647600"/>
            <a:ext cx="10371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Reduzir 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5" name="CustomShape 63"/>
          <p:cNvSpPr/>
          <p:nvPr/>
        </p:nvSpPr>
        <p:spPr>
          <a:xfrm>
            <a:off x="7593120" y="4915440"/>
            <a:ext cx="7689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gastos 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CustomShape 64"/>
          <p:cNvSpPr/>
          <p:nvPr/>
        </p:nvSpPr>
        <p:spPr>
          <a:xfrm>
            <a:off x="7593120" y="5181480"/>
            <a:ext cx="97164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explorar 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7" name="CustomShape 65"/>
          <p:cNvSpPr/>
          <p:nvPr/>
        </p:nvSpPr>
        <p:spPr>
          <a:xfrm>
            <a:off x="7593120" y="5447520"/>
            <a:ext cx="5860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marca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8" name="CustomShape 66"/>
          <p:cNvSpPr/>
          <p:nvPr/>
        </p:nvSpPr>
        <p:spPr>
          <a:xfrm>
            <a:off x="433800" y="5981040"/>
            <a:ext cx="1119240" cy="30528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Estratégia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9" name="CustomShape 67"/>
          <p:cNvSpPr/>
          <p:nvPr/>
        </p:nvSpPr>
        <p:spPr>
          <a:xfrm>
            <a:off x="433800" y="6399360"/>
            <a:ext cx="7642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0" name="CustomShape 68"/>
          <p:cNvSpPr/>
          <p:nvPr/>
        </p:nvSpPr>
        <p:spPr>
          <a:xfrm>
            <a:off x="2181960" y="6245280"/>
            <a:ext cx="9043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Oferta 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CustomShape 69"/>
          <p:cNvSpPr/>
          <p:nvPr/>
        </p:nvSpPr>
        <p:spPr>
          <a:xfrm>
            <a:off x="2181960" y="6513120"/>
            <a:ext cx="14256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produto básico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2" name="CustomShape 70"/>
          <p:cNvSpPr/>
          <p:nvPr/>
        </p:nvSpPr>
        <p:spPr>
          <a:xfrm>
            <a:off x="4007160" y="6245280"/>
            <a:ext cx="9043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Oferta 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3" name="CustomShape 71"/>
          <p:cNvSpPr/>
          <p:nvPr/>
        </p:nvSpPr>
        <p:spPr>
          <a:xfrm>
            <a:off x="4007160" y="6513120"/>
            <a:ext cx="12229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extensões de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4" name="CustomShape 72"/>
          <p:cNvSpPr/>
          <p:nvPr/>
        </p:nvSpPr>
        <p:spPr>
          <a:xfrm>
            <a:off x="4007160" y="6779160"/>
            <a:ext cx="15598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linha, serviços 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5" name="CustomShape 73"/>
          <p:cNvSpPr/>
          <p:nvPr/>
        </p:nvSpPr>
        <p:spPr>
          <a:xfrm>
            <a:off x="4007160" y="7045560"/>
            <a:ext cx="86940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garantias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6" name="CustomShape 74"/>
          <p:cNvSpPr/>
          <p:nvPr/>
        </p:nvSpPr>
        <p:spPr>
          <a:xfrm>
            <a:off x="5804640" y="6245280"/>
            <a:ext cx="140436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Diversificação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7" name="CustomShape 75"/>
          <p:cNvSpPr/>
          <p:nvPr/>
        </p:nvSpPr>
        <p:spPr>
          <a:xfrm>
            <a:off x="5804640" y="6513120"/>
            <a:ext cx="10414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 marca e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8" name="CustomShape 76"/>
          <p:cNvSpPr/>
          <p:nvPr/>
        </p:nvSpPr>
        <p:spPr>
          <a:xfrm>
            <a:off x="5804640" y="6779160"/>
            <a:ext cx="8128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modelos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CustomShape 77"/>
          <p:cNvSpPr/>
          <p:nvPr/>
        </p:nvSpPr>
        <p:spPr>
          <a:xfrm>
            <a:off x="7593120" y="6245280"/>
            <a:ext cx="141048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Suspensão dos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0" name="CustomShape 78"/>
          <p:cNvSpPr/>
          <p:nvPr/>
        </p:nvSpPr>
        <p:spPr>
          <a:xfrm>
            <a:off x="7593120" y="6513120"/>
            <a:ext cx="1104120" cy="289800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pt-BR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itens fracos</a:t>
            </a:r>
            <a:endParaRPr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1" name="Line 79"/>
          <p:cNvSpPr/>
          <p:nvPr/>
        </p:nvSpPr>
        <p:spPr>
          <a:xfrm>
            <a:off x="276480" y="1081080"/>
            <a:ext cx="9484560" cy="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2" name="Line 80"/>
          <p:cNvSpPr/>
          <p:nvPr/>
        </p:nvSpPr>
        <p:spPr>
          <a:xfrm>
            <a:off x="276480" y="4380120"/>
            <a:ext cx="9484560" cy="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3" name="Line 81"/>
          <p:cNvSpPr/>
          <p:nvPr/>
        </p:nvSpPr>
        <p:spPr>
          <a:xfrm>
            <a:off x="276480" y="6000480"/>
            <a:ext cx="9484560" cy="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4" name="Line 82"/>
          <p:cNvSpPr/>
          <p:nvPr/>
        </p:nvSpPr>
        <p:spPr>
          <a:xfrm>
            <a:off x="2094120" y="1506600"/>
            <a:ext cx="0" cy="287352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5" name="Line 83"/>
          <p:cNvSpPr/>
          <p:nvPr/>
        </p:nvSpPr>
        <p:spPr>
          <a:xfrm>
            <a:off x="3834000" y="1506600"/>
            <a:ext cx="0" cy="287352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6" name="Line 84"/>
          <p:cNvSpPr/>
          <p:nvPr/>
        </p:nvSpPr>
        <p:spPr>
          <a:xfrm>
            <a:off x="5650560" y="1506600"/>
            <a:ext cx="0" cy="287352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7" name="Line 85"/>
          <p:cNvSpPr/>
          <p:nvPr/>
        </p:nvSpPr>
        <p:spPr>
          <a:xfrm>
            <a:off x="7468920" y="1506600"/>
            <a:ext cx="0" cy="287352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8" name="Line 86"/>
          <p:cNvSpPr/>
          <p:nvPr/>
        </p:nvSpPr>
        <p:spPr>
          <a:xfrm>
            <a:off x="2094120" y="4673880"/>
            <a:ext cx="0" cy="132660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09" name="Line 87"/>
          <p:cNvSpPr/>
          <p:nvPr/>
        </p:nvSpPr>
        <p:spPr>
          <a:xfrm>
            <a:off x="3834000" y="4673880"/>
            <a:ext cx="0" cy="132660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0" name="Line 88"/>
          <p:cNvSpPr/>
          <p:nvPr/>
        </p:nvSpPr>
        <p:spPr>
          <a:xfrm>
            <a:off x="5650560" y="4673880"/>
            <a:ext cx="0" cy="132660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1" name="Line 89"/>
          <p:cNvSpPr/>
          <p:nvPr/>
        </p:nvSpPr>
        <p:spPr>
          <a:xfrm>
            <a:off x="7468920" y="4673880"/>
            <a:ext cx="0" cy="132660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2" name="Line 90"/>
          <p:cNvSpPr/>
          <p:nvPr/>
        </p:nvSpPr>
        <p:spPr>
          <a:xfrm>
            <a:off x="2094120" y="6221160"/>
            <a:ext cx="0" cy="11793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3" name="Line 91"/>
          <p:cNvSpPr/>
          <p:nvPr/>
        </p:nvSpPr>
        <p:spPr>
          <a:xfrm>
            <a:off x="3834000" y="6221160"/>
            <a:ext cx="0" cy="11793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4" name="Line 92"/>
          <p:cNvSpPr/>
          <p:nvPr/>
        </p:nvSpPr>
        <p:spPr>
          <a:xfrm>
            <a:off x="5650560" y="6221160"/>
            <a:ext cx="0" cy="11793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15" name="Line 93"/>
          <p:cNvSpPr/>
          <p:nvPr/>
        </p:nvSpPr>
        <p:spPr>
          <a:xfrm>
            <a:off x="7468920" y="6221160"/>
            <a:ext cx="0" cy="11793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Application>LibreOffice/5.0.5.2$Windows_x86 LibreOffice_project/55b006a02d247b5f7215fc6ea0fde844b30035b3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2015-09-14T17:13:01Z</dcterms:created>
  <dc:language>pt-BR</dc:language>
  <dcterms:modified xsi:type="dcterms:W3CDTF">2015-09-14T17:15:49Z</dcterms:modified>
  <cp:revision>2</cp:revision>
</cp:coreProperties>
</file>