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0"/>
  </p:notesMasterIdLst>
  <p:sldIdLst>
    <p:sldId id="256" r:id="rId2"/>
    <p:sldId id="265" r:id="rId3"/>
    <p:sldId id="257" r:id="rId4"/>
    <p:sldId id="273" r:id="rId5"/>
    <p:sldId id="303" r:id="rId6"/>
    <p:sldId id="274" r:id="rId7"/>
    <p:sldId id="258" r:id="rId8"/>
    <p:sldId id="259" r:id="rId9"/>
    <p:sldId id="270" r:id="rId10"/>
    <p:sldId id="271" r:id="rId11"/>
    <p:sldId id="289" r:id="rId12"/>
    <p:sldId id="290" r:id="rId13"/>
    <p:sldId id="272" r:id="rId14"/>
    <p:sldId id="275" r:id="rId15"/>
    <p:sldId id="304" r:id="rId16"/>
    <p:sldId id="305" r:id="rId17"/>
    <p:sldId id="306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3"/>
    <p:restoredTop sz="92574"/>
  </p:normalViewPr>
  <p:slideViewPr>
    <p:cSldViewPr snapToGrid="0" snapToObjects="1">
      <p:cViewPr varScale="1">
        <p:scale>
          <a:sx n="96" d="100"/>
          <a:sy n="96" d="100"/>
        </p:scale>
        <p:origin x="8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45B5-D4C8-1D4F-BCD0-24E4A0013BB0}" type="datetimeFigureOut">
              <a:rPr lang="pt-BR" smtClean="0"/>
              <a:t>08/05/16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C159-3169-624B-BD00-5D0F71C50D9A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72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98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5/8/16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5/8/16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5/8/16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5/8/16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5/8/16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5/8/16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5/8/16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câmbio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arbitragem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 smtClean="0"/>
              <a:t>É </a:t>
            </a:r>
            <a:r>
              <a:rPr lang="pt-BR" dirty="0" smtClean="0"/>
              <a:t>a troca de determinada moeda estrangeira por outra. Essas transações são efetuadas, geralmente, para: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Suprir o saldo em determinada moeda estrangeira junto a banqueiro que não tem disponibilidade para cumprir compromissos nessa moeda, mas tem disponibilidade em outra.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Obter vantagens em transações que envolvem duas ou mais praças.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Evitar riscos com determinadas moedas que, no mercado cambial, oscilam com frequência, ou presume-se que se desvalorizarão.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SWAPs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/>
              <a:t>É </a:t>
            </a:r>
            <a:r>
              <a:rPr lang="pt-BR" dirty="0" smtClean="0"/>
              <a:t>a combinação de uma compra ou venda futura de determinada moeda, com sua simultânea venda ou compra pronta. Trata-se, na prática, de operação de duplo financiamento.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627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7955"/>
            <a:ext cx="10058400" cy="1609344"/>
          </a:xfrm>
        </p:spPr>
        <p:txBody>
          <a:bodyPr/>
          <a:lstStyle/>
          <a:p>
            <a:r>
              <a:rPr lang="pt-BR" dirty="0" smtClean="0"/>
              <a:t>Taxa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3315"/>
            <a:ext cx="10058400" cy="5097462"/>
          </a:xfrm>
        </p:spPr>
        <p:txBody>
          <a:bodyPr>
            <a:normAutofit/>
          </a:bodyPr>
          <a:lstStyle/>
          <a:p>
            <a:r>
              <a:rPr lang="pt-BR" dirty="0" smtClean="0"/>
              <a:t>É o </a:t>
            </a:r>
            <a:r>
              <a:rPr lang="pt-BR" dirty="0" smtClean="0"/>
              <a:t>preço convencionado para recebimento por estabelecimento bancário autorizado a operar em câmbio pela venda de moeda estrangeira, </a:t>
            </a:r>
            <a:r>
              <a:rPr lang="pt-BR" dirty="0" smtClean="0"/>
              <a:t>ou paga pelo estabelecimento, pela compra de moeda estrangeira.</a:t>
            </a:r>
          </a:p>
          <a:p>
            <a:r>
              <a:rPr lang="pt-BR" dirty="0" smtClean="0"/>
              <a:t>Taxa de compra</a:t>
            </a:r>
          </a:p>
          <a:p>
            <a:r>
              <a:rPr lang="pt-BR" dirty="0" smtClean="0"/>
              <a:t>Taxa de venda</a:t>
            </a:r>
          </a:p>
          <a:p>
            <a:r>
              <a:rPr lang="pt-BR" dirty="0" smtClean="0"/>
              <a:t>Taxas fixas e taxas variáveis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03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Mercado brasileiro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Histórico</a:t>
            </a:r>
          </a:p>
          <a:p>
            <a:r>
              <a:rPr lang="pt-BR" dirty="0" smtClean="0"/>
              <a:t>Agentes intervenientes no mercado de câmbio</a:t>
            </a:r>
          </a:p>
          <a:p>
            <a:pPr lvl="1"/>
            <a:r>
              <a:rPr lang="pt-BR" dirty="0" smtClean="0"/>
              <a:t>Banco Central do Brasil</a:t>
            </a:r>
          </a:p>
          <a:p>
            <a:pPr lvl="1"/>
            <a:r>
              <a:rPr lang="pt-BR" dirty="0" smtClean="0"/>
              <a:t>Bancos autorizados</a:t>
            </a:r>
          </a:p>
          <a:p>
            <a:pPr lvl="1"/>
            <a:r>
              <a:rPr lang="pt-BR" dirty="0" smtClean="0"/>
              <a:t>Pessoas físicas e jurídicas</a:t>
            </a:r>
          </a:p>
          <a:p>
            <a:pPr lvl="1"/>
            <a:r>
              <a:rPr lang="pt-BR" dirty="0" smtClean="0"/>
              <a:t>Corretores de câmbio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Define-se contrato de câmbio como o instrumento especial firmado entre o vendedor e o comprador de moedas estrangeiras, no qual se mencionam as características completas das operações de câmbio e as condições sob as quais se realizam.</a:t>
            </a:r>
          </a:p>
          <a:p>
            <a:r>
              <a:rPr lang="pt-BR" dirty="0" smtClean="0"/>
              <a:t>Quanto à forma jurídica:</a:t>
            </a:r>
          </a:p>
          <a:p>
            <a:pPr lvl="1"/>
            <a:r>
              <a:rPr lang="pt-BR" dirty="0" smtClean="0"/>
              <a:t>Bilateral</a:t>
            </a:r>
          </a:p>
          <a:p>
            <a:pPr lvl="1"/>
            <a:r>
              <a:rPr lang="pt-BR" dirty="0" err="1" smtClean="0"/>
              <a:t>Sinalagmático</a:t>
            </a:r>
            <a:endParaRPr lang="pt-BR" dirty="0" smtClean="0"/>
          </a:p>
          <a:p>
            <a:pPr lvl="1"/>
            <a:r>
              <a:rPr lang="pt-BR" dirty="0" smtClean="0"/>
              <a:t>Consensual</a:t>
            </a:r>
          </a:p>
          <a:p>
            <a:pPr lvl="1"/>
            <a:r>
              <a:rPr lang="pt-BR" dirty="0" smtClean="0"/>
              <a:t>Cumulativo e incondicional</a:t>
            </a:r>
          </a:p>
          <a:p>
            <a:pPr lvl="1"/>
            <a:r>
              <a:rPr lang="pt-BR" dirty="0" smtClean="0"/>
              <a:t>Oneroso</a:t>
            </a:r>
          </a:p>
          <a:p>
            <a:pPr lvl="1"/>
            <a:r>
              <a:rPr lang="pt-BR" dirty="0" smtClean="0"/>
              <a:t>Solene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5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Elementos essenciais</a:t>
            </a:r>
          </a:p>
          <a:p>
            <a:pPr lvl="1"/>
            <a:r>
              <a:rPr lang="pt-BR" dirty="0" smtClean="0"/>
              <a:t>Nome do comprador e do vendedor</a:t>
            </a:r>
          </a:p>
          <a:p>
            <a:pPr lvl="1"/>
            <a:r>
              <a:rPr lang="pt-BR" dirty="0" smtClean="0"/>
              <a:t>Valor em moeda estrangeira</a:t>
            </a:r>
          </a:p>
          <a:p>
            <a:pPr lvl="1"/>
            <a:r>
              <a:rPr lang="pt-BR" dirty="0" smtClean="0"/>
              <a:t>Valor em moeda nacional</a:t>
            </a:r>
          </a:p>
          <a:p>
            <a:pPr lvl="1"/>
            <a:r>
              <a:rPr lang="pt-BR" dirty="0" smtClean="0"/>
              <a:t>Taxa de câmbio, prêmios e bonificações</a:t>
            </a:r>
          </a:p>
          <a:p>
            <a:pPr lvl="1"/>
            <a:r>
              <a:rPr lang="pt-BR" dirty="0" smtClean="0"/>
              <a:t>Vencimento</a:t>
            </a:r>
          </a:p>
          <a:p>
            <a:pPr lvl="1"/>
            <a:r>
              <a:rPr lang="pt-BR" dirty="0" smtClean="0"/>
              <a:t>Natureza da operação</a:t>
            </a:r>
          </a:p>
          <a:p>
            <a:pPr lvl="1"/>
            <a:r>
              <a:rPr lang="pt-BR" dirty="0" smtClean="0"/>
              <a:t>Forma de entrega da moeda estrangeira</a:t>
            </a:r>
          </a:p>
          <a:p>
            <a:r>
              <a:rPr lang="pt-BR" dirty="0" smtClean="0"/>
              <a:t>Elementos imutáveis</a:t>
            </a:r>
          </a:p>
          <a:p>
            <a:pPr lvl="1"/>
            <a:r>
              <a:rPr lang="pt-BR" dirty="0" smtClean="0"/>
              <a:t>Comprador e vendedor</a:t>
            </a:r>
          </a:p>
          <a:p>
            <a:pPr lvl="1"/>
            <a:r>
              <a:rPr lang="pt-BR" dirty="0" smtClean="0"/>
              <a:t>Moeda estrangeira</a:t>
            </a:r>
          </a:p>
          <a:p>
            <a:pPr lvl="1"/>
            <a:r>
              <a:rPr lang="pt-BR" dirty="0" smtClean="0"/>
              <a:t>Taxa cambial</a:t>
            </a:r>
          </a:p>
          <a:p>
            <a:pPr lvl="1"/>
            <a:r>
              <a:rPr lang="pt-BR" dirty="0" smtClean="0"/>
              <a:t>Moeda nacional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7307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Tipos de contratos de câmbio</a:t>
            </a:r>
          </a:p>
          <a:p>
            <a:pPr lvl="1"/>
            <a:r>
              <a:rPr lang="pt-BR" dirty="0" smtClean="0"/>
              <a:t>Compra</a:t>
            </a:r>
          </a:p>
          <a:p>
            <a:pPr lvl="1"/>
            <a:r>
              <a:rPr lang="pt-BR" dirty="0" smtClean="0"/>
              <a:t>Venda</a:t>
            </a:r>
          </a:p>
          <a:p>
            <a:r>
              <a:rPr lang="pt-BR" dirty="0" smtClean="0"/>
              <a:t>Cláusulas contratuais obrigatórias</a:t>
            </a:r>
          </a:p>
          <a:p>
            <a:r>
              <a:rPr lang="pt-BR" dirty="0" smtClean="0"/>
              <a:t>Disposições preliminares para a celebração de contratos de exportação</a:t>
            </a:r>
          </a:p>
          <a:p>
            <a:r>
              <a:rPr lang="pt-BR" dirty="0" smtClean="0"/>
              <a:t>Adiantamento sobre o contrato de câmbio (ACC)</a:t>
            </a:r>
          </a:p>
          <a:p>
            <a:r>
              <a:rPr lang="pt-BR" dirty="0" smtClean="0"/>
              <a:t>Comissão de agente na exportação</a:t>
            </a:r>
          </a:p>
          <a:p>
            <a:r>
              <a:rPr lang="pt-BR" dirty="0" smtClean="0"/>
              <a:t>Câmbio de importação de até 360 dias</a:t>
            </a:r>
          </a:p>
          <a:p>
            <a:r>
              <a:rPr lang="pt-BR" dirty="0" smtClean="0"/>
              <a:t>Alterações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917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Prorrogações</a:t>
            </a:r>
          </a:p>
          <a:p>
            <a:r>
              <a:rPr lang="pt-BR" dirty="0" smtClean="0"/>
              <a:t>Cancelamento de contrato de câmbio</a:t>
            </a:r>
          </a:p>
          <a:p>
            <a:r>
              <a:rPr lang="pt-BR" dirty="0" smtClean="0"/>
              <a:t>Baixa na posição cambial</a:t>
            </a:r>
          </a:p>
          <a:p>
            <a:r>
              <a:rPr lang="pt-BR" dirty="0" smtClean="0"/>
              <a:t>Liquidação do contrato de câmbio</a:t>
            </a:r>
          </a:p>
          <a:p>
            <a:r>
              <a:rPr lang="pt-BR" dirty="0" smtClean="0"/>
              <a:t>Protesto d</a:t>
            </a:r>
            <a:r>
              <a:rPr lang="pt-BR" dirty="0" smtClean="0"/>
              <a:t>e contrato de câmbio</a:t>
            </a:r>
          </a:p>
          <a:p>
            <a:r>
              <a:rPr lang="pt-BR" dirty="0" smtClean="0"/>
              <a:t>Comissão de agente na importação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05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Carta de crédito documentário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uma das condições de pagamento mais utilizadas nas operações de comércio exterior, ocorrendo seu trânsito, pagamento, aceite e negociação no mercado de câmbio.</a:t>
            </a:r>
          </a:p>
          <a:p>
            <a:r>
              <a:rPr lang="pt-BR" dirty="0" smtClean="0"/>
              <a:t>É a condição de pagamento mais difundida no comércio internacional, apresentando os seguintes itens comuns à importação e exportação:</a:t>
            </a:r>
          </a:p>
          <a:p>
            <a:pPr lvl="1"/>
            <a:r>
              <a:rPr lang="pt-BR" dirty="0" smtClean="0"/>
              <a:t>Tomador</a:t>
            </a:r>
          </a:p>
          <a:p>
            <a:pPr lvl="1"/>
            <a:r>
              <a:rPr lang="pt-BR" dirty="0" smtClean="0"/>
              <a:t>Beneficiário</a:t>
            </a:r>
          </a:p>
          <a:p>
            <a:pPr lvl="1"/>
            <a:r>
              <a:rPr lang="pt-BR" dirty="0" smtClean="0"/>
              <a:t>Emitente (ou instituidor)</a:t>
            </a:r>
          </a:p>
          <a:p>
            <a:pPr lvl="1"/>
            <a:r>
              <a:rPr lang="pt-BR" dirty="0" err="1" smtClean="0"/>
              <a:t>Avisador</a:t>
            </a:r>
            <a:endParaRPr lang="pt-BR" dirty="0" smtClean="0"/>
          </a:p>
          <a:p>
            <a:pPr lvl="1"/>
            <a:r>
              <a:rPr lang="pt-BR" dirty="0" smtClean="0"/>
              <a:t>Banco Designado</a:t>
            </a:r>
          </a:p>
          <a:p>
            <a:pPr lvl="1"/>
            <a:r>
              <a:rPr lang="pt-BR" dirty="0" smtClean="0"/>
              <a:t>Confirmador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754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as operações cambiais, mais especificamente:</a:t>
            </a:r>
          </a:p>
          <a:p>
            <a:pPr lvl="1"/>
            <a:r>
              <a:rPr lang="pt-BR" dirty="0" smtClean="0"/>
              <a:t>Mercado de câmbio</a:t>
            </a:r>
          </a:p>
          <a:p>
            <a:pPr lvl="1"/>
            <a:r>
              <a:rPr lang="pt-BR" dirty="0" smtClean="0"/>
              <a:t>Classificação das operações de câmbio</a:t>
            </a:r>
          </a:p>
          <a:p>
            <a:pPr lvl="1"/>
            <a:r>
              <a:rPr lang="pt-BR" dirty="0" smtClean="0"/>
              <a:t>Países com disposições cambiais especiais</a:t>
            </a:r>
          </a:p>
          <a:p>
            <a:pPr lvl="1"/>
            <a:r>
              <a:rPr lang="pt-BR" dirty="0" smtClean="0"/>
              <a:t>Paridade</a:t>
            </a:r>
          </a:p>
          <a:p>
            <a:pPr lvl="1"/>
            <a:r>
              <a:rPr lang="pt-BR" i="1" dirty="0" smtClean="0"/>
              <a:t>Cross-rate</a:t>
            </a:r>
          </a:p>
          <a:p>
            <a:pPr lvl="1"/>
            <a:r>
              <a:rPr lang="pt-BR" dirty="0" smtClean="0"/>
              <a:t>Arbitragem</a:t>
            </a:r>
          </a:p>
          <a:p>
            <a:pPr lvl="1"/>
            <a:r>
              <a:rPr lang="pt-BR" i="1" dirty="0" smtClean="0"/>
              <a:t>Swaps</a:t>
            </a:r>
          </a:p>
          <a:p>
            <a:pPr lvl="1"/>
            <a:r>
              <a:rPr lang="pt-BR" dirty="0" smtClean="0"/>
              <a:t>Taxa de câmbio</a:t>
            </a:r>
          </a:p>
          <a:p>
            <a:pPr lvl="1"/>
            <a:r>
              <a:rPr lang="pt-BR" dirty="0" smtClean="0"/>
              <a:t>Mercado Brasileiro de câmbio</a:t>
            </a:r>
          </a:p>
          <a:p>
            <a:pPr lvl="1"/>
            <a:r>
              <a:rPr lang="pt-BR" dirty="0" smtClean="0"/>
              <a:t>Contrato d</a:t>
            </a:r>
            <a:r>
              <a:rPr lang="pt-BR" dirty="0" smtClean="0"/>
              <a:t>e câmbio</a:t>
            </a:r>
          </a:p>
          <a:p>
            <a:pPr lvl="1"/>
            <a:r>
              <a:rPr lang="pt-BR" dirty="0" smtClean="0"/>
              <a:t>Entre outros...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Câmbio: O </a:t>
            </a:r>
            <a:r>
              <a:rPr lang="pt-BR" dirty="0" smtClean="0"/>
              <a:t>que </a:t>
            </a:r>
            <a:r>
              <a:rPr lang="pt-BR" dirty="0" smtClean="0"/>
              <a:t>é</a:t>
            </a:r>
            <a:r>
              <a:rPr lang="pt-BR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uma operação financeira que consiste em vender, trocar ou comprar valores em moedas de outros países ou papéis que representem moedas de outros países.</a:t>
            </a:r>
          </a:p>
          <a:p>
            <a:r>
              <a:rPr lang="pt-BR" dirty="0" smtClean="0"/>
              <a:t>É a troca de moeda de um país pela de outro.</a:t>
            </a:r>
          </a:p>
          <a:p>
            <a:endParaRPr lang="pt-BR" dirty="0"/>
          </a:p>
          <a:p>
            <a:pPr lvl="1"/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9233" y="3133035"/>
            <a:ext cx="28575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Mercado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dirty="0" smtClean="0"/>
              <a:t>É o </a:t>
            </a:r>
            <a:r>
              <a:rPr lang="pt-BR" dirty="0" smtClean="0"/>
              <a:t>conjunto de operações de câmbio, ajustadas entre operador e cliente ou entre operadores, situados na mesma </a:t>
            </a:r>
            <a:r>
              <a:rPr lang="pt-BR" dirty="0" smtClean="0"/>
              <a:t>cidade ou país, ou em cidades e países diferentes.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Características de acordo com as condições: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calmo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nervoso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oferecido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procurado</a:t>
            </a:r>
            <a:endParaRPr lang="pt-BR" dirty="0" smtClean="0"/>
          </a:p>
          <a:p>
            <a:pPr>
              <a:lnSpc>
                <a:spcPct val="100000"/>
              </a:lnSpc>
            </a:pPr>
            <a:r>
              <a:rPr lang="pt-BR" dirty="0"/>
              <a:t>Características de acordo com as </a:t>
            </a:r>
            <a:r>
              <a:rPr lang="pt-BR" dirty="0" smtClean="0"/>
              <a:t>operações:</a:t>
            </a:r>
            <a:endParaRPr lang="pt-BR" dirty="0"/>
          </a:p>
          <a:p>
            <a:pPr lvl="1">
              <a:lnSpc>
                <a:spcPct val="100000"/>
              </a:lnSpc>
            </a:pPr>
            <a:r>
              <a:rPr lang="pt-BR" dirty="0" smtClean="0"/>
              <a:t>Mercado pronto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futuro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Mercado interbancário</a:t>
            </a:r>
            <a:endParaRPr lang="pt-BR" dirty="0"/>
          </a:p>
          <a:p>
            <a:pPr lvl="1">
              <a:lnSpc>
                <a:spcPct val="100000"/>
              </a:lnSpc>
            </a:pPr>
            <a:endParaRPr lang="pt-BR" dirty="0"/>
          </a:p>
          <a:p>
            <a:pPr lvl="1">
              <a:lnSpc>
                <a:spcPct val="17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94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Mercado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dirty="0" smtClean="0"/>
              <a:t>Aspectos considerados no mercado de câmbio: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Medidas adotadas pelas autoridades monetárias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Balanços de pagamentos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Cotações do ouro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Alterações acentuadas nas condições climáticas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Resultados de eleições presidenciais</a:t>
            </a:r>
          </a:p>
          <a:p>
            <a:pPr lvl="1">
              <a:lnSpc>
                <a:spcPct val="100000"/>
              </a:lnSpc>
            </a:pPr>
            <a:r>
              <a:rPr lang="pt-BR" dirty="0" smtClean="0"/>
              <a:t>Conflitos entre nações</a:t>
            </a:r>
          </a:p>
          <a:p>
            <a:pPr lvl="1">
              <a:lnSpc>
                <a:spcPct val="17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92098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das operações de câmbio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Quanto ao tipo:</a:t>
            </a:r>
          </a:p>
          <a:p>
            <a:pPr lvl="1"/>
            <a:r>
              <a:rPr lang="pt-BR" dirty="0" smtClean="0"/>
              <a:t>Câmbio manual</a:t>
            </a:r>
          </a:p>
          <a:p>
            <a:pPr lvl="1"/>
            <a:r>
              <a:rPr lang="pt-BR" dirty="0" smtClean="0"/>
              <a:t>Câmbio sacado</a:t>
            </a:r>
            <a:endParaRPr lang="pt-BR" dirty="0" smtClean="0"/>
          </a:p>
          <a:p>
            <a:r>
              <a:rPr lang="pt-BR" dirty="0" smtClean="0"/>
              <a:t>Quanto à natureza</a:t>
            </a:r>
            <a:endParaRPr lang="pt-BR" dirty="0" smtClean="0"/>
          </a:p>
          <a:p>
            <a:pPr lvl="1"/>
            <a:r>
              <a:rPr lang="pt-BR" dirty="0" smtClean="0"/>
              <a:t>Comerciais</a:t>
            </a:r>
          </a:p>
          <a:p>
            <a:pPr lvl="1"/>
            <a:r>
              <a:rPr lang="pt-BR" dirty="0" smtClean="0"/>
              <a:t>Financeiras</a:t>
            </a:r>
          </a:p>
          <a:p>
            <a:pPr lvl="1"/>
            <a:endParaRPr lang="pt-BR" dirty="0"/>
          </a:p>
          <a:p>
            <a:r>
              <a:rPr lang="pt-BR" dirty="0" smtClean="0"/>
              <a:t>Câmbio contratado</a:t>
            </a:r>
          </a:p>
          <a:p>
            <a:r>
              <a:rPr lang="pt-BR" dirty="0" smtClean="0"/>
              <a:t>Moedas estrangeiras</a:t>
            </a:r>
            <a:endParaRPr lang="pt-BR" dirty="0"/>
          </a:p>
          <a:p>
            <a:pPr lvl="1"/>
            <a:r>
              <a:rPr lang="pt-BR" dirty="0" smtClean="0"/>
              <a:t>Conversíveis: dólar americano; libra esterlina; franco suíço; coroa sueca; coroa dinamarquesa; coroa norueguesa; euro; dólar canadense.</a:t>
            </a:r>
          </a:p>
          <a:p>
            <a:pPr lvl="1"/>
            <a:r>
              <a:rPr lang="pt-BR" dirty="0" smtClean="0"/>
              <a:t>Inconversíveis: real; guarani (Paraguai); rúpia (Índia); dinar argelino.</a:t>
            </a:r>
          </a:p>
        </p:txBody>
      </p:sp>
    </p:spTree>
    <p:extLst>
      <p:ext uri="{BB962C8B-B14F-4D97-AF65-F5344CB8AC3E}">
        <p14:creationId xmlns:p14="http://schemas.microsoft.com/office/powerpoint/2010/main" val="7083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27439"/>
            <a:ext cx="10058400" cy="1609344"/>
          </a:xfrm>
        </p:spPr>
        <p:txBody>
          <a:bodyPr/>
          <a:lstStyle/>
          <a:p>
            <a:r>
              <a:rPr lang="pt-BR" dirty="0" smtClean="0"/>
              <a:t>Países com disposições cambiais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13806"/>
            <a:ext cx="9515494" cy="53117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Cuba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Convênio de Créditos  Recíprocos (CCR)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Operações de longo prazo cursadas ao amparo do CCR.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Definida como o preço de uma moeda estrangeira em relação à outra.</a:t>
            </a:r>
          </a:p>
          <a:p>
            <a:r>
              <a:rPr lang="pt-BR" sz="2400" dirty="0" smtClean="0"/>
              <a:t>A mais utilizada é a paridade em relação ao dólar americano.</a:t>
            </a:r>
          </a:p>
          <a:p>
            <a:r>
              <a:rPr lang="pt-BR" sz="2400" dirty="0" smtClean="0"/>
              <a:t>Ex.: se para comprar U$1,00 são necessários R$3,5, diz-se que a paridade do Real em relação ao Dólar americano é de 3,5  por 1.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Cross-rate </a:t>
            </a:r>
            <a:r>
              <a:rPr lang="pt-BR" dirty="0" smtClean="0"/>
              <a:t>(taxas cruzadas)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 smtClean="0"/>
              <a:t>Trata-se do cruzamento de paridades. Exemplo:</a:t>
            </a:r>
          </a:p>
          <a:p>
            <a:pPr lvl="1"/>
            <a:r>
              <a:rPr lang="pt-BR" sz="2200" dirty="0" smtClean="0"/>
              <a:t>Se tivermos CAN$ 1,55 e quisermos transformá-los em francos suíços, porém só dispusermos da paridade do franco suíço em relação ao dólar e a paridade do dólar canadense em relação ao dólar, faremos o </a:t>
            </a:r>
            <a:r>
              <a:rPr lang="pt-BR" sz="2200" i="1" dirty="0" err="1" smtClean="0"/>
              <a:t>cross</a:t>
            </a:r>
            <a:r>
              <a:rPr lang="pt-BR" sz="2200" i="1" dirty="0" smtClean="0"/>
              <a:t>-rate</a:t>
            </a:r>
            <a:r>
              <a:rPr lang="pt-BR" sz="2200" dirty="0" smtClean="0"/>
              <a:t>, isto é, faremos o cruzamento das paridades:</a:t>
            </a:r>
          </a:p>
          <a:p>
            <a:pPr lvl="1"/>
            <a:r>
              <a:rPr lang="pt-BR" sz="2200" dirty="0" smtClean="0"/>
              <a:t>Se U$1,00 = CAN$1,55 (paridade do dólar canadense) e US$1,00 = Fr. </a:t>
            </a:r>
            <a:r>
              <a:rPr lang="pt-BR" sz="2200" dirty="0" err="1" smtClean="0"/>
              <a:t>Sw</a:t>
            </a:r>
            <a:r>
              <a:rPr lang="pt-BR" sz="2200" dirty="0" smtClean="0"/>
              <a:t>. 1,80 (paridade do franco suíço)</a:t>
            </a:r>
          </a:p>
          <a:p>
            <a:pPr lvl="1"/>
            <a:r>
              <a:rPr lang="pt-BR" sz="2200" dirty="0" smtClean="0"/>
              <a:t>Temos </a:t>
            </a:r>
          </a:p>
          <a:p>
            <a:pPr lvl="1"/>
            <a:r>
              <a:rPr lang="pt-BR" sz="2200" dirty="0" smtClean="0"/>
              <a:t>CAN$1,55 = </a:t>
            </a:r>
            <a:r>
              <a:rPr lang="pt-BR" sz="2200" dirty="0" err="1" smtClean="0"/>
              <a:t>Sw</a:t>
            </a:r>
            <a:r>
              <a:rPr lang="pt-BR" sz="2200" dirty="0" smtClean="0"/>
              <a:t>. </a:t>
            </a:r>
            <a:r>
              <a:rPr lang="pt-BR" sz="2200" dirty="0" err="1" smtClean="0"/>
              <a:t>Fr</a:t>
            </a:r>
            <a:r>
              <a:rPr lang="pt-BR" sz="2200" dirty="0" smtClean="0"/>
              <a:t> 1,80</a:t>
            </a:r>
          </a:p>
          <a:p>
            <a:pPr lvl="1"/>
            <a:r>
              <a:rPr lang="pt-BR" sz="2200" dirty="0" smtClean="0"/>
              <a:t>CAN$1,00 = </a:t>
            </a:r>
            <a:r>
              <a:rPr lang="pt-BR" sz="2200" dirty="0" err="1" smtClean="0"/>
              <a:t>x</a:t>
            </a:r>
            <a:r>
              <a:rPr lang="pt-BR" sz="2200" dirty="0" smtClean="0"/>
              <a:t> </a:t>
            </a:r>
            <a:r>
              <a:rPr lang="pt-BR" sz="2200" dirty="0" err="1" smtClean="0"/>
              <a:t>Sw</a:t>
            </a:r>
            <a:r>
              <a:rPr lang="pt-BR" sz="2200" dirty="0" smtClean="0"/>
              <a:t>. </a:t>
            </a:r>
            <a:r>
              <a:rPr lang="pt-BR" sz="2200" dirty="0" err="1" smtClean="0"/>
              <a:t>Fr</a:t>
            </a:r>
            <a:endParaRPr lang="pt-BR" sz="2200" dirty="0" smtClean="0"/>
          </a:p>
          <a:p>
            <a:pPr lvl="1"/>
            <a:r>
              <a:rPr lang="pt-BR" sz="2200" dirty="0" smtClean="0"/>
              <a:t>Logo</a:t>
            </a:r>
          </a:p>
          <a:p>
            <a:pPr lvl="1"/>
            <a:r>
              <a:rPr lang="pt-BR" sz="2200" dirty="0" err="1" smtClean="0"/>
              <a:t>x</a:t>
            </a:r>
            <a:r>
              <a:rPr lang="pt-BR" sz="2200" dirty="0" smtClean="0"/>
              <a:t> </a:t>
            </a:r>
            <a:r>
              <a:rPr lang="pt-BR" sz="2200" dirty="0" err="1" smtClean="0"/>
              <a:t>Sw</a:t>
            </a:r>
            <a:r>
              <a:rPr lang="pt-BR" sz="2200" dirty="0" smtClean="0"/>
              <a:t>. </a:t>
            </a:r>
            <a:r>
              <a:rPr lang="pt-BR" sz="2200" dirty="0" err="1" smtClean="0"/>
              <a:t>Fr</a:t>
            </a:r>
            <a:r>
              <a:rPr lang="pt-BR" sz="2200" dirty="0" smtClean="0"/>
              <a:t> = 1,161290</a:t>
            </a:r>
          </a:p>
          <a:p>
            <a:pPr lvl="1"/>
            <a:r>
              <a:rPr lang="pt-BR" sz="2200" dirty="0" smtClean="0"/>
              <a:t>Resultado: </a:t>
            </a:r>
            <a:r>
              <a:rPr lang="pt-BR" sz="2200" dirty="0" err="1" smtClean="0"/>
              <a:t>Sw</a:t>
            </a:r>
            <a:r>
              <a:rPr lang="pt-BR" sz="2200" dirty="0" smtClean="0"/>
              <a:t>. </a:t>
            </a:r>
            <a:r>
              <a:rPr lang="pt-BR" sz="2200" dirty="0" err="1" smtClean="0"/>
              <a:t>Fr</a:t>
            </a:r>
            <a:r>
              <a:rPr lang="pt-BR" sz="2200" dirty="0" smtClean="0"/>
              <a:t> 1,161290 = CAN$ 1,00.</a:t>
            </a:r>
          </a:p>
          <a:p>
            <a:pPr lvl="1"/>
            <a:endParaRPr lang="pt-BR" sz="2200" dirty="0"/>
          </a:p>
          <a:p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2184</TotalTime>
  <Words>861</Words>
  <Application>Microsoft Macintosh PowerPoint</Application>
  <PresentationFormat>Widescreen</PresentationFormat>
  <Paragraphs>139</Paragraphs>
  <Slides>18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câmbio</vt:lpstr>
      <vt:lpstr>objetivos</vt:lpstr>
      <vt:lpstr>Câmbio: O que é?</vt:lpstr>
      <vt:lpstr>Mercado de câmbio</vt:lpstr>
      <vt:lpstr>Mercado de câmbio</vt:lpstr>
      <vt:lpstr>Classificação das operações de câmbio</vt:lpstr>
      <vt:lpstr>Países com disposições cambiais especiais</vt:lpstr>
      <vt:lpstr>Paridade</vt:lpstr>
      <vt:lpstr>Cross-rate (taxas cruzadas)</vt:lpstr>
      <vt:lpstr>arbitragem</vt:lpstr>
      <vt:lpstr>SWAPs</vt:lpstr>
      <vt:lpstr>Taxa de câmbio</vt:lpstr>
      <vt:lpstr>Mercado brasileiro de câmbio</vt:lpstr>
      <vt:lpstr>Contrato de câmbio</vt:lpstr>
      <vt:lpstr>Contrato de câmbio</vt:lpstr>
      <vt:lpstr>Contrato de câmbio</vt:lpstr>
      <vt:lpstr>Contrato de câmbio</vt:lpstr>
      <vt:lpstr>Carta de crédito documentário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84</cp:revision>
  <dcterms:created xsi:type="dcterms:W3CDTF">2016-02-24T21:09:42Z</dcterms:created>
  <dcterms:modified xsi:type="dcterms:W3CDTF">2016-05-09T00:04:15Z</dcterms:modified>
</cp:coreProperties>
</file>