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8"/>
  </p:notesMasterIdLst>
  <p:sldIdLst>
    <p:sldId id="256" r:id="rId2"/>
    <p:sldId id="265" r:id="rId3"/>
    <p:sldId id="257" r:id="rId4"/>
    <p:sldId id="273" r:id="rId5"/>
    <p:sldId id="274" r:id="rId6"/>
    <p:sldId id="258" r:id="rId7"/>
    <p:sldId id="259" r:id="rId8"/>
    <p:sldId id="270" r:id="rId9"/>
    <p:sldId id="271" r:id="rId10"/>
    <p:sldId id="289" r:id="rId11"/>
    <p:sldId id="290" r:id="rId12"/>
    <p:sldId id="272" r:id="rId13"/>
    <p:sldId id="275" r:id="rId14"/>
    <p:sldId id="276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2" r:id="rId25"/>
    <p:sldId id="300" r:id="rId26"/>
    <p:sldId id="30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3"/>
    <p:restoredTop sz="92574"/>
  </p:normalViewPr>
  <p:slideViewPr>
    <p:cSldViewPr snapToGrid="0" snapToObjects="1">
      <p:cViewPr varScale="1">
        <p:scale>
          <a:sx n="96" d="100"/>
          <a:sy n="96" d="100"/>
        </p:scale>
        <p:origin x="8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945B5-D4C8-1D4F-BCD0-24E4A0013BB0}" type="datetimeFigureOut">
              <a:rPr lang="pt-BR" smtClean="0"/>
              <a:t>02/04/16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CC159-3169-624B-BD00-5D0F71C50D9A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724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C159-3169-624B-BD00-5D0F71C50D9A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986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C159-3169-624B-BD00-5D0F71C50D9A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789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C159-3169-624B-BD00-5D0F71C50D9A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025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4/2/16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4/2/16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4/2/16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Regimes aduaneiros especiais e atípicos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Entreposto aduaneiro de </a:t>
            </a:r>
            <a:r>
              <a:rPr lang="pt-BR" dirty="0" smtClean="0"/>
              <a:t>exportação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rmAutofit/>
          </a:bodyPr>
          <a:lstStyle/>
          <a:p>
            <a:r>
              <a:rPr lang="pt-BR" dirty="0"/>
              <a:t>É o regime que permite a armazenagem de mercadoria </a:t>
            </a:r>
            <a:r>
              <a:rPr lang="pt-BR" dirty="0" smtClean="0"/>
              <a:t>destinada à exportação.</a:t>
            </a:r>
            <a:endParaRPr lang="pt-BR" dirty="0"/>
          </a:p>
          <a:p>
            <a:r>
              <a:rPr lang="pt-BR" dirty="0" smtClean="0"/>
              <a:t>Regime comum</a:t>
            </a:r>
          </a:p>
          <a:p>
            <a:r>
              <a:rPr lang="pt-BR" dirty="0" smtClean="0"/>
              <a:t>Regime extraordinário</a:t>
            </a:r>
            <a:endParaRPr lang="pt-BR" dirty="0"/>
          </a:p>
          <a:p>
            <a:r>
              <a:rPr lang="pt-BR" dirty="0"/>
              <a:t>Prazos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16277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7955"/>
            <a:ext cx="10058400" cy="1609344"/>
          </a:xfrm>
        </p:spPr>
        <p:txBody>
          <a:bodyPr/>
          <a:lstStyle/>
          <a:p>
            <a:r>
              <a:rPr lang="pt-BR" dirty="0" smtClean="0"/>
              <a:t>Entreposto industrial sob controle informatizado - </a:t>
            </a:r>
            <a:r>
              <a:rPr lang="pt-BR" dirty="0" err="1" smtClean="0"/>
              <a:t>recof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3315"/>
            <a:ext cx="10058400" cy="5097462"/>
          </a:xfrm>
        </p:spPr>
        <p:txBody>
          <a:bodyPr>
            <a:normAutofit/>
          </a:bodyPr>
          <a:lstStyle/>
          <a:p>
            <a:r>
              <a:rPr lang="pt-BR" dirty="0" smtClean="0"/>
              <a:t>É o que permite à empresa importar, com ou sem cobertura cambial, e com suspensão do pagamento de tributos, sob controle aduaneiro informatizado, de mercadorias que, depois de submetidas à operação de industrialização, serão destinadas à exportação.</a:t>
            </a:r>
          </a:p>
          <a:p>
            <a:r>
              <a:rPr lang="pt-BR" dirty="0" smtClean="0"/>
              <a:t>Autorização para operar no regime</a:t>
            </a:r>
          </a:p>
          <a:p>
            <a:r>
              <a:rPr lang="pt-BR" dirty="0" smtClean="0"/>
              <a:t>Prazo e aplicação do regime</a:t>
            </a:r>
          </a:p>
          <a:p>
            <a:r>
              <a:rPr lang="pt-BR" dirty="0" smtClean="0"/>
              <a:t>Exigência de tributos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034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Regime Especial de Importação de Insumos a Industrialização por Encomenda de produtos classificados nas posições 8701 a 8705 da Nomenclatura Comum do Mercosul (</a:t>
            </a:r>
            <a:r>
              <a:rPr lang="pt-BR" dirty="0" err="1" smtClean="0"/>
              <a:t>Recom</a:t>
            </a:r>
            <a:r>
              <a:rPr lang="pt-BR" dirty="0" smtClean="0"/>
              <a:t>) é o que permite a importação, sem cobertura cambial, de chassis, carroçarias, partes, componentes e acessórios, com suspensão de pagamento do imposto sobre produtos industrializados.</a:t>
            </a:r>
          </a:p>
          <a:p>
            <a:r>
              <a:rPr lang="pt-BR" dirty="0" smtClean="0"/>
              <a:t>Habilitação e concessão do regime.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687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Exportação temporária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o que permite a saída do país com suspensão do pagamento do imposto de exportação, de mercadoria nacional ou nacionalizada, condicionada à </a:t>
            </a:r>
            <a:r>
              <a:rPr lang="pt-BR" dirty="0" err="1" smtClean="0"/>
              <a:t>reimportação</a:t>
            </a:r>
            <a:r>
              <a:rPr lang="pt-BR" dirty="0" smtClean="0"/>
              <a:t> em prazo determinado, no mesmo estado em que foi exportada.</a:t>
            </a:r>
          </a:p>
          <a:p>
            <a:r>
              <a:rPr lang="pt-BR" dirty="0" smtClean="0"/>
              <a:t>Concessão, prazo e aplicação do regime</a:t>
            </a:r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25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Exportação temporária para aperfeiçoamento passivo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o que permit</a:t>
            </a:r>
            <a:r>
              <a:rPr lang="pt-BR" dirty="0" smtClean="0"/>
              <a:t>e a saída, do país, por tempo determinado, de mercadoria nacional ou nacionalizada, para ser submetida a operação de transformação, elaboração, beneficiamento ou montagem, no exterior, e a posterior </a:t>
            </a:r>
            <a:r>
              <a:rPr lang="pt-BR" dirty="0" err="1" smtClean="0"/>
              <a:t>reimportação</a:t>
            </a:r>
            <a:r>
              <a:rPr lang="pt-BR" dirty="0" smtClean="0"/>
              <a:t>, sob a forma do produto resultante, com pagamento de tributos sobre o valor agregado.</a:t>
            </a:r>
          </a:p>
          <a:p>
            <a:r>
              <a:rPr lang="pt-BR" dirty="0" smtClean="0"/>
              <a:t>O regime também se aplica a mercadoria nacional ou nacionalizada para ser submetida a processo de conserto, reparo ou restauração.</a:t>
            </a:r>
          </a:p>
          <a:p>
            <a:r>
              <a:rPr lang="pt-BR" dirty="0" smtClean="0"/>
              <a:t>Concessão, prazo e aplicação do regime.</a:t>
            </a:r>
          </a:p>
          <a:p>
            <a:r>
              <a:rPr lang="pt-BR" dirty="0" smtClean="0"/>
              <a:t>Extinção da aplicação do regime.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0754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Repetro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Regime aduaneiro especial de exportação e de importação de bens destinados às atividades de pesquisa e de lavra das jazidas de petróleo e de gás natural.</a:t>
            </a:r>
          </a:p>
          <a:p>
            <a:r>
              <a:rPr lang="pt-BR" dirty="0" smtClean="0"/>
              <a:t>Os bens de que trata esse regime são os constantes de relação específica estabelecida pela Secretaria da Receita Federal na Instrução Normativa </a:t>
            </a:r>
            <a:r>
              <a:rPr lang="pt-BR" dirty="0" err="1" smtClean="0"/>
              <a:t>n</a:t>
            </a:r>
            <a:r>
              <a:rPr lang="pt-BR" dirty="0" smtClean="0"/>
              <a:t>. 87, de 01/09/2000.</a:t>
            </a:r>
          </a:p>
          <a:p>
            <a:r>
              <a:rPr lang="pt-BR" dirty="0" smtClean="0"/>
              <a:t>Aplicabilidade d</a:t>
            </a:r>
            <a:r>
              <a:rPr lang="pt-BR" dirty="0" smtClean="0"/>
              <a:t>o regime</a:t>
            </a:r>
          </a:p>
          <a:p>
            <a:r>
              <a:rPr lang="pt-BR" dirty="0" smtClean="0"/>
              <a:t>Exigibilidades d</a:t>
            </a:r>
            <a:r>
              <a:rPr lang="pt-BR" dirty="0" smtClean="0"/>
              <a:t>o regime especial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943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Repex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630017"/>
            <a:ext cx="10058400" cy="5115339"/>
          </a:xfrm>
        </p:spPr>
        <p:txBody>
          <a:bodyPr>
            <a:normAutofit/>
          </a:bodyPr>
          <a:lstStyle/>
          <a:p>
            <a:r>
              <a:rPr lang="pt-BR" dirty="0" smtClean="0"/>
              <a:t>Regime aduaneiro especial </a:t>
            </a:r>
            <a:r>
              <a:rPr lang="pt-BR" dirty="0" smtClean="0"/>
              <a:t>para</a:t>
            </a:r>
            <a:r>
              <a:rPr lang="pt-BR" dirty="0" smtClean="0"/>
              <a:t> importação de petróleo bruto e seus derivados – óleos </a:t>
            </a:r>
            <a:r>
              <a:rPr lang="pt-BR" dirty="0" smtClean="0"/>
              <a:t>brutos de petróleo, gasolina automotiva, querosene de aviação, </a:t>
            </a:r>
            <a:r>
              <a:rPr lang="pt-BR" dirty="0" err="1" smtClean="0"/>
              <a:t>Gasoleo</a:t>
            </a:r>
            <a:r>
              <a:rPr lang="pt-BR" dirty="0" smtClean="0"/>
              <a:t> (óleo diesel), </a:t>
            </a:r>
            <a:r>
              <a:rPr lang="pt-BR" dirty="0" err="1" smtClean="0"/>
              <a:t>fuel-oil</a:t>
            </a:r>
            <a:r>
              <a:rPr lang="pt-BR" dirty="0" smtClean="0"/>
              <a:t> (óleo combustível), outros óleos combustíveis e</a:t>
            </a:r>
            <a:r>
              <a:rPr lang="pt-BR" dirty="0" smtClean="0"/>
              <a:t> gás liquefeito de petróleo (GLP) – com suspensão de pagamento dos impostos incidentes e posterior exportação no mesmo estado em que foram importados.</a:t>
            </a:r>
          </a:p>
          <a:p>
            <a:r>
              <a:rPr lang="pt-BR" dirty="0" smtClean="0"/>
              <a:t>Aplicação d</a:t>
            </a:r>
            <a:r>
              <a:rPr lang="pt-BR" dirty="0" smtClean="0"/>
              <a:t>o regime</a:t>
            </a:r>
          </a:p>
          <a:p>
            <a:r>
              <a:rPr lang="pt-BR" dirty="0" smtClean="0"/>
              <a:t>Habilitação ao regime</a:t>
            </a:r>
          </a:p>
          <a:p>
            <a:r>
              <a:rPr lang="pt-BR" dirty="0" smtClean="0"/>
              <a:t>Admissão de produtos no regime</a:t>
            </a:r>
          </a:p>
          <a:p>
            <a:r>
              <a:rPr lang="pt-BR" dirty="0" smtClean="0"/>
              <a:t>Prazo de vigência do regime</a:t>
            </a:r>
          </a:p>
          <a:p>
            <a:r>
              <a:rPr lang="pt-BR" dirty="0" smtClean="0"/>
              <a:t>Extinção do regime</a:t>
            </a:r>
          </a:p>
          <a:p>
            <a:r>
              <a:rPr lang="pt-BR" dirty="0" smtClean="0"/>
              <a:t>Exigência do crédito tributário suspenso</a:t>
            </a:r>
          </a:p>
          <a:p>
            <a:r>
              <a:rPr lang="pt-BR" dirty="0" smtClean="0"/>
              <a:t>Controle do regime</a:t>
            </a:r>
          </a:p>
          <a:p>
            <a:r>
              <a:rPr lang="pt-BR" dirty="0" smtClean="0"/>
              <a:t>Cancelamento da habilitação</a:t>
            </a:r>
          </a:p>
          <a:p>
            <a:endParaRPr lang="pt-BR" dirty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3135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Linha azul – regime de despacho aduaneiro expresso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Linha Azul é um regime aduaneiro que, sem comprometer os controles, reduz o tempo das liberações de mercadorias de empresas que operem no comércio exterior mediante a racionalização da movimentação da carga, nas operações de importação, exportação e trânsito aduaneiro. </a:t>
            </a:r>
          </a:p>
          <a:p>
            <a:r>
              <a:rPr lang="pt-BR" dirty="0" smtClean="0"/>
              <a:t>A Linha Azul atende somente as empresas habilitadas cujos despachos ocorram em locais alfandegados credenciados pela Receita Federal.</a:t>
            </a:r>
          </a:p>
          <a:p>
            <a:r>
              <a:rPr lang="pt-BR" dirty="0" smtClean="0"/>
              <a:t>Objetivos da Linha Azul</a:t>
            </a:r>
          </a:p>
          <a:p>
            <a:r>
              <a:rPr lang="pt-BR" dirty="0" smtClean="0"/>
              <a:t>Habilitação à Linha Azul</a:t>
            </a:r>
          </a:p>
          <a:p>
            <a:r>
              <a:rPr lang="pt-BR" dirty="0" smtClean="0"/>
              <a:t>Restrições à habilitação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486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Loja Franca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r</a:t>
            </a:r>
            <a:r>
              <a:rPr lang="pt-BR" dirty="0" smtClean="0"/>
              <a:t>egime aduaneiro especial de loja franca é o que permite a estabelecimento instalada na zona primária de porto ou de aeroporto alfandegado vender mercadoria nacional ou estrangeira a passageiro em viagem internacional, contra pagamento em chegue de viagem ou moeda estrangeira conversível.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289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Depósito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r</a:t>
            </a:r>
            <a:r>
              <a:rPr lang="pt-BR" dirty="0" smtClean="0"/>
              <a:t>egime aduaneiro especial de depósito especial é o que permite a estocagem de partes, peças, componentes e materiais de reposição ou manutenção, com suspensão do pagamento de impostos, para veículos, máquinas, equipamentos, aparelhos e instrumentos, nacionalizados ou não, nos casos definidos pelo Ministério da Fazenda.</a:t>
            </a:r>
          </a:p>
          <a:p>
            <a:r>
              <a:rPr lang="pt-BR" dirty="0" smtClean="0"/>
              <a:t>Concessão, prazo e aplicação do regime</a:t>
            </a:r>
          </a:p>
          <a:p>
            <a:r>
              <a:rPr lang="pt-BR" dirty="0" smtClean="0"/>
              <a:t>Extinção da aplicação do regime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3680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Reconhecer os regimes aduaneiros</a:t>
            </a:r>
            <a:endParaRPr lang="pt-BR" dirty="0" smtClean="0"/>
          </a:p>
          <a:p>
            <a:pPr lvl="1"/>
            <a:r>
              <a:rPr lang="pt-BR" dirty="0" smtClean="0"/>
              <a:t>Trânsito aduaneiro</a:t>
            </a:r>
          </a:p>
          <a:p>
            <a:pPr lvl="1"/>
            <a:r>
              <a:rPr lang="pt-BR" dirty="0" smtClean="0"/>
              <a:t>Admissão temporária</a:t>
            </a:r>
          </a:p>
          <a:p>
            <a:pPr lvl="1"/>
            <a:r>
              <a:rPr lang="pt-BR" dirty="0" smtClean="0"/>
              <a:t>Admissão temporária para aperfeiçoamento ativo</a:t>
            </a:r>
          </a:p>
          <a:p>
            <a:pPr lvl="1"/>
            <a:r>
              <a:rPr lang="pt-BR" dirty="0" smtClean="0"/>
              <a:t>Drawback</a:t>
            </a:r>
          </a:p>
          <a:p>
            <a:pPr lvl="1"/>
            <a:r>
              <a:rPr lang="pt-BR" dirty="0" smtClean="0"/>
              <a:t>Entreposto aduaneiro de importação</a:t>
            </a:r>
          </a:p>
          <a:p>
            <a:pPr lvl="1"/>
            <a:r>
              <a:rPr lang="pt-BR" dirty="0" smtClean="0"/>
              <a:t>Entreposto aduaneiro de exportação</a:t>
            </a:r>
          </a:p>
          <a:p>
            <a:pPr lvl="1"/>
            <a:r>
              <a:rPr lang="pt-BR" dirty="0" smtClean="0"/>
              <a:t>Entreposto industrial sob controle informatizado (RECOF)</a:t>
            </a:r>
          </a:p>
          <a:p>
            <a:pPr lvl="1"/>
            <a:r>
              <a:rPr lang="pt-BR" dirty="0" smtClean="0"/>
              <a:t>RECOM</a:t>
            </a:r>
          </a:p>
          <a:p>
            <a:pPr lvl="1"/>
            <a:r>
              <a:rPr lang="pt-BR" dirty="0" smtClean="0"/>
              <a:t>Exportação temporária</a:t>
            </a:r>
          </a:p>
          <a:p>
            <a:pPr lvl="1"/>
            <a:r>
              <a:rPr lang="pt-BR" dirty="0" smtClean="0"/>
              <a:t>Exportação temporária para aperfeiçoamento passivo</a:t>
            </a:r>
          </a:p>
          <a:p>
            <a:pPr lvl="1"/>
            <a:r>
              <a:rPr lang="pt-BR" dirty="0" smtClean="0"/>
              <a:t>Entre outros...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489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Depósito afiançado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o que permite a estocagem, com suspensão do pagamento de impostos, de materiais importados sem cobertura cambial, destinados à manutenção e ao reparo de embarcação ou de aeronave pertencentes a empresa autorizada a operar no transporte comercial internacional e utilizadas nessa atividade.</a:t>
            </a:r>
          </a:p>
          <a:p>
            <a:r>
              <a:rPr lang="pt-BR" dirty="0" smtClean="0"/>
              <a:t>Autorização do regime</a:t>
            </a:r>
          </a:p>
          <a:p>
            <a:r>
              <a:rPr lang="pt-BR" dirty="0" smtClean="0"/>
              <a:t>Operacionalização do regime</a:t>
            </a:r>
          </a:p>
          <a:p>
            <a:r>
              <a:rPr lang="pt-BR" dirty="0" smtClean="0"/>
              <a:t>Autorização para instalação de depósito afiançado</a:t>
            </a:r>
          </a:p>
          <a:p>
            <a:r>
              <a:rPr lang="pt-BR" dirty="0" smtClean="0"/>
              <a:t>Vigência do regime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7030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Depósito alfandegado certificado - DAC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o que permite considerar exportada, para todos os efeitos fiscais, creditícios e cambiais, a mercadoria nacional depositada em recinto alfandegado, vendida a pessoa sediada no exterior, mediante contrato de entrega no território nacional e à ordem do adquirente.</a:t>
            </a:r>
          </a:p>
          <a:p>
            <a:r>
              <a:rPr lang="pt-BR" dirty="0" smtClean="0"/>
              <a:t>Concessão, prazo e aplicação do regime.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2699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Depósito franco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o que permite, em recinto alfandegado, a armazenagem de mercadoria estrangeira para atender ao fluxo comercial de países limítrofes com terceiros países.</a:t>
            </a:r>
          </a:p>
          <a:p>
            <a:r>
              <a:rPr lang="pt-BR" dirty="0" smtClean="0"/>
              <a:t>Precisa ser autorizado em acordo ou convênio internacional.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79394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Zona franca de </a:t>
            </a:r>
            <a:r>
              <a:rPr lang="pt-BR" dirty="0" err="1" smtClean="0"/>
              <a:t>manaus</a:t>
            </a:r>
            <a:r>
              <a:rPr lang="pt-BR" dirty="0" smtClean="0"/>
              <a:t> - ZFM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um regime aduaneiro aplicado em áreas especiais.</a:t>
            </a:r>
          </a:p>
          <a:p>
            <a:r>
              <a:rPr lang="pt-BR" dirty="0" smtClean="0"/>
              <a:t>Caracteriza-se como uma área de livre comércio de importação e exportação e de incentivos fiscais especiais, estabelecida com a finalidade de criar no interior da Amazônia um centro industrial, comercial e agropecuário dotado de condições econômicas que permitam seu desenvolvimento, em face dos fatores locais e da grande distância a que se encontram os centros consumidores de seus produtos.</a:t>
            </a:r>
          </a:p>
          <a:p>
            <a:r>
              <a:rPr lang="pt-BR" dirty="0" smtClean="0"/>
              <a:t>As mercadorias estrangeiras não industrializadas na ZFM, quando dela saírem para qualquer ponto do território nacional, ficam sujeitas ao pagamento de todos os impostos, como se fosse uma importação comum.</a:t>
            </a:r>
          </a:p>
          <a:p>
            <a:r>
              <a:rPr lang="pt-BR" dirty="0" smtClean="0"/>
              <a:t>As mercadorias produzidas na ZFM sem componentes estrangeiros serão internadas, apenas, com o recolhimento de ICMS. Portanto, não há a incidência de IPI.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506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Zona franca de </a:t>
            </a:r>
            <a:r>
              <a:rPr lang="pt-BR" dirty="0" err="1" smtClean="0"/>
              <a:t>manaus</a:t>
            </a:r>
            <a:r>
              <a:rPr lang="pt-BR" dirty="0" smtClean="0"/>
              <a:t> - ZFM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As mercadorias produzidas na ZFM, quando saírem para qualquer ponto do país, estão sujeitas ao Imposto de Importação, relativo a matérias-primas, produtos intermediários, materiais secundários, embalagens e insumos de origem estrangeira, calculando-se o imposto mediante coeficiente de redução de alíquota </a:t>
            </a:r>
            <a:r>
              <a:rPr lang="pt-BR" i="1" dirty="0" smtClean="0"/>
              <a:t>ad </a:t>
            </a:r>
            <a:r>
              <a:rPr lang="pt-BR" i="1" dirty="0" err="1" smtClean="0"/>
              <a:t>volarem</a:t>
            </a:r>
            <a:r>
              <a:rPr lang="pt-BR" dirty="0" smtClean="0"/>
              <a:t> desse imposto.</a:t>
            </a:r>
          </a:p>
          <a:p>
            <a:r>
              <a:rPr lang="pt-BR" dirty="0" smtClean="0"/>
              <a:t>A redução do Imposto de Importação soment</a:t>
            </a:r>
            <a:r>
              <a:rPr lang="pt-BR" dirty="0" smtClean="0"/>
              <a:t>e será concedida para os produtos industrializados constantes de projetos aprovados pela Suframa (Superintendência da ZFM).</a:t>
            </a:r>
          </a:p>
          <a:p>
            <a:r>
              <a:rPr lang="pt-BR" dirty="0" smtClean="0"/>
              <a:t>Os produtos produzidos na ZFM e exportados para fora do Brasil estão isentos de tributos.</a:t>
            </a:r>
          </a:p>
          <a:p>
            <a:r>
              <a:rPr lang="pt-BR" dirty="0" smtClean="0"/>
              <a:t>Há legislação específica que trata dos benefícios fiscais concedidos às mercadorias da ou para a ZFM.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9476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Zona de processamento de exportação - ZPE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É um regime aduaneiro aplicado em áreas especiais.</a:t>
            </a:r>
          </a:p>
          <a:p>
            <a:r>
              <a:rPr lang="pt-BR" dirty="0" smtClean="0"/>
              <a:t>As ZPE foram criadas para reduzir desequilíbrios regionais, bem como fortalecer o balanço de pagamentos e promover a difusão tecnológica e o desenvolvimento econômico do país.</a:t>
            </a:r>
          </a:p>
          <a:p>
            <a:r>
              <a:rPr lang="pt-BR" dirty="0" smtClean="0"/>
              <a:t>Caracterizam-se como áreas de livre comércio com o exterior, destinadas à instalação de empresas voltadas para a produção de bens a serem comercializados exclusivamente com o exterior. São consideradas Zonas Primárias para efeito de controle aduaneiro.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6641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Áreas de livre comércio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Constituem-se áreas de livre comércio de importação e de exportação as que, sob regime especial, são estabelecidas com a finalidade de promover o desenvolvimento de áreas fronteiriças específicas da Região Norte do país e de incrementar as relações bilaterais com os países vizinhos, segundo a política de integração latino-americana.</a:t>
            </a:r>
          </a:p>
          <a:p>
            <a:r>
              <a:rPr lang="pt-BR" dirty="0" smtClean="0"/>
              <a:t>As ALC, como são conhecidas, são áreas demarcadas, contínuas, cuja finalidade é promover o comércio de importação, exportação, com regime fiscal especial, incentivando o desenvolvimento da região onde for demarcada.</a:t>
            </a:r>
          </a:p>
          <a:p>
            <a:r>
              <a:rPr lang="pt-BR" dirty="0" smtClean="0"/>
              <a:t>Algumas dessas áreas são: Tabatinga (a primeira, no Amazonas); Guajará-Mirim (em Rondônia); Pacaraima e Bonfim (em Roraima); Macapá e Santana (no Amapá); Brasileia, com extensão ao município de Epitaciolândia, em Cruzeiro do Sul (Acre).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7226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são?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São assim chamados porque existe uma série de procedimentos fiscais, caracterizando-os conforme a finalidade de cada um.</a:t>
            </a:r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56013"/>
            <a:ext cx="10058400" cy="1609344"/>
          </a:xfrm>
        </p:spPr>
        <p:txBody>
          <a:bodyPr/>
          <a:lstStyle/>
          <a:p>
            <a:r>
              <a:rPr lang="pt-BR" dirty="0" smtClean="0"/>
              <a:t>Trânsito aduaneiro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5357"/>
            <a:ext cx="10058400" cy="490690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pt-BR" dirty="0" smtClean="0"/>
              <a:t>É o regime especial que permite o transporte de mercadorias, sob controle aduaneiro, de um ponto a outro do território aduaneiro, com suspensão de tributos.</a:t>
            </a:r>
          </a:p>
          <a:p>
            <a:pPr>
              <a:lnSpc>
                <a:spcPct val="170000"/>
              </a:lnSpc>
            </a:pPr>
            <a:r>
              <a:rPr lang="pt-BR" dirty="0" smtClean="0"/>
              <a:t>Tipos de declaração de trânsito:</a:t>
            </a:r>
          </a:p>
          <a:p>
            <a:pPr lvl="1">
              <a:lnSpc>
                <a:spcPct val="170000"/>
              </a:lnSpc>
            </a:pPr>
            <a:r>
              <a:rPr lang="pt-BR" dirty="0" smtClean="0"/>
              <a:t>DTA – Declaração de Trânsito Aduaneiro</a:t>
            </a:r>
          </a:p>
          <a:p>
            <a:pPr lvl="1">
              <a:lnSpc>
                <a:spcPct val="170000"/>
              </a:lnSpc>
            </a:pPr>
            <a:r>
              <a:rPr lang="pt-BR" dirty="0" smtClean="0"/>
              <a:t>MIC-DTA – Manifesto Internacional de Carga – Declaração de Trânsito Aduaneiro</a:t>
            </a:r>
          </a:p>
          <a:p>
            <a:pPr lvl="1">
              <a:lnSpc>
                <a:spcPct val="170000"/>
              </a:lnSpc>
            </a:pPr>
            <a:r>
              <a:rPr lang="pt-BR" dirty="0" smtClean="0"/>
              <a:t>TIF-DTA – Conhecimento-carta de Porte Internacional – Declaração de Trânsito Aduaneiro</a:t>
            </a:r>
          </a:p>
          <a:p>
            <a:pPr lvl="1">
              <a:lnSpc>
                <a:spcPct val="170000"/>
              </a:lnSpc>
            </a:pPr>
            <a:r>
              <a:rPr lang="pt-BR" dirty="0" smtClean="0"/>
              <a:t>DTT – Declaração de Trânsito de Transferência</a:t>
            </a:r>
          </a:p>
          <a:p>
            <a:pPr lvl="1">
              <a:lnSpc>
                <a:spcPct val="170000"/>
              </a:lnSpc>
            </a:pPr>
            <a:r>
              <a:rPr lang="pt-BR" dirty="0" smtClean="0"/>
              <a:t>DTC – Declaração de Trânsito de Contêiner</a:t>
            </a:r>
          </a:p>
          <a:p>
            <a:pPr>
              <a:lnSpc>
                <a:spcPct val="170000"/>
              </a:lnSpc>
            </a:pPr>
            <a:r>
              <a:rPr lang="pt-BR" dirty="0" smtClean="0"/>
              <a:t>Beneficiários do regime</a:t>
            </a:r>
            <a:endParaRPr lang="pt-BR" dirty="0" smtClean="0"/>
          </a:p>
          <a:p>
            <a:pPr lvl="1">
              <a:lnSpc>
                <a:spcPct val="170000"/>
              </a:lnSpc>
            </a:pPr>
            <a:endParaRPr lang="pt-BR" dirty="0"/>
          </a:p>
          <a:p>
            <a:pPr lvl="1">
              <a:lnSpc>
                <a:spcPct val="170000"/>
              </a:lnSpc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194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Admissão temporária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o regime que permite a importação de bens que devam permanecer no país durante prazo fixado, com suspensão total d</a:t>
            </a:r>
            <a:r>
              <a:rPr lang="pt-BR" dirty="0" smtClean="0"/>
              <a:t>o pagamento de tributos, ou com suspensão parcial, no caso de utilização econômica.</a:t>
            </a:r>
          </a:p>
          <a:p>
            <a:r>
              <a:rPr lang="pt-BR" dirty="0" smtClean="0"/>
              <a:t>Admissão temporária com suspensão total do pagamento de tributos</a:t>
            </a:r>
          </a:p>
          <a:p>
            <a:pPr lvl="1"/>
            <a:r>
              <a:rPr lang="pt-BR" dirty="0" smtClean="0"/>
              <a:t>Aplicabilidade do regime</a:t>
            </a:r>
          </a:p>
          <a:p>
            <a:pPr lvl="1"/>
            <a:r>
              <a:rPr lang="pt-BR" dirty="0" smtClean="0"/>
              <a:t>Concessão, prazo e aplicação do regime</a:t>
            </a:r>
          </a:p>
          <a:p>
            <a:pPr lvl="1"/>
            <a:r>
              <a:rPr lang="pt-BR" dirty="0" smtClean="0"/>
              <a:t>Extinção da aplicação do regime</a:t>
            </a:r>
            <a:endParaRPr lang="pt-BR" dirty="0" smtClean="0"/>
          </a:p>
          <a:p>
            <a:r>
              <a:rPr lang="pt-BR" dirty="0" smtClean="0"/>
              <a:t>Da admissão temporária para utilização econômica</a:t>
            </a:r>
          </a:p>
          <a:p>
            <a:pPr lvl="1"/>
            <a:r>
              <a:rPr lang="pt-BR" dirty="0" smtClean="0"/>
              <a:t>Pagamento de impostos</a:t>
            </a:r>
          </a:p>
          <a:p>
            <a:pPr lvl="1"/>
            <a:r>
              <a:rPr lang="pt-BR" dirty="0" smtClean="0"/>
              <a:t>Operação no regime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832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27439"/>
            <a:ext cx="10058400" cy="1609344"/>
          </a:xfrm>
        </p:spPr>
        <p:txBody>
          <a:bodyPr/>
          <a:lstStyle/>
          <a:p>
            <a:r>
              <a:rPr lang="pt-BR" dirty="0" smtClean="0"/>
              <a:t>Admissão temporária para aperfeiçoamento ativo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13806"/>
            <a:ext cx="9515494" cy="53117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É o regimento aduaneiro especial que permite o ingresso, para permanência temporária no país, com suspensão de pagamento de tributos, de mercadorias estrangeiras desnacionalizadas, destinadas a operações de aperfeiçoamento ativo e posterior reexportação.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O que é aperfeiçoamento ativo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Condições para aplicação do regime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drawback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É considerado incentivo à exportação e pode ser aplicado nas seguintes modalidades:</a:t>
            </a:r>
          </a:p>
          <a:p>
            <a:pPr lvl="1"/>
            <a:r>
              <a:rPr lang="pt-BR" dirty="0" smtClean="0"/>
              <a:t>Suspensão do pagamento dos tributos exigíveis na importação de mercadoria a ser exportada após beneficiamento ou destinada à fabricação, complementação ou acondicionamento de outra a ser exportada;</a:t>
            </a:r>
          </a:p>
          <a:p>
            <a:pPr lvl="1"/>
            <a:r>
              <a:rPr lang="pt-BR" dirty="0" smtClean="0"/>
              <a:t>Isenção de tributos exigíveis na importação de mercadoria, em quantidade e qualidade equivalente à utilizada no beneficiamento, fabricação, complementação ou acondicionamento de produto exportado; e</a:t>
            </a:r>
          </a:p>
          <a:p>
            <a:pPr lvl="1"/>
            <a:r>
              <a:rPr lang="pt-BR" dirty="0" smtClean="0"/>
              <a:t>Restituição, total ou parcial, dos tributos pagos na importação de mercadoria exportada após beneficiamento, ou utilizada na fabricação, complementação ou acondicionamento de outra exportada.</a:t>
            </a:r>
          </a:p>
          <a:p>
            <a:r>
              <a:rPr lang="pt-BR" dirty="0" smtClean="0"/>
              <a:t>A que pode ser concedido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drawback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i="1" dirty="0" smtClean="0"/>
              <a:t>Drawback</a:t>
            </a:r>
            <a:r>
              <a:rPr lang="pt-BR" sz="2400" dirty="0" smtClean="0"/>
              <a:t> suspensão</a:t>
            </a:r>
          </a:p>
          <a:p>
            <a:r>
              <a:rPr lang="pt-BR" sz="2400" i="1" dirty="0" smtClean="0"/>
              <a:t>Drawback</a:t>
            </a:r>
            <a:r>
              <a:rPr lang="pt-BR" sz="2400" dirty="0" smtClean="0"/>
              <a:t> isenção</a:t>
            </a:r>
          </a:p>
          <a:p>
            <a:r>
              <a:rPr lang="pt-BR" sz="2400" i="1" dirty="0" smtClean="0"/>
              <a:t>Drawback</a:t>
            </a:r>
            <a:r>
              <a:rPr lang="pt-BR" sz="2400" dirty="0" smtClean="0"/>
              <a:t> restituição</a:t>
            </a:r>
            <a:endParaRPr lang="pt-BR" sz="2400" dirty="0"/>
          </a:p>
          <a:p>
            <a:endParaRPr lang="pt-BR" sz="20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6661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Entreposto aduaneiro de importação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rmAutofit/>
          </a:bodyPr>
          <a:lstStyle/>
          <a:p>
            <a:r>
              <a:rPr lang="pt-BR" dirty="0" smtClean="0"/>
              <a:t>É o regime que permite a armazenagem de mercadoria estrangeira em recinto alfandegado de uso público, com suspensão do pagamento dos impostos incidentes na importação.</a:t>
            </a:r>
          </a:p>
          <a:p>
            <a:r>
              <a:rPr lang="pt-BR" dirty="0" smtClean="0"/>
              <a:t>Beneficiários do regime</a:t>
            </a:r>
          </a:p>
          <a:p>
            <a:r>
              <a:rPr lang="pt-BR" dirty="0" smtClean="0"/>
              <a:t>Prazos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85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2063</TotalTime>
  <Words>1737</Words>
  <Application>Microsoft Macintosh PowerPoint</Application>
  <PresentationFormat>Widescreen</PresentationFormat>
  <Paragraphs>136</Paragraphs>
  <Slides>26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2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Regimes aduaneiros especiais e atípicos</vt:lpstr>
      <vt:lpstr>objetivos</vt:lpstr>
      <vt:lpstr>O que são?</vt:lpstr>
      <vt:lpstr>Trânsito aduaneiro</vt:lpstr>
      <vt:lpstr>Admissão temporária</vt:lpstr>
      <vt:lpstr>Admissão temporária para aperfeiçoamento ativo</vt:lpstr>
      <vt:lpstr>drawback</vt:lpstr>
      <vt:lpstr>drawback</vt:lpstr>
      <vt:lpstr>Entreposto aduaneiro de importação</vt:lpstr>
      <vt:lpstr>Entreposto aduaneiro de exportação</vt:lpstr>
      <vt:lpstr>Entreposto industrial sob controle informatizado - recof</vt:lpstr>
      <vt:lpstr>RECOM</vt:lpstr>
      <vt:lpstr>Exportação temporária</vt:lpstr>
      <vt:lpstr>Exportação temporária para aperfeiçoamento passivo</vt:lpstr>
      <vt:lpstr>Repetro</vt:lpstr>
      <vt:lpstr>Repex</vt:lpstr>
      <vt:lpstr>Linha azul – regime de despacho aduaneiro expresso</vt:lpstr>
      <vt:lpstr>Loja Franca</vt:lpstr>
      <vt:lpstr>Depósito especial</vt:lpstr>
      <vt:lpstr>Depósito afiançado</vt:lpstr>
      <vt:lpstr>Depósito alfandegado certificado - DAC</vt:lpstr>
      <vt:lpstr>Depósito franco</vt:lpstr>
      <vt:lpstr>Zona franca de manaus - ZFM</vt:lpstr>
      <vt:lpstr>Zona franca de manaus - ZFM</vt:lpstr>
      <vt:lpstr>Zona de processamento de exportação - ZPE</vt:lpstr>
      <vt:lpstr>Áreas de livre comércio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76</cp:revision>
  <dcterms:created xsi:type="dcterms:W3CDTF">2016-02-24T21:09:42Z</dcterms:created>
  <dcterms:modified xsi:type="dcterms:W3CDTF">2016-04-03T14:35:48Z</dcterms:modified>
</cp:coreProperties>
</file>