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6"/>
  </p:notesMasterIdLst>
  <p:sldIdLst>
    <p:sldId id="256" r:id="rId2"/>
    <p:sldId id="265" r:id="rId3"/>
    <p:sldId id="257" r:id="rId4"/>
    <p:sldId id="273" r:id="rId5"/>
    <p:sldId id="274" r:id="rId6"/>
    <p:sldId id="258" r:id="rId7"/>
    <p:sldId id="259" r:id="rId8"/>
    <p:sldId id="270" r:id="rId9"/>
    <p:sldId id="271" r:id="rId10"/>
    <p:sldId id="289" r:id="rId11"/>
    <p:sldId id="290" r:id="rId12"/>
    <p:sldId id="272" r:id="rId13"/>
    <p:sldId id="275" r:id="rId14"/>
    <p:sldId id="27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1"/>
    <p:restoredTop sz="92574"/>
  </p:normalViewPr>
  <p:slideViewPr>
    <p:cSldViewPr snapToGrid="0" snapToObjects="1">
      <p:cViewPr varScale="1">
        <p:scale>
          <a:sx n="87" d="100"/>
          <a:sy n="87" d="100"/>
        </p:scale>
        <p:origin x="216" y="3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7945B5-D4C8-1D4F-BCD0-24E4A0013BB0}" type="datetimeFigureOut">
              <a:rPr lang="pt-BR" smtClean="0"/>
              <a:t>26/03/16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ACC159-3169-624B-BD00-5D0F71C50D9A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6724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ACC159-3169-624B-BD00-5D0F71C50D9A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4986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3/26/16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‹n.º›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3/26/16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3/26/16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3/26/16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3/26/16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‹n.º›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3/26/16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3/26/16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3/26/16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3/26/16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3/26/16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Arraste a imagem para o espaço reservado ou clique no ícone para adicionar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3/26/16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microsoft.com/office/2007/relationships/hdphoto" Target="../media/hdphoto1.wdp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3/26/16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‹n.º›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6600" dirty="0" smtClean="0"/>
              <a:t>POLÍTICA BRASILEIRA DE </a:t>
            </a:r>
            <a:r>
              <a:rPr lang="pt-BR" sz="6600" dirty="0" smtClean="0"/>
              <a:t>Exportação</a:t>
            </a:r>
            <a:endParaRPr lang="pt-BR" sz="6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pt-BR" dirty="0" smtClean="0"/>
          </a:p>
          <a:p>
            <a:r>
              <a:rPr lang="pt-BR" dirty="0" smtClean="0"/>
              <a:t>Comércio Exterior </a:t>
            </a:r>
          </a:p>
          <a:p>
            <a:r>
              <a:rPr lang="pt-BR" dirty="0" smtClean="0"/>
              <a:t>Prof. Joelma </a:t>
            </a:r>
            <a:r>
              <a:rPr lang="pt-BR" dirty="0" err="1" smtClean="0"/>
              <a:t>Kremer</a:t>
            </a:r>
            <a:r>
              <a:rPr lang="pt-BR" dirty="0" smtClean="0"/>
              <a:t>, </a:t>
            </a:r>
            <a:r>
              <a:rPr lang="pt-BR" dirty="0" err="1" smtClean="0"/>
              <a:t>Dra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499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Exportação: como iniciar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890769"/>
            <a:ext cx="10058400" cy="4672254"/>
          </a:xfrm>
        </p:spPr>
        <p:txBody>
          <a:bodyPr>
            <a:normAutofit/>
          </a:bodyPr>
          <a:lstStyle/>
          <a:p>
            <a:r>
              <a:rPr lang="pt-BR" dirty="0" smtClean="0"/>
              <a:t>Documentos de comércio exterior</a:t>
            </a:r>
          </a:p>
          <a:p>
            <a:pPr lvl="1"/>
            <a:r>
              <a:rPr lang="pt-BR" dirty="0" smtClean="0"/>
              <a:t>Fatura pro forma</a:t>
            </a:r>
          </a:p>
          <a:p>
            <a:pPr lvl="1"/>
            <a:r>
              <a:rPr lang="pt-BR" dirty="0" smtClean="0"/>
              <a:t>Registro de exportação (RE)</a:t>
            </a:r>
          </a:p>
          <a:p>
            <a:pPr lvl="1"/>
            <a:r>
              <a:rPr lang="pt-BR" dirty="0" smtClean="0"/>
              <a:t>Nota fiscal</a:t>
            </a:r>
          </a:p>
          <a:p>
            <a:pPr lvl="1"/>
            <a:r>
              <a:rPr lang="pt-BR" dirty="0" smtClean="0"/>
              <a:t>Fatura comercial (Comercial </a:t>
            </a:r>
            <a:r>
              <a:rPr lang="pt-BR" dirty="0" err="1" smtClean="0"/>
              <a:t>Invoice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Saque/cambial/draft</a:t>
            </a:r>
          </a:p>
          <a:p>
            <a:pPr lvl="1"/>
            <a:r>
              <a:rPr lang="pt-BR" dirty="0" smtClean="0"/>
              <a:t>Romaneio (</a:t>
            </a:r>
            <a:r>
              <a:rPr lang="pt-BR" dirty="0" err="1" smtClean="0"/>
              <a:t>packing</a:t>
            </a:r>
            <a:r>
              <a:rPr lang="pt-BR" dirty="0" smtClean="0"/>
              <a:t> </a:t>
            </a:r>
            <a:r>
              <a:rPr lang="pt-BR" dirty="0" err="1" smtClean="0"/>
              <a:t>list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Conhecimento de embarque</a:t>
            </a:r>
          </a:p>
          <a:p>
            <a:pPr lvl="1"/>
            <a:r>
              <a:rPr lang="pt-BR" dirty="0" smtClean="0"/>
              <a:t>Certificado de origem</a:t>
            </a:r>
          </a:p>
          <a:p>
            <a:pPr lvl="1"/>
            <a:r>
              <a:rPr lang="pt-BR" dirty="0" smtClean="0"/>
              <a:t>Lista de pesos</a:t>
            </a:r>
          </a:p>
          <a:p>
            <a:pPr lvl="1"/>
            <a:r>
              <a:rPr lang="pt-BR" dirty="0" smtClean="0"/>
              <a:t>Certificado fitossanitário (</a:t>
            </a:r>
            <a:r>
              <a:rPr lang="pt-BR" dirty="0" err="1" smtClean="0"/>
              <a:t>Phytosanitary</a:t>
            </a:r>
            <a:r>
              <a:rPr lang="pt-BR" dirty="0" smtClean="0"/>
              <a:t> </a:t>
            </a:r>
            <a:r>
              <a:rPr lang="pt-BR" dirty="0" err="1" smtClean="0"/>
              <a:t>Certificate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Certificado de análise (</a:t>
            </a:r>
            <a:r>
              <a:rPr lang="pt-BR" dirty="0" err="1" smtClean="0"/>
              <a:t>Analysis</a:t>
            </a:r>
            <a:r>
              <a:rPr lang="pt-BR" dirty="0" smtClean="0"/>
              <a:t> </a:t>
            </a:r>
            <a:r>
              <a:rPr lang="pt-BR" dirty="0" err="1" smtClean="0"/>
              <a:t>Cerificate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Certificado de qualidade (</a:t>
            </a:r>
            <a:r>
              <a:rPr lang="pt-BR" dirty="0" err="1" smtClean="0"/>
              <a:t>Quality</a:t>
            </a:r>
            <a:r>
              <a:rPr lang="pt-BR" dirty="0" smtClean="0"/>
              <a:t> </a:t>
            </a:r>
            <a:r>
              <a:rPr lang="pt-BR" dirty="0" err="1" smtClean="0"/>
              <a:t>Certificate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Fatura consular (Consular </a:t>
            </a:r>
            <a:r>
              <a:rPr lang="pt-BR" dirty="0" err="1" smtClean="0"/>
              <a:t>Invoice</a:t>
            </a:r>
            <a:r>
              <a:rPr lang="pt-BR" dirty="0" smtClean="0"/>
              <a:t>)</a:t>
            </a:r>
            <a:endParaRPr lang="pt-BR" dirty="0" smtClean="0"/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162779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-31557"/>
            <a:ext cx="10058400" cy="1609344"/>
          </a:xfrm>
        </p:spPr>
        <p:txBody>
          <a:bodyPr/>
          <a:lstStyle/>
          <a:p>
            <a:r>
              <a:rPr lang="pt-BR" dirty="0" smtClean="0"/>
              <a:t>Exportação: como iniciar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297858"/>
            <a:ext cx="10058400" cy="5456903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Preparação da mercadoria para embarque</a:t>
            </a:r>
          </a:p>
          <a:p>
            <a:r>
              <a:rPr lang="pt-BR" dirty="0" smtClean="0"/>
              <a:t>Contratação do frete</a:t>
            </a:r>
          </a:p>
          <a:p>
            <a:r>
              <a:rPr lang="pt-BR" dirty="0" smtClean="0"/>
              <a:t>Contratação do seguro</a:t>
            </a:r>
          </a:p>
          <a:p>
            <a:r>
              <a:rPr lang="pt-BR" dirty="0" smtClean="0"/>
              <a:t>Contratação de câmbio</a:t>
            </a:r>
          </a:p>
          <a:p>
            <a:r>
              <a:rPr lang="pt-BR" dirty="0" smtClean="0"/>
              <a:t>Nomenclatura e classificação de mercadorias</a:t>
            </a:r>
          </a:p>
          <a:p>
            <a:pPr lvl="1"/>
            <a:r>
              <a:rPr lang="pt-BR" dirty="0" smtClean="0"/>
              <a:t>A Nomenclatura Brasileira de Mercadorias (NBM) adota uma sistemática de classificação que recebeu a denominação de Sistema Harmonizado de Designação e Codificação de Mercadorias (NBM/SH), ou, simplesmente, Sistema Harmonizado.</a:t>
            </a:r>
          </a:p>
          <a:p>
            <a:pPr lvl="1"/>
            <a:r>
              <a:rPr lang="pt-BR" dirty="0" smtClean="0"/>
              <a:t>Exemplo de código NCM/SH – 8 dígitos</a:t>
            </a:r>
          </a:p>
          <a:p>
            <a:pPr lvl="2"/>
            <a:r>
              <a:rPr lang="pt-BR" dirty="0" smtClean="0"/>
              <a:t>NCM/SH					7019.12.00</a:t>
            </a:r>
          </a:p>
          <a:p>
            <a:pPr lvl="2"/>
            <a:r>
              <a:rPr lang="pt-BR" dirty="0" smtClean="0"/>
              <a:t>Capítulo (dois primeiros algarismos)		</a:t>
            </a:r>
            <a:r>
              <a:rPr lang="pt-BR" b="1" dirty="0" smtClean="0"/>
              <a:t>70</a:t>
            </a:r>
            <a:r>
              <a:rPr lang="pt-BR" dirty="0" smtClean="0"/>
              <a:t>: vidro e suas obras</a:t>
            </a:r>
          </a:p>
          <a:p>
            <a:pPr lvl="2"/>
            <a:r>
              <a:rPr lang="pt-BR" dirty="0" smtClean="0"/>
              <a:t>Posição (quatro primeiros algarismos)		</a:t>
            </a:r>
            <a:r>
              <a:rPr lang="pt-BR" b="1" dirty="0" smtClean="0"/>
              <a:t>7019</a:t>
            </a:r>
            <a:r>
              <a:rPr lang="pt-BR" dirty="0" smtClean="0"/>
              <a:t>: fibras de vidro</a:t>
            </a:r>
          </a:p>
          <a:p>
            <a:pPr lvl="2"/>
            <a:r>
              <a:rPr lang="pt-BR" dirty="0" err="1" smtClean="0"/>
              <a:t>Subposição</a:t>
            </a:r>
            <a:r>
              <a:rPr lang="pt-BR" dirty="0" smtClean="0"/>
              <a:t> (5º e 6º algarismos)			7019.1</a:t>
            </a:r>
            <a:r>
              <a:rPr lang="pt-BR" b="1" dirty="0" smtClean="0"/>
              <a:t>2</a:t>
            </a:r>
            <a:r>
              <a:rPr lang="pt-BR" dirty="0" smtClean="0"/>
              <a:t>: mechas, mesmo torcidas</a:t>
            </a:r>
            <a:endParaRPr lang="pt-BR" dirty="0" smtClean="0"/>
          </a:p>
          <a:p>
            <a:pPr lvl="2"/>
            <a:r>
              <a:rPr lang="pt-BR" dirty="0" err="1" smtClean="0"/>
              <a:t>Subposição</a:t>
            </a:r>
            <a:r>
              <a:rPr lang="pt-BR" dirty="0" smtClean="0"/>
              <a:t> simples (5º dígito)			7019:</a:t>
            </a:r>
            <a:r>
              <a:rPr lang="pt-BR" b="1" dirty="0" smtClean="0"/>
              <a:t>1</a:t>
            </a:r>
            <a:r>
              <a:rPr lang="pt-BR" dirty="0" smtClean="0"/>
              <a:t>2</a:t>
            </a:r>
          </a:p>
          <a:p>
            <a:pPr lvl="2"/>
            <a:r>
              <a:rPr lang="pt-BR" dirty="0" err="1"/>
              <a:t>Subposição</a:t>
            </a:r>
            <a:r>
              <a:rPr lang="pt-BR" dirty="0"/>
              <a:t> simples </a:t>
            </a:r>
            <a:r>
              <a:rPr lang="pt-BR" dirty="0" smtClean="0"/>
              <a:t>(6º </a:t>
            </a:r>
            <a:r>
              <a:rPr lang="pt-BR" dirty="0"/>
              <a:t>dígito)			</a:t>
            </a:r>
            <a:r>
              <a:rPr lang="pt-BR" dirty="0" smtClean="0"/>
              <a:t>7019:1</a:t>
            </a:r>
            <a:r>
              <a:rPr lang="pt-BR" b="1" dirty="0" smtClean="0"/>
              <a:t>2</a:t>
            </a:r>
          </a:p>
          <a:p>
            <a:pPr lvl="2"/>
            <a:r>
              <a:rPr lang="pt-BR" dirty="0" smtClean="0"/>
              <a:t>Item (7º algarismo)</a:t>
            </a:r>
            <a:r>
              <a:rPr lang="pt-BR" dirty="0"/>
              <a:t>			</a:t>
            </a:r>
            <a:r>
              <a:rPr lang="pt-BR" dirty="0" smtClean="0"/>
              <a:t>	</a:t>
            </a:r>
            <a:r>
              <a:rPr lang="pt-BR" b="1" dirty="0" smtClean="0"/>
              <a:t>0</a:t>
            </a:r>
            <a:r>
              <a:rPr lang="pt-BR" dirty="0" smtClean="0"/>
              <a:t>0: fios</a:t>
            </a:r>
            <a:endParaRPr lang="pt-BR" dirty="0"/>
          </a:p>
          <a:p>
            <a:pPr lvl="2"/>
            <a:r>
              <a:rPr lang="pt-BR" dirty="0"/>
              <a:t>Item </a:t>
            </a:r>
            <a:r>
              <a:rPr lang="pt-BR" dirty="0" smtClean="0"/>
              <a:t>(8º </a:t>
            </a:r>
            <a:r>
              <a:rPr lang="pt-BR" dirty="0"/>
              <a:t>algarismo)				0</a:t>
            </a:r>
            <a:r>
              <a:rPr lang="pt-BR" b="1" dirty="0"/>
              <a:t>0</a:t>
            </a:r>
            <a:r>
              <a:rPr lang="pt-BR" dirty="0"/>
              <a:t>: fios</a:t>
            </a:r>
          </a:p>
          <a:p>
            <a:pPr lvl="2"/>
            <a:endParaRPr lang="pt-BR" b="1" dirty="0"/>
          </a:p>
          <a:p>
            <a:pPr lvl="2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003456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Feiras e exposições no exterior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As Feiras e Exposições são considerados espaço privilegiado de promoção e vendas, podendo otimizar a relação custo/benefício se a empresa tiver sua participação criteriosamente planejada</a:t>
            </a:r>
          </a:p>
          <a:p>
            <a:r>
              <a:rPr lang="pt-BR" dirty="0" smtClean="0"/>
              <a:t>A decisão de participar</a:t>
            </a:r>
          </a:p>
          <a:p>
            <a:r>
              <a:rPr lang="pt-BR" dirty="0" smtClean="0"/>
              <a:t>Como escolher a feira certa</a:t>
            </a:r>
          </a:p>
          <a:p>
            <a:r>
              <a:rPr lang="pt-BR" dirty="0" smtClean="0"/>
              <a:t>Planejar os gastos</a:t>
            </a:r>
          </a:p>
          <a:p>
            <a:pPr lvl="1"/>
            <a:r>
              <a:rPr lang="pt-BR" dirty="0" smtClean="0"/>
              <a:t>Despesas diretas</a:t>
            </a:r>
          </a:p>
          <a:p>
            <a:pPr lvl="1"/>
            <a:r>
              <a:rPr lang="pt-BR" dirty="0" smtClean="0"/>
              <a:t>Material de exibição</a:t>
            </a:r>
          </a:p>
          <a:p>
            <a:pPr lvl="1"/>
            <a:r>
              <a:rPr lang="pt-BR" dirty="0" smtClean="0"/>
              <a:t>Promoção</a:t>
            </a:r>
          </a:p>
          <a:p>
            <a:pPr lvl="1"/>
            <a:r>
              <a:rPr lang="pt-BR" dirty="0" smtClean="0"/>
              <a:t>Custo com pessoal</a:t>
            </a:r>
          </a:p>
          <a:p>
            <a:r>
              <a:rPr lang="pt-BR" dirty="0" smtClean="0"/>
              <a:t>Avaliar os resultados</a:t>
            </a:r>
          </a:p>
          <a:p>
            <a:r>
              <a:rPr lang="pt-BR" dirty="0" smtClean="0"/>
              <a:t>O dia seguinte...</a:t>
            </a:r>
            <a:endParaRPr lang="pt-BR" dirty="0" smtClean="0"/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5687858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Tratamento fiscal nas exportações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Lei </a:t>
            </a:r>
            <a:r>
              <a:rPr lang="pt-BR" dirty="0" err="1" smtClean="0"/>
              <a:t>n</a:t>
            </a:r>
            <a:r>
              <a:rPr lang="pt-BR" dirty="0" smtClean="0"/>
              <a:t>. 8.402 de 09/01/92 e Medida Provisória 674 de 25/10/94</a:t>
            </a:r>
          </a:p>
          <a:p>
            <a:pPr lvl="1"/>
            <a:r>
              <a:rPr lang="pt-BR" dirty="0" smtClean="0"/>
              <a:t>PIS</a:t>
            </a:r>
          </a:p>
          <a:p>
            <a:pPr lvl="1"/>
            <a:r>
              <a:rPr lang="pt-BR" dirty="0" err="1" smtClean="0"/>
              <a:t>Cofins</a:t>
            </a:r>
            <a:endParaRPr lang="pt-BR" dirty="0" smtClean="0"/>
          </a:p>
          <a:p>
            <a:pPr lvl="1"/>
            <a:r>
              <a:rPr lang="pt-BR" i="1" dirty="0" smtClean="0"/>
              <a:t>Drawback</a:t>
            </a:r>
          </a:p>
          <a:p>
            <a:pPr lvl="1"/>
            <a:r>
              <a:rPr lang="pt-BR" i="1" dirty="0" smtClean="0"/>
              <a:t>Drawback</a:t>
            </a:r>
            <a:r>
              <a:rPr lang="pt-BR" dirty="0" smtClean="0"/>
              <a:t> interno</a:t>
            </a:r>
          </a:p>
          <a:p>
            <a:pPr lvl="1"/>
            <a:r>
              <a:rPr lang="pt-BR" dirty="0" smtClean="0"/>
              <a:t>IPI </a:t>
            </a:r>
          </a:p>
          <a:p>
            <a:pPr lvl="1"/>
            <a:r>
              <a:rPr lang="pt-BR" dirty="0" smtClean="0"/>
              <a:t>Imposto de Renda</a:t>
            </a:r>
          </a:p>
          <a:p>
            <a:pPr lvl="1"/>
            <a:r>
              <a:rPr lang="pt-BR" dirty="0" smtClean="0"/>
              <a:t>Imposto sobre Operações de Crédito, Câmbio e Seguro</a:t>
            </a:r>
          </a:p>
          <a:p>
            <a:pPr lvl="1"/>
            <a:r>
              <a:rPr lang="pt-BR" dirty="0" smtClean="0"/>
              <a:t>ICMS</a:t>
            </a:r>
            <a:endParaRPr lang="pt-BR" dirty="0" smtClean="0"/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702578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Estratégia exportadora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 processo de internacionalização é lento e exige dos dirigentes das empresas muita persistência e um bom planejamento estratégico</a:t>
            </a:r>
            <a:r>
              <a:rPr lang="pt-BR" dirty="0"/>
              <a:t> </a:t>
            </a:r>
            <a:r>
              <a:rPr lang="pt-BR" dirty="0" smtClean="0"/>
              <a:t>e</a:t>
            </a:r>
            <a:r>
              <a:rPr lang="pt-BR" dirty="0" smtClean="0"/>
              <a:t> tático, para que a operacionalização alcance o êxito almejado.</a:t>
            </a:r>
          </a:p>
          <a:p>
            <a:pPr lvl="1"/>
            <a:r>
              <a:rPr lang="pt-BR" dirty="0" smtClean="0"/>
              <a:t>Reconhecer os pontos fortes e fracos</a:t>
            </a:r>
          </a:p>
          <a:p>
            <a:pPr lvl="1"/>
            <a:r>
              <a:rPr lang="pt-BR" dirty="0" smtClean="0"/>
              <a:t>Conhecer o ambiente da empresa</a:t>
            </a:r>
          </a:p>
          <a:p>
            <a:pPr lvl="1"/>
            <a:r>
              <a:rPr lang="pt-BR" dirty="0" smtClean="0"/>
              <a:t>Estabelecer propósitos de direção para a empresa</a:t>
            </a:r>
          </a:p>
          <a:p>
            <a:pPr lvl="1"/>
            <a:r>
              <a:rPr lang="pt-BR" dirty="0" smtClean="0"/>
              <a:t>Aproveitar as oportunidades e evitar as ameaças. 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907542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Compreender a política brasileira de </a:t>
            </a:r>
            <a:r>
              <a:rPr lang="pt-BR" dirty="0" smtClean="0"/>
              <a:t>ex</a:t>
            </a:r>
            <a:r>
              <a:rPr lang="pt-BR" dirty="0" smtClean="0"/>
              <a:t>portação</a:t>
            </a:r>
            <a:endParaRPr lang="pt-BR" dirty="0" smtClean="0"/>
          </a:p>
          <a:p>
            <a:pPr lvl="1"/>
            <a:r>
              <a:rPr lang="pt-BR" dirty="0" smtClean="0"/>
              <a:t>Razões para exportar, o que exportar e para quem exportar</a:t>
            </a:r>
            <a:endParaRPr lang="pt-BR" dirty="0" smtClean="0"/>
          </a:p>
          <a:p>
            <a:pPr lvl="1"/>
            <a:r>
              <a:rPr lang="pt-BR" dirty="0" smtClean="0"/>
              <a:t>Normas </a:t>
            </a:r>
            <a:r>
              <a:rPr lang="pt-BR" dirty="0" smtClean="0"/>
              <a:t>administrativas – como exportar </a:t>
            </a:r>
          </a:p>
          <a:p>
            <a:pPr lvl="1"/>
            <a:r>
              <a:rPr lang="pt-BR" dirty="0" smtClean="0"/>
              <a:t>Feiras e exposições no exterior</a:t>
            </a:r>
            <a:endParaRPr lang="pt-BR" dirty="0" smtClean="0"/>
          </a:p>
          <a:p>
            <a:pPr lvl="1"/>
            <a:r>
              <a:rPr lang="pt-BR" dirty="0" smtClean="0"/>
              <a:t>Tratamento fiscal nas exportações</a:t>
            </a:r>
            <a:endParaRPr lang="pt-BR" dirty="0" smtClean="0"/>
          </a:p>
          <a:p>
            <a:pPr lvl="1"/>
            <a:r>
              <a:rPr lang="pt-BR" dirty="0" smtClean="0"/>
              <a:t>Estratégia exportadora</a:t>
            </a:r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84894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Exportação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Do ponto de vista da economia nacional, o principal motivo para exportar é obter recursos para o pagamento das importações necessárias a sua vida econômica.</a:t>
            </a:r>
          </a:p>
          <a:p>
            <a:r>
              <a:rPr lang="pt-BR" dirty="0" smtClean="0"/>
              <a:t>O exportador, além de o país obter divisas, absorve tecnologia e alcança maior produtividade.</a:t>
            </a:r>
          </a:p>
          <a:p>
            <a:r>
              <a:rPr lang="pt-BR" dirty="0" smtClean="0"/>
              <a:t>É a atividade que proporciona a abertura do país para o mundo.</a:t>
            </a:r>
          </a:p>
          <a:p>
            <a:r>
              <a:rPr lang="pt-BR" dirty="0" smtClean="0"/>
              <a:t>Possibilita assimilar técnicas e conceitos a que não se teria acesso no mercado interno.</a:t>
            </a:r>
          </a:p>
          <a:p>
            <a:r>
              <a:rPr lang="pt-BR" dirty="0" smtClean="0"/>
              <a:t>Para o país melhorar sua posição no ranking dos países exportadores, a política de comércio exterior de atentar para vários fatores.</a:t>
            </a:r>
            <a:endParaRPr lang="pt-BR" dirty="0"/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604835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156013"/>
            <a:ext cx="10058400" cy="1609344"/>
          </a:xfrm>
        </p:spPr>
        <p:txBody>
          <a:bodyPr/>
          <a:lstStyle/>
          <a:p>
            <a:r>
              <a:rPr lang="pt-BR" dirty="0" smtClean="0"/>
              <a:t>Fatores para melhorar a política de comércio exterior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765357"/>
            <a:ext cx="10058400" cy="4906905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Trabalhar a imagem do Brasil no exterior.</a:t>
            </a:r>
          </a:p>
          <a:p>
            <a:r>
              <a:rPr lang="pt-BR" dirty="0" smtClean="0"/>
              <a:t>Ampliar a integração regional, tendo, porém, uma postura de efetiva cooperação.</a:t>
            </a:r>
          </a:p>
          <a:p>
            <a:r>
              <a:rPr lang="pt-BR" dirty="0" smtClean="0"/>
              <a:t>Inserir a política de comércio exterior no contexto da política econômica, agrícola, industrial e educacional</a:t>
            </a:r>
            <a:r>
              <a:rPr lang="pt-BR" dirty="0" smtClean="0"/>
              <a:t>.</a:t>
            </a:r>
          </a:p>
          <a:p>
            <a:r>
              <a:rPr lang="pt-BR" dirty="0" smtClean="0"/>
              <a:t>Negociar acordos com os países industrializados com alto valor agregado.</a:t>
            </a:r>
          </a:p>
          <a:p>
            <a:r>
              <a:rPr lang="pt-BR" dirty="0" smtClean="0"/>
              <a:t>Abolir o imediatismo, o “querer levar vantagem”.</a:t>
            </a:r>
          </a:p>
          <a:p>
            <a:r>
              <a:rPr lang="pt-BR" dirty="0" smtClean="0"/>
              <a:t>Qualificar o exportador.</a:t>
            </a:r>
          </a:p>
          <a:p>
            <a:r>
              <a:rPr lang="pt-BR" dirty="0" smtClean="0"/>
              <a:t>Qualificar o produto.</a:t>
            </a:r>
          </a:p>
          <a:p>
            <a:r>
              <a:rPr lang="pt-BR" dirty="0" smtClean="0"/>
              <a:t>Incentivar o exportador, não só reduzindo e deduzindo impostos ou concedendo financiamentos a juro subsidiados, porém:</a:t>
            </a:r>
          </a:p>
          <a:p>
            <a:pPr lvl="1"/>
            <a:r>
              <a:rPr lang="pt-BR" dirty="0" smtClean="0"/>
              <a:t>Fixar as regras do jogo.</a:t>
            </a:r>
          </a:p>
          <a:p>
            <a:pPr lvl="1"/>
            <a:r>
              <a:rPr lang="pt-BR" dirty="0" smtClean="0"/>
              <a:t>Incentivar a internacionalização e a capacitação gerencial.</a:t>
            </a:r>
          </a:p>
          <a:p>
            <a:pPr lvl="1"/>
            <a:r>
              <a:rPr lang="pt-BR" dirty="0"/>
              <a:t>R</a:t>
            </a:r>
            <a:r>
              <a:rPr lang="pt-BR" dirty="0" smtClean="0"/>
              <a:t>eduzir práticas burocráticas.</a:t>
            </a:r>
          </a:p>
          <a:p>
            <a:pPr lvl="1"/>
            <a:r>
              <a:rPr lang="pt-BR" dirty="0" smtClean="0"/>
              <a:t>Praticar uma política cambial realista.</a:t>
            </a:r>
          </a:p>
          <a:p>
            <a:pPr lvl="1"/>
            <a:r>
              <a:rPr lang="pt-BR" dirty="0" smtClean="0"/>
              <a:t>Estar aberto a novas formas de exportação.</a:t>
            </a:r>
          </a:p>
          <a:p>
            <a:pPr lvl="1"/>
            <a:endParaRPr lang="pt-BR" dirty="0"/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21947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Razões para exportar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Exportação como uma exigência de política econômica nacional.</a:t>
            </a:r>
          </a:p>
          <a:p>
            <a:r>
              <a:rPr lang="pt-BR" dirty="0" smtClean="0"/>
              <a:t>Lucro nas vendas externas motiva o empresário a atuar nessa área.</a:t>
            </a:r>
          </a:p>
          <a:p>
            <a:r>
              <a:rPr lang="pt-BR" dirty="0" smtClean="0"/>
              <a:t>Exportação como defesa de imprevisíveis alterações no mercado interno.</a:t>
            </a:r>
          </a:p>
          <a:p>
            <a:r>
              <a:rPr lang="pt-BR" dirty="0" smtClean="0"/>
              <a:t>A exportação pode funcionar como um redutor de riscos.</a:t>
            </a:r>
          </a:p>
          <a:p>
            <a:r>
              <a:rPr lang="pt-BR" dirty="0" err="1" smtClean="0"/>
              <a:t>Granjeamento</a:t>
            </a:r>
            <a:r>
              <a:rPr lang="pt-BR" dirty="0" smtClean="0"/>
              <a:t> de prestígio.</a:t>
            </a:r>
          </a:p>
          <a:p>
            <a:r>
              <a:rPr lang="pt-BR" dirty="0" smtClean="0"/>
              <a:t>A exportação atenderá a uma necessidade do país importador.</a:t>
            </a:r>
            <a:endParaRPr lang="pt-BR" dirty="0"/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708328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27439"/>
            <a:ext cx="10058400" cy="1609344"/>
          </a:xfrm>
        </p:spPr>
        <p:txBody>
          <a:bodyPr/>
          <a:lstStyle/>
          <a:p>
            <a:r>
              <a:rPr lang="pt-BR" dirty="0" smtClean="0"/>
              <a:t>O que exportar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369253"/>
            <a:ext cx="9515494" cy="5311766"/>
          </a:xfrm>
        </p:spPr>
        <p:txBody>
          <a:bodyPr>
            <a:normAutofit lnSpcReduction="10000"/>
          </a:bodyPr>
          <a:lstStyle/>
          <a:p>
            <a:r>
              <a:rPr lang="pt-BR" sz="2400" dirty="0" smtClean="0"/>
              <a:t>Os produtos que a empresa fabrica.</a:t>
            </a:r>
          </a:p>
          <a:p>
            <a:r>
              <a:rPr lang="pt-BR" sz="2400" dirty="0" smtClean="0"/>
              <a:t>Os produtos de outras empresas.</a:t>
            </a:r>
          </a:p>
          <a:p>
            <a:r>
              <a:rPr lang="pt-BR" sz="2400" dirty="0" smtClean="0"/>
              <a:t>Alguns cuidados que devem ser tomados:</a:t>
            </a:r>
          </a:p>
          <a:p>
            <a:pPr lvl="1"/>
            <a:r>
              <a:rPr lang="pt-BR" sz="2200" dirty="0" smtClean="0"/>
              <a:t>Verificar se o produto atende às necessidades do mercado.</a:t>
            </a:r>
          </a:p>
          <a:p>
            <a:pPr lvl="1"/>
            <a:r>
              <a:rPr lang="pt-BR" sz="2200" dirty="0" smtClean="0"/>
              <a:t>Verificar se o produto atende as necessidades específicas.</a:t>
            </a:r>
          </a:p>
          <a:p>
            <a:pPr lvl="1"/>
            <a:r>
              <a:rPr lang="pt-BR" sz="2200" dirty="0" smtClean="0"/>
              <a:t>Verificar se o produto apresenta vantagens para o mercado-alvo.</a:t>
            </a:r>
          </a:p>
          <a:p>
            <a:pPr lvl="1"/>
            <a:r>
              <a:rPr lang="pt-BR" sz="2200" dirty="0" smtClean="0"/>
              <a:t>Verificar se o produto é compatível com o clima, se não fere sentimentos religiosos e não contraria hábitos locais.</a:t>
            </a:r>
          </a:p>
          <a:p>
            <a:pPr lvl="1"/>
            <a:r>
              <a:rPr lang="pt-BR" sz="2200" dirty="0" smtClean="0"/>
              <a:t>Verificar se o sistema de pesos e medidas utilizado em seu produto atende às exigências do mercado a ser atingido.</a:t>
            </a:r>
          </a:p>
          <a:p>
            <a:pPr lvl="1"/>
            <a:r>
              <a:rPr lang="pt-BR" sz="2200" dirty="0" smtClean="0"/>
              <a:t>Confirmar se o idioma utilizado na embalagem do produto é o do mercado local ou se o produto poderá ser comercializado com o rótulo em português.</a:t>
            </a:r>
          </a:p>
          <a:p>
            <a:pPr lvl="1"/>
            <a:r>
              <a:rPr lang="pt-BR" sz="2200" dirty="0" smtClean="0"/>
              <a:t>Checar se a embalagem é apropriada para o trânsito até a fronteira do país e no seu interior até a chegada ao destino.</a:t>
            </a:r>
          </a:p>
          <a:p>
            <a:endParaRPr lang="pt-BR" sz="2000" dirty="0" smtClean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947731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Para quem exportar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Para qualquer país?</a:t>
            </a:r>
          </a:p>
          <a:p>
            <a:r>
              <a:rPr lang="pt-BR" sz="2400" dirty="0" smtClean="0"/>
              <a:t>Para países desenvolvidos e que exigem mais qualidade?</a:t>
            </a:r>
          </a:p>
          <a:p>
            <a:r>
              <a:rPr lang="pt-BR" sz="2400" dirty="0" smtClean="0"/>
              <a:t>Para países com que distância geográfica?</a:t>
            </a:r>
          </a:p>
          <a:p>
            <a:r>
              <a:rPr lang="pt-BR" sz="2400" dirty="0" smtClean="0"/>
              <a:t>Algumas reflexões que devem ser consideradas:</a:t>
            </a:r>
          </a:p>
          <a:p>
            <a:pPr lvl="1"/>
            <a:r>
              <a:rPr lang="pt-BR" dirty="0" smtClean="0"/>
              <a:t>Quem são os nossos concorrentes no mercado-alvo?</a:t>
            </a:r>
          </a:p>
          <a:p>
            <a:pPr lvl="1"/>
            <a:r>
              <a:rPr lang="pt-BR" dirty="0" smtClean="0"/>
              <a:t>Como funciona o sistema cambial?</a:t>
            </a:r>
          </a:p>
          <a:p>
            <a:pPr lvl="1"/>
            <a:r>
              <a:rPr lang="pt-BR" dirty="0" smtClean="0"/>
              <a:t>Economia fechada e mercado fortemente protegido.</a:t>
            </a:r>
          </a:p>
          <a:p>
            <a:pPr lvl="1"/>
            <a:r>
              <a:rPr lang="pt-BR" dirty="0" smtClean="0"/>
              <a:t>Estabilidade política aceitável?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013778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Como exportar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Se habilitar a fazê-lo: Registro de </a:t>
            </a:r>
            <a:r>
              <a:rPr lang="pt-BR" sz="2400" dirty="0" smtClean="0"/>
              <a:t>Exportador e Importador – REI (Siscomex)</a:t>
            </a:r>
          </a:p>
          <a:p>
            <a:r>
              <a:rPr lang="pt-BR" sz="2400" dirty="0" smtClean="0"/>
              <a:t>Definir quais os canais de venda que utilizará para atingir seu mercado:</a:t>
            </a:r>
          </a:p>
          <a:p>
            <a:pPr lvl="1"/>
            <a:r>
              <a:rPr lang="pt-BR" sz="2000" dirty="0" smtClean="0"/>
              <a:t>Vendas diretas ao importador</a:t>
            </a:r>
          </a:p>
          <a:p>
            <a:pPr lvl="1"/>
            <a:r>
              <a:rPr lang="pt-BR" sz="2000" dirty="0" smtClean="0"/>
              <a:t>Vendas a outra empresa (comercial exportadora)</a:t>
            </a:r>
          </a:p>
          <a:p>
            <a:pPr lvl="1"/>
            <a:r>
              <a:rPr lang="pt-BR" sz="2000" dirty="0" smtClean="0"/>
              <a:t>Vendas a trading </a:t>
            </a:r>
            <a:r>
              <a:rPr lang="pt-BR" sz="2000" dirty="0" err="1" smtClean="0"/>
              <a:t>companies</a:t>
            </a:r>
            <a:endParaRPr lang="pt-BR" sz="2000" dirty="0" smtClean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766613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Exportação: como iniciar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890769"/>
            <a:ext cx="10058400" cy="4672254"/>
          </a:xfrm>
        </p:spPr>
        <p:txBody>
          <a:bodyPr>
            <a:normAutofit/>
          </a:bodyPr>
          <a:lstStyle/>
          <a:p>
            <a:r>
              <a:rPr lang="pt-BR" dirty="0" smtClean="0"/>
              <a:t>Registro de exportador. O Siscomex permite os seguintes registros?</a:t>
            </a:r>
          </a:p>
          <a:p>
            <a:pPr lvl="1"/>
            <a:r>
              <a:rPr lang="pt-BR" dirty="0" smtClean="0"/>
              <a:t>RE – Registro de Exportação</a:t>
            </a:r>
          </a:p>
          <a:p>
            <a:pPr lvl="1"/>
            <a:r>
              <a:rPr lang="pt-BR" dirty="0" smtClean="0"/>
              <a:t>RV – Registro de Venda</a:t>
            </a:r>
          </a:p>
          <a:p>
            <a:pPr lvl="1"/>
            <a:r>
              <a:rPr lang="pt-BR" dirty="0" smtClean="0"/>
              <a:t>SD – Solicitação de Despacho</a:t>
            </a:r>
          </a:p>
          <a:p>
            <a:pPr lvl="1"/>
            <a:r>
              <a:rPr lang="pt-BR" dirty="0" smtClean="0"/>
              <a:t>RC – Registro de Operações de Crédito</a:t>
            </a:r>
            <a:endParaRPr lang="pt-BR" dirty="0" smtClean="0"/>
          </a:p>
          <a:p>
            <a:r>
              <a:rPr lang="pt-BR" dirty="0" smtClean="0"/>
              <a:t>Marca do exportador.</a:t>
            </a:r>
          </a:p>
          <a:p>
            <a:r>
              <a:rPr lang="pt-BR" dirty="0" smtClean="0"/>
              <a:t>Planejar as vendas parar o exterior (desenvolver uma política de produto).</a:t>
            </a:r>
          </a:p>
          <a:p>
            <a:r>
              <a:rPr lang="pt-BR" dirty="0" smtClean="0"/>
              <a:t>Produção e promoção.</a:t>
            </a:r>
          </a:p>
          <a:p>
            <a:r>
              <a:rPr lang="pt-BR" dirty="0" smtClean="0"/>
              <a:t>Formação de preço para a exportação.</a:t>
            </a:r>
          </a:p>
          <a:p>
            <a:r>
              <a:rPr lang="pt-BR" dirty="0" smtClean="0"/>
              <a:t>Pesquisa de mercado.</a:t>
            </a:r>
          </a:p>
          <a:p>
            <a:r>
              <a:rPr lang="pt-BR" dirty="0" smtClean="0"/>
              <a:t>Negociação.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585941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ir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Tipo de Madeira</Template>
  <TotalTime>816</TotalTime>
  <Words>933</Words>
  <Application>Microsoft Macintosh PowerPoint</Application>
  <PresentationFormat>Widescreen</PresentationFormat>
  <Paragraphs>135</Paragraphs>
  <Slides>14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20" baseType="lpstr">
      <vt:lpstr>Calibri</vt:lpstr>
      <vt:lpstr>Rockwell</vt:lpstr>
      <vt:lpstr>Rockwell Condensed</vt:lpstr>
      <vt:lpstr>Rockwell Extra Bold</vt:lpstr>
      <vt:lpstr>Wingdings</vt:lpstr>
      <vt:lpstr>Tipo de Madeira</vt:lpstr>
      <vt:lpstr>POLÍTICA BRASILEIRA DE Exportação</vt:lpstr>
      <vt:lpstr>objetivos</vt:lpstr>
      <vt:lpstr>Exportação</vt:lpstr>
      <vt:lpstr>Fatores para melhorar a política de comércio exterior</vt:lpstr>
      <vt:lpstr>Razões para exportar</vt:lpstr>
      <vt:lpstr>O que exportar</vt:lpstr>
      <vt:lpstr>Para quem exportar</vt:lpstr>
      <vt:lpstr>Como exportar</vt:lpstr>
      <vt:lpstr>Exportação: como iniciar</vt:lpstr>
      <vt:lpstr>Exportação: como iniciar</vt:lpstr>
      <vt:lpstr>Exportação: como iniciar</vt:lpstr>
      <vt:lpstr>Feiras e exposições no exterior</vt:lpstr>
      <vt:lpstr>Tratamento fiscal nas exportações</vt:lpstr>
      <vt:lpstr>Estratégia exportadora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Conceito de mercado e suas divesas dimensões</dc:title>
  <dc:creator>Microsoft Office User</dc:creator>
  <cp:lastModifiedBy>Microsoft Office User</cp:lastModifiedBy>
  <cp:revision>63</cp:revision>
  <dcterms:created xsi:type="dcterms:W3CDTF">2016-02-24T21:09:42Z</dcterms:created>
  <dcterms:modified xsi:type="dcterms:W3CDTF">2016-03-26T19:32:03Z</dcterms:modified>
</cp:coreProperties>
</file>