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5" r:id="rId3"/>
    <p:sldId id="257" r:id="rId4"/>
    <p:sldId id="273" r:id="rId5"/>
    <p:sldId id="274" r:id="rId6"/>
    <p:sldId id="258" r:id="rId7"/>
    <p:sldId id="259" r:id="rId8"/>
    <p:sldId id="270" r:id="rId9"/>
    <p:sldId id="271" r:id="rId10"/>
    <p:sldId id="272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7"/>
    <p:restoredTop sz="92574"/>
  </p:normalViewPr>
  <p:slideViewPr>
    <p:cSldViewPr snapToGrid="0" snapToObjects="1">
      <p:cViewPr varScale="1">
        <p:scale>
          <a:sx n="96" d="100"/>
          <a:sy n="96" d="100"/>
        </p:scale>
        <p:origin x="91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3/24/16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3/24/16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3/24/16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3/24/16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3/24/16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3/24/16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3/24/16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3/24/16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3/24/16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3/24/16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3/24/16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3/24/16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6600" dirty="0" smtClean="0"/>
              <a:t>POLÍTICA BRASILEIRA DE IMPORTAÇÃO</a:t>
            </a:r>
            <a:endParaRPr lang="pt-BR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Comércio Exterior </a:t>
            </a:r>
          </a:p>
          <a:p>
            <a:r>
              <a:rPr lang="pt-BR" dirty="0" smtClean="0"/>
              <a:t>Prof. Joelma </a:t>
            </a:r>
            <a:r>
              <a:rPr lang="pt-BR" dirty="0" err="1" smtClean="0"/>
              <a:t>Kremer</a:t>
            </a:r>
            <a:r>
              <a:rPr lang="pt-BR" dirty="0" smtClean="0"/>
              <a:t>, </a:t>
            </a:r>
            <a:r>
              <a:rPr lang="pt-BR" dirty="0" err="1" smtClean="0"/>
              <a:t>Dra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499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Similaridade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</a:t>
            </a:r>
            <a:r>
              <a:rPr lang="pt-BR" dirty="0" smtClean="0"/>
              <a:t>onceito – considera-se similar ao estrangeiro o produto nacional em condições de substituir o importado, observando-se as seguintes normas básicas:</a:t>
            </a:r>
          </a:p>
          <a:p>
            <a:pPr lvl="1"/>
            <a:r>
              <a:rPr lang="pt-BR" dirty="0" smtClean="0"/>
              <a:t>Qualidade equivalente e especificações adequadas ao fim a que se destine.</a:t>
            </a:r>
          </a:p>
          <a:p>
            <a:pPr lvl="1"/>
            <a:r>
              <a:rPr lang="pt-BR" dirty="0" smtClean="0"/>
              <a:t>Preço não superior ao custo de importação, em moeda nacional, da mercadoria estrangeira, calculado o custo com base no preço CIF (custo, seguro e frete), acrescido dos tributos que incidem sobre a importação e outros encargos de efeito equivalente.</a:t>
            </a:r>
          </a:p>
          <a:p>
            <a:pPr lvl="1"/>
            <a:r>
              <a:rPr lang="pt-BR" dirty="0" smtClean="0"/>
              <a:t>Prazo de entrega normal ou corrente para o mesmo tipo de mercadoria.</a:t>
            </a:r>
          </a:p>
          <a:p>
            <a:r>
              <a:rPr lang="pt-BR" dirty="0" smtClean="0"/>
              <a:t>Apuração de similaridade: efetuada pela Secretaria de Comércio Exterior</a:t>
            </a:r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68785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ex</a:t>
            </a:r>
            <a:r>
              <a:rPr lang="pt-BR" dirty="0" smtClean="0"/>
              <a:t>-tarifário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</a:t>
            </a:r>
            <a:r>
              <a:rPr lang="pt-BR" dirty="0" smtClean="0"/>
              <a:t>onceito – consiste na redução temporária de alíquota do imposto de importação de bens de capital (BK) e de informática e telecomunicação (BIT), assim grafados na Tarifa Externa Comum do Mercosul (TEC), quando não houver a produção nacional equivalente, ou seja, representa uma redução no custo do investimento. </a:t>
            </a:r>
          </a:p>
          <a:p>
            <a:r>
              <a:rPr lang="pt-BR" dirty="0" smtClean="0"/>
              <a:t>A concessão é dada por meio de resolução da Camex.</a:t>
            </a:r>
          </a:p>
          <a:p>
            <a:r>
              <a:rPr lang="pt-BR" dirty="0" smtClean="0"/>
              <a:t>Procedimentos: os pleitos deverão ser encaminhados à Secretaria do Desenvolvimento da Produção, acompanhados de informações relativas:</a:t>
            </a:r>
          </a:p>
          <a:p>
            <a:pPr lvl="1"/>
            <a:r>
              <a:rPr lang="pt-BR" dirty="0" smtClean="0"/>
              <a:t>À empresa ou entidade de classe pleiteante</a:t>
            </a:r>
          </a:p>
          <a:p>
            <a:pPr lvl="1"/>
            <a:r>
              <a:rPr lang="pt-BR" dirty="0" smtClean="0"/>
              <a:t>Aos dados técnicos sobre o produto</a:t>
            </a:r>
          </a:p>
          <a:p>
            <a:pPr lvl="1"/>
            <a:r>
              <a:rPr lang="pt-BR" dirty="0" smtClean="0"/>
              <a:t>À previsão de importação</a:t>
            </a:r>
          </a:p>
          <a:p>
            <a:pPr lvl="1"/>
            <a:r>
              <a:rPr lang="pt-BR" dirty="0" smtClean="0"/>
              <a:t>Aos investimentos e objetivos vinculados ao pleito</a:t>
            </a:r>
          </a:p>
          <a:p>
            <a:r>
              <a:rPr lang="pt-BR" dirty="0" smtClean="0"/>
              <a:t>Legislação vigente é a Resolução Camex n.66 de 14/08/2014.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02578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importação de bem usado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Portaria Secex </a:t>
            </a:r>
            <a:r>
              <a:rPr lang="pt-BR" dirty="0" err="1" smtClean="0"/>
              <a:t>n</a:t>
            </a:r>
            <a:r>
              <a:rPr lang="pt-BR" dirty="0" smtClean="0"/>
              <a:t>.  23 de 14/07/2011</a:t>
            </a:r>
          </a:p>
          <a:p>
            <a:r>
              <a:rPr lang="pt-BR" dirty="0" smtClean="0"/>
              <a:t>Regras gerais idênticas às demais operações de importação.</a:t>
            </a:r>
          </a:p>
          <a:p>
            <a:r>
              <a:rPr lang="pt-BR" dirty="0" smtClean="0"/>
              <a:t>Em regra, a importação de material usado para o Brasil é proibida. Todavia, há algumas exceções.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907542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Contratação de frete e seguro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Todo produto </a:t>
            </a:r>
            <a:r>
              <a:rPr lang="pt-BR" dirty="0" smtClean="0"/>
              <a:t>deverá ser segurado, desde a origem até a chegada no país.</a:t>
            </a:r>
          </a:p>
          <a:p>
            <a:r>
              <a:rPr lang="pt-BR" dirty="0" smtClean="0"/>
              <a:t>Os serviços de contratação de frete e seguro normalmente são prestados pelos despachantes aduaneiros, que são os detentores de conhecimento e experiência na condução dessas operações.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35981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Desembaraço alfandegário e a nacionalização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que caracteriza a nacionalização da mercadoria é o desembaraço desta para consumo ou utilização no mercado interno, seja para transformação ou matéria-prima para outro produto, seja para constituir-se ativo fixo da empresa importadora.</a:t>
            </a:r>
          </a:p>
          <a:p>
            <a:r>
              <a:rPr lang="pt-BR" dirty="0" smtClean="0"/>
              <a:t>O território aduaneiro compreende todo o território nacional. Todavia, no aspecto de jurisdição fiscal, temos a seguinte abrangência:</a:t>
            </a:r>
          </a:p>
          <a:p>
            <a:pPr lvl="1"/>
            <a:r>
              <a:rPr lang="pt-BR" dirty="0" smtClean="0"/>
              <a:t>Zona Primária</a:t>
            </a:r>
          </a:p>
          <a:p>
            <a:pPr lvl="2"/>
            <a:r>
              <a:rPr lang="pt-BR" dirty="0" smtClean="0"/>
              <a:t>A área, terrestre ou aquática, contínua ou descontínua, ocupada pelos portos alfandegados.</a:t>
            </a:r>
          </a:p>
          <a:p>
            <a:pPr lvl="2"/>
            <a:r>
              <a:rPr lang="pt-BR" dirty="0" smtClean="0"/>
              <a:t>A área terrestre ocupada pelos aeroportos alfandegados.</a:t>
            </a:r>
          </a:p>
          <a:p>
            <a:pPr lvl="2"/>
            <a:r>
              <a:rPr lang="pt-BR" dirty="0" smtClean="0"/>
              <a:t>A área adjacente aos pontos de fronteira alfandegados.</a:t>
            </a:r>
            <a:endParaRPr lang="pt-BR" dirty="0" smtClean="0"/>
          </a:p>
          <a:p>
            <a:pPr lvl="1"/>
            <a:r>
              <a:rPr lang="pt-BR" dirty="0" smtClean="0"/>
              <a:t>Zona Secundária, que compreende a parte restante do território aduaneiro, nela incluídas as águ</a:t>
            </a:r>
            <a:r>
              <a:rPr lang="pt-BR" dirty="0" smtClean="0"/>
              <a:t>as territoriais e o espaço aéreo.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673216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Despacho aduaneiro de importação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358905"/>
          </a:xfrm>
        </p:spPr>
        <p:txBody>
          <a:bodyPr>
            <a:normAutofit/>
          </a:bodyPr>
          <a:lstStyle/>
          <a:p>
            <a:r>
              <a:rPr lang="pt-BR" dirty="0" smtClean="0"/>
              <a:t>É o procedimento fiscal mediante o qual é verificada a exatidão dos dados declarados pelo importador em relação à mercadoria importada, aos documentos apresentados e à legislação vigente, com vistas a seu desembaraço aduaneiro e será processada por meio do Siscomex.</a:t>
            </a:r>
          </a:p>
          <a:p>
            <a:r>
              <a:rPr lang="pt-BR" dirty="0" smtClean="0"/>
              <a:t>Inicia-se com o registro pelo Siscomex da Declaração de Importação (DI), na repartição fiscal competente, quando o importador recolhe os impostos devidos, habilitando-se a tomar posse efetiva da mercadoria.</a:t>
            </a:r>
          </a:p>
          <a:p>
            <a:r>
              <a:rPr lang="pt-BR" dirty="0" smtClean="0"/>
              <a:t>A conferência aduaneira tem por finalidade identificar o importador, verificar a mercadoria, determinar seu valor e classificação, e constatar o cumprimento de todas </a:t>
            </a:r>
            <a:r>
              <a:rPr lang="pt-BR" dirty="0" smtClean="0"/>
              <a:t>as obrigações, fiscais e outras, exigíveis em razão da importação.</a:t>
            </a:r>
          </a:p>
          <a:p>
            <a:r>
              <a:rPr lang="pt-BR" dirty="0" smtClean="0"/>
              <a:t>Concluída a conferência sem exigência fiscal ou outra, dar-se-á o desembaraço aduaneiro da mercadoria, que é o ato final do despacho aduaneiro em virtude do qual é autorizada a entrega da mercadoria ao importador.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748032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Despacho antecipado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Representa as mercadorias que poderão ser registradas antes de sua chegada a Unidade da Secretaria da Receita Federal. </a:t>
            </a:r>
          </a:p>
          <a:p>
            <a:r>
              <a:rPr lang="pt-BR" dirty="0" smtClean="0"/>
              <a:t>É o caso, por </a:t>
            </a:r>
            <a:r>
              <a:rPr lang="pt-BR" dirty="0" smtClean="0"/>
              <a:t>exemplo, da importação de matéria-prima para o fertilizante a ser utilizado na agricultura. A mercadoria vem a granel, nos porões do navio, e o registro do despacho aduaneiro pode ser feito antes de sua chegada no terminal portuário.</a:t>
            </a:r>
          </a:p>
          <a:p>
            <a:r>
              <a:rPr lang="pt-BR" dirty="0" smtClean="0"/>
              <a:t>É uma medida que visa agilizar os trâmites burocráticos e liberar rapidamente a importação do produto ao interessado. </a:t>
            </a:r>
          </a:p>
          <a:p>
            <a:r>
              <a:rPr lang="pt-BR" dirty="0" smtClean="0"/>
              <a:t>Aplica-se em alguns casos específicos.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970484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Declaração simplificada de importação - DSI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o despacho aduaneiro emitido de maneira simplificada, tendo em vista as características da importação. </a:t>
            </a:r>
          </a:p>
          <a:p>
            <a:r>
              <a:rPr lang="pt-BR" dirty="0" smtClean="0"/>
              <a:t>Será formulada pelo importador ou seu representante em microcomputador conectado ao Siscomex.</a:t>
            </a:r>
          </a:p>
          <a:p>
            <a:r>
              <a:rPr lang="pt-BR" dirty="0" smtClean="0"/>
              <a:t>Aplica-se em alguns casos pré</a:t>
            </a:r>
            <a:r>
              <a:rPr lang="pt-BR" dirty="0" smtClean="0"/>
              <a:t>-definidos.</a:t>
            </a:r>
          </a:p>
          <a:p>
            <a:r>
              <a:rPr lang="pt-BR" dirty="0" smtClean="0"/>
              <a:t>No caso de bens integrantes de remessa postal internacional cujo valor não ultrapasse US$ 500 (quinhentos dólares dos Estados Unidos da América), ou o equivalente em outra moeda, submetidos ao Regime de Tributação </a:t>
            </a:r>
            <a:r>
              <a:rPr lang="pt-BR" dirty="0" smtClean="0"/>
              <a:t>Simplificada (RTS), o despacho aduaneiro será processado mediante o pagamento do imposto de importação incidente, lançado pela autoridade aduaneira por meio de Nota de Tributação Simplificada (NTS), sem outra finalidade aduaneira.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80336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Declaração simplificada de importação - DSI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Será admitido o registro de DSI por solicitação da Empresa Brasileira de Correios e Telégrafos (ECT) ou empresa de transporte internacional expresso, quando se tratar das importações contidas em remessa postal internacional cujo valor não ultrapasse US$ 3.000 ou o equivalente em outra moeda. </a:t>
            </a:r>
          </a:p>
          <a:p>
            <a:r>
              <a:rPr lang="pt-BR" dirty="0" smtClean="0"/>
              <a:t>Quando se tratar de importação eventual efetuada por pessoa física, a DSI poderá ser transmitida para registro por servidor da Secretaria da Receita Federal (SRF) lotado na unidade onde será efetuado o despacho aduaneiro, mediante função própria do Siscomex.</a:t>
            </a:r>
          </a:p>
          <a:p>
            <a:r>
              <a:rPr lang="pt-BR" dirty="0" smtClean="0"/>
              <a:t>O registro da DSI caracteriza o início do despacho aduaneiro de importação. 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2826526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Declaração simplificada de importação - DSI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531183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A DSI será instruída com os seguintes documentos:</a:t>
            </a:r>
          </a:p>
          <a:p>
            <a:pPr lvl="1"/>
            <a:r>
              <a:rPr lang="pt-BR" dirty="0" smtClean="0"/>
              <a:t>Via original do conhecimento de carga ou documento equivalente</a:t>
            </a:r>
          </a:p>
          <a:p>
            <a:pPr lvl="1"/>
            <a:r>
              <a:rPr lang="pt-BR" dirty="0" smtClean="0"/>
              <a:t>Via original da fatura comercial, quando for o caso</a:t>
            </a:r>
          </a:p>
          <a:p>
            <a:pPr lvl="1"/>
            <a:r>
              <a:rPr lang="pt-BR" dirty="0" err="1" smtClean="0"/>
              <a:t>Darf</a:t>
            </a:r>
            <a:r>
              <a:rPr lang="pt-BR" dirty="0" smtClean="0"/>
              <a:t> que comprove o recolhimento dos impostos, quando for o caso</a:t>
            </a:r>
          </a:p>
          <a:p>
            <a:pPr lvl="1"/>
            <a:r>
              <a:rPr lang="pt-BR" dirty="0" smtClean="0"/>
              <a:t>Nota fiscal de saída, quando for o caso</a:t>
            </a:r>
          </a:p>
          <a:p>
            <a:pPr lvl="1"/>
            <a:r>
              <a:rPr lang="pt-BR" dirty="0" smtClean="0"/>
              <a:t>Outros, exigidos em decorrência de acordos internacionais ou de legislação específica.</a:t>
            </a:r>
          </a:p>
          <a:p>
            <a:r>
              <a:rPr lang="pt-BR" dirty="0" smtClean="0"/>
              <a:t>Esses documentos serão mantidos em poder do importador pelo prazo previsto na legislação (5 anos), devendo ser apresentados à fiscalização aduaneira quando solicitados.</a:t>
            </a:r>
          </a:p>
          <a:p>
            <a:r>
              <a:rPr lang="pt-BR" dirty="0" smtClean="0"/>
              <a:t>Os bens submetidos a despacho aduaneiro com base em DSI poderão ser desembaraçados com ou sem conferência aduaneira.</a:t>
            </a:r>
          </a:p>
          <a:p>
            <a:r>
              <a:rPr lang="pt-BR" dirty="0" smtClean="0"/>
              <a:t>A verificação aduaneira da mercadoria será realizada na presença do importador ou de seu representante.</a:t>
            </a:r>
          </a:p>
          <a:p>
            <a:r>
              <a:rPr lang="pt-BR" dirty="0" smtClean="0"/>
              <a:t>A entrega da mercadoria ao importador somente será realizada após o respectivo desembaraço aduaneiro.</a:t>
            </a:r>
            <a:endParaRPr lang="pt-BR" dirty="0"/>
          </a:p>
          <a:p>
            <a:endParaRPr lang="pt-BR" dirty="0" smtClean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943549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Compreender </a:t>
            </a:r>
            <a:r>
              <a:rPr lang="pt-BR" dirty="0" smtClean="0"/>
              <a:t>a política brasileira de importação</a:t>
            </a:r>
            <a:endParaRPr lang="pt-BR" dirty="0" smtClean="0"/>
          </a:p>
          <a:p>
            <a:pPr lvl="1"/>
            <a:r>
              <a:rPr lang="pt-BR" dirty="0" smtClean="0"/>
              <a:t>Solicitação e emissão do licenciamento para importação</a:t>
            </a:r>
          </a:p>
          <a:p>
            <a:pPr lvl="1"/>
            <a:r>
              <a:rPr lang="pt-BR" dirty="0" smtClean="0"/>
              <a:t>Normas administrativas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84894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Comprovante de importação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186628"/>
          </a:xfrm>
        </p:spPr>
        <p:txBody>
          <a:bodyPr>
            <a:normAutofit/>
          </a:bodyPr>
          <a:lstStyle/>
          <a:p>
            <a:r>
              <a:rPr lang="pt-BR" dirty="0" smtClean="0"/>
              <a:t>O comprovante de importação, instituído pela Instrução Normativa SRF 69/1996, é emitido em via única.</a:t>
            </a:r>
          </a:p>
          <a:p>
            <a:r>
              <a:rPr lang="pt-BR" dirty="0" smtClean="0"/>
              <a:t>Será expedido após o registro do desembaraço da mercadoria pelo sistema.</a:t>
            </a:r>
          </a:p>
          <a:p>
            <a:endParaRPr lang="pt-BR" dirty="0" smtClean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3171365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Revisão aduaneira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186628"/>
          </a:xfrm>
        </p:spPr>
        <p:txBody>
          <a:bodyPr>
            <a:normAutofit/>
          </a:bodyPr>
          <a:lstStyle/>
          <a:p>
            <a:r>
              <a:rPr lang="pt-BR" dirty="0" smtClean="0"/>
              <a:t>É o ato pelo qual a autoridade fiscal, após o desembaraço da mercadoria, reexamina o despacho aduaneiro, com a finalidade de verificar a regularidade da importação (ou exportação) quanto aos aspectos fiscais, e outros, inclusive o cabimento de benefício fiscal aplicado.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108551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Abandono de mercadoria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186628"/>
          </a:xfrm>
        </p:spPr>
        <p:txBody>
          <a:bodyPr>
            <a:normAutofit/>
          </a:bodyPr>
          <a:lstStyle/>
          <a:p>
            <a:r>
              <a:rPr lang="pt-BR" dirty="0" smtClean="0"/>
              <a:t>Considera-se abandonada a mercadoria que permanecer em recinto alfandegado sem que o seu despacho comece no decurso dos seguintes prazos:</a:t>
            </a:r>
          </a:p>
          <a:p>
            <a:pPr lvl="1"/>
            <a:r>
              <a:rPr lang="pt-BR" dirty="0" smtClean="0"/>
              <a:t>90 dias da descarga ou abertura da mala postal</a:t>
            </a:r>
          </a:p>
          <a:p>
            <a:pPr lvl="1"/>
            <a:r>
              <a:rPr lang="pt-BR" dirty="0" smtClean="0"/>
              <a:t>60 dias da notificação aduaneira para que seja processado o despacho da mercadoria</a:t>
            </a:r>
          </a:p>
          <a:p>
            <a:pPr lvl="1"/>
            <a:r>
              <a:rPr lang="pt-BR" dirty="0" smtClean="0"/>
              <a:t>45 dias após esgotar-se o prazo de permanência em regime de entreposto aduaneiro ou em recinto alfandegado de zona secundária.</a:t>
            </a:r>
          </a:p>
          <a:p>
            <a:endParaRPr lang="pt-BR" dirty="0" smtClean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6799726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 tributário nas operações de importação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186628"/>
          </a:xfrm>
        </p:spPr>
        <p:txBody>
          <a:bodyPr>
            <a:normAutofit/>
          </a:bodyPr>
          <a:lstStyle/>
          <a:p>
            <a:r>
              <a:rPr lang="pt-BR" dirty="0" smtClean="0"/>
              <a:t>As importações sofrem tributação por ocasião da liberação para o mercado interno, com a nacionalização delas.</a:t>
            </a:r>
          </a:p>
          <a:p>
            <a:r>
              <a:rPr lang="pt-BR" dirty="0" smtClean="0"/>
              <a:t>O Imposto de Importação é o primeiro gravame a ser calculado e, sucessivamente, quando forem devidos, os Impostos de Produtos Industrializados, o de Circulação de Mercadorias e Serviços, e demais taxas.</a:t>
            </a:r>
          </a:p>
          <a:p>
            <a:r>
              <a:rPr lang="pt-BR" dirty="0" smtClean="0"/>
              <a:t>Valoração aduaneira: os seis métodos.</a:t>
            </a:r>
          </a:p>
          <a:p>
            <a:r>
              <a:rPr lang="pt-BR" dirty="0" smtClean="0"/>
              <a:t>Imposto de Importação</a:t>
            </a:r>
          </a:p>
          <a:p>
            <a:r>
              <a:rPr lang="pt-BR" dirty="0" smtClean="0"/>
              <a:t>IPI</a:t>
            </a:r>
          </a:p>
          <a:p>
            <a:r>
              <a:rPr lang="pt-BR" dirty="0" smtClean="0"/>
              <a:t>PIS/Pasep e </a:t>
            </a:r>
            <a:r>
              <a:rPr lang="pt-BR" dirty="0" err="1" smtClean="0"/>
              <a:t>Cofins</a:t>
            </a:r>
            <a:endParaRPr lang="pt-BR" dirty="0" smtClean="0"/>
          </a:p>
          <a:p>
            <a:r>
              <a:rPr lang="pt-BR" dirty="0" smtClean="0"/>
              <a:t>CIDE (Contribuição de Intervenção no Domínio Econômico) – combustíveis</a:t>
            </a:r>
          </a:p>
          <a:p>
            <a:r>
              <a:rPr lang="pt-BR" dirty="0" smtClean="0"/>
              <a:t>ICMS</a:t>
            </a:r>
          </a:p>
          <a:p>
            <a:endParaRPr lang="pt-BR" dirty="0" smtClean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40677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 tributário nas operações de importação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186628"/>
          </a:xfrm>
        </p:spPr>
        <p:txBody>
          <a:bodyPr>
            <a:normAutofit/>
          </a:bodyPr>
          <a:lstStyle/>
          <a:p>
            <a:r>
              <a:rPr lang="pt-BR" dirty="0" smtClean="0"/>
              <a:t>Adicional ao Frete para a Renovação da Marinha Mercante (AFRMM)</a:t>
            </a:r>
          </a:p>
          <a:p>
            <a:r>
              <a:rPr lang="pt-BR" dirty="0" smtClean="0"/>
              <a:t>Taxas de Armazenagem e de Capatazia</a:t>
            </a:r>
          </a:p>
          <a:p>
            <a:pPr lvl="1"/>
            <a:r>
              <a:rPr lang="pt-BR" dirty="0" smtClean="0"/>
              <a:t>Portuárias</a:t>
            </a:r>
          </a:p>
          <a:p>
            <a:pPr lvl="1"/>
            <a:r>
              <a:rPr lang="pt-BR" dirty="0" smtClean="0"/>
              <a:t>Aeroportuárias</a:t>
            </a:r>
          </a:p>
          <a:p>
            <a:r>
              <a:rPr lang="pt-BR" dirty="0" smtClean="0"/>
              <a:t>Intermediação nos serviços aduaneiros.</a:t>
            </a:r>
          </a:p>
          <a:p>
            <a:endParaRPr lang="pt-BR" dirty="0" smtClean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78376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Registro de importador e exportador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Registro de Importadores e Exportadores da SCE (REI)</a:t>
            </a:r>
          </a:p>
          <a:p>
            <a:pPr lvl="1"/>
            <a:r>
              <a:rPr lang="pt-BR" dirty="0" smtClean="0"/>
              <a:t>Condição básica para empresas, entidades e pessoas físicas atuarem como importadores e/ou exportadores.</a:t>
            </a:r>
          </a:p>
          <a:p>
            <a:pPr lvl="1"/>
            <a:r>
              <a:rPr lang="pt-BR" dirty="0" smtClean="0"/>
              <a:t>Pessoas físicas somente podem importar/exportar mercadorias em quantidades que não revelem prática de comércio e desde que não se configure habitualidade.</a:t>
            </a:r>
          </a:p>
          <a:p>
            <a:r>
              <a:rPr lang="pt-BR" dirty="0" smtClean="0"/>
              <a:t>Credenciamento e habilitação</a:t>
            </a:r>
            <a:endParaRPr lang="pt-BR" dirty="0"/>
          </a:p>
          <a:p>
            <a:pPr lvl="1"/>
            <a:r>
              <a:rPr lang="pt-BR" dirty="0" smtClean="0"/>
              <a:t>A inscrição no REI credenciará o importador/exportador a operar diretamente no Siscomex.</a:t>
            </a:r>
          </a:p>
          <a:p>
            <a:pPr lvl="1"/>
            <a:r>
              <a:rPr lang="pt-BR" dirty="0" smtClean="0"/>
              <a:t>Os bancos autorizados a operar em câmbio e as sociedades corretoras que atuam na intermediação de operações cambiais serão credenciadas a elaborar e transmitir para o sistema operações sujeitas a licenciamentos não automáticos, por conta e ordem de importadores por eles expressamente autorizados.</a:t>
            </a:r>
          </a:p>
          <a:p>
            <a:pPr lvl="1"/>
            <a:r>
              <a:rPr lang="pt-BR" dirty="0" smtClean="0"/>
              <a:t>Os órgãos da administração direta e indireta que atuam como anuentes no comércio exterior serão credenciados a acessar o SISCOMEX para manifestar-se acerca das operações relativas a produtos de sua área de competência, quando previsto em legislação específica.</a:t>
            </a:r>
            <a:endParaRPr lang="pt-BR" dirty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60483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Registro de importador e exportador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Credenciamento e habilitação</a:t>
            </a:r>
            <a:endParaRPr lang="pt-BR" dirty="0"/>
          </a:p>
          <a:p>
            <a:pPr lvl="1"/>
            <a:r>
              <a:rPr lang="pt-BR" dirty="0" smtClean="0"/>
              <a:t>O Departamento de Operações de Comércio Exterior (Decex) informará, por meio de Comunicado público, as normas e os procedimentos para credenciamento e habilitação no sistema para o processamento dos licenciamentos de importação.</a:t>
            </a:r>
          </a:p>
          <a:p>
            <a:pPr lvl="1"/>
            <a:r>
              <a:rPr lang="pt-BR" dirty="0" smtClean="0"/>
              <a:t>As importações são feitas diretamente pelo importador ou seu preposto, por intermédio do Siscomex.</a:t>
            </a:r>
          </a:p>
          <a:p>
            <a:pPr lvl="1"/>
            <a:endParaRPr lang="pt-BR" dirty="0"/>
          </a:p>
          <a:p>
            <a:r>
              <a:rPr lang="pt-BR" dirty="0" smtClean="0"/>
              <a:t>RADAR – Habilitação Administrativa pela Receita Federal do Brasil (Ministério da Fazenda)</a:t>
            </a:r>
          </a:p>
          <a:p>
            <a:pPr lvl="1"/>
            <a:r>
              <a:rPr lang="pt-BR" dirty="0" smtClean="0"/>
              <a:t>Para pessoa jurídica expressa</a:t>
            </a:r>
          </a:p>
          <a:p>
            <a:pPr lvl="1"/>
            <a:r>
              <a:rPr lang="pt-BR" dirty="0" smtClean="0"/>
              <a:t>Para pessoa jurídica ilimitada</a:t>
            </a:r>
          </a:p>
          <a:p>
            <a:pPr lvl="1"/>
            <a:r>
              <a:rPr lang="pt-BR" dirty="0" smtClean="0"/>
              <a:t>Para pessoa jurídica limitada</a:t>
            </a:r>
          </a:p>
          <a:p>
            <a:pPr lvl="1"/>
            <a:r>
              <a:rPr lang="pt-BR" dirty="0" smtClean="0"/>
              <a:t>Para pessoa física</a:t>
            </a:r>
            <a:endParaRPr lang="pt-BR" dirty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21947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Registro de importador e exportador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RADAR – Habilitação Administrativa pela Receita Federal do Brasil (Ministério da Fazenda)</a:t>
            </a:r>
          </a:p>
          <a:p>
            <a:pPr lvl="1"/>
            <a:r>
              <a:rPr lang="pt-BR" dirty="0" smtClean="0"/>
              <a:t>Habilitação de responsável legal</a:t>
            </a:r>
          </a:p>
          <a:p>
            <a:pPr lvl="1"/>
            <a:r>
              <a:rPr lang="pt-BR" dirty="0" smtClean="0"/>
              <a:t>Credenciamento de representante legal</a:t>
            </a:r>
          </a:p>
          <a:p>
            <a:pPr lvl="2"/>
            <a:r>
              <a:rPr lang="pt-BR" dirty="0" smtClean="0"/>
              <a:t>Despachante aduaneiro</a:t>
            </a:r>
          </a:p>
          <a:p>
            <a:pPr lvl="2"/>
            <a:r>
              <a:rPr lang="pt-BR" dirty="0" smtClean="0"/>
              <a:t>Dirigente ou empregado da pessoa jurídica representada</a:t>
            </a:r>
          </a:p>
          <a:p>
            <a:pPr lvl="2"/>
            <a:r>
              <a:rPr lang="pt-BR" dirty="0" smtClean="0"/>
              <a:t>Empregado de empresa coligada ou controlada da pessoa jurídica representada</a:t>
            </a:r>
          </a:p>
          <a:p>
            <a:pPr lvl="2"/>
            <a:r>
              <a:rPr lang="pt-BR" dirty="0" smtClean="0"/>
              <a:t>Funcionário ou servidor especificamente designado</a:t>
            </a:r>
          </a:p>
          <a:p>
            <a:pPr lvl="2"/>
            <a:endParaRPr lang="pt-BR" dirty="0"/>
          </a:p>
          <a:p>
            <a:r>
              <a:rPr lang="pt-BR" dirty="0" smtClean="0"/>
              <a:t>Sistema Integrado de Comércio Exterior de Serviços, Intangíveis e Outras Operações que Produzam Variações no Patrimônio (</a:t>
            </a:r>
            <a:r>
              <a:rPr lang="pt-BR" dirty="0" err="1" smtClean="0"/>
              <a:t>Siscoserv</a:t>
            </a:r>
            <a:r>
              <a:rPr lang="pt-BR" dirty="0" smtClean="0"/>
              <a:t>)</a:t>
            </a:r>
            <a:endParaRPr lang="pt-BR" dirty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08328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Importação online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121408"/>
            <a:ext cx="9515494" cy="4050792"/>
          </a:xfrm>
        </p:spPr>
        <p:txBody>
          <a:bodyPr>
            <a:normAutofit/>
          </a:bodyPr>
          <a:lstStyle/>
          <a:p>
            <a:r>
              <a:rPr lang="pt-BR" sz="2400" dirty="0" smtClean="0"/>
              <a:t>A implantação do Siscomex Importação objetiva:</a:t>
            </a:r>
            <a:endParaRPr lang="pt-BR" sz="2400" dirty="0" smtClean="0"/>
          </a:p>
          <a:p>
            <a:pPr lvl="1"/>
            <a:r>
              <a:rPr lang="pt-BR" sz="2000" dirty="0" smtClean="0"/>
              <a:t>Agilização e desburocratização das operações administrativas (emissão e licenciamento) e operações (desembaraço alfandegário) na área de comércio exterior.</a:t>
            </a:r>
          </a:p>
          <a:p>
            <a:pPr lvl="1"/>
            <a:r>
              <a:rPr lang="pt-BR" sz="2000" dirty="0" smtClean="0"/>
              <a:t>Simplificação e padronização das operações de importação.</a:t>
            </a:r>
          </a:p>
          <a:p>
            <a:pPr lvl="1"/>
            <a:r>
              <a:rPr lang="pt-BR" sz="2000" dirty="0" smtClean="0"/>
              <a:t>Eliminação de documentos e formulários.</a:t>
            </a:r>
          </a:p>
          <a:p>
            <a:pPr lvl="1"/>
            <a:r>
              <a:rPr lang="pt-BR" sz="2000" dirty="0" smtClean="0"/>
              <a:t>Automatização e unificação de controles, por meios eletrônicos e online.</a:t>
            </a:r>
          </a:p>
          <a:p>
            <a:pPr lvl="1"/>
            <a:r>
              <a:rPr lang="pt-BR" sz="2000" dirty="0" smtClean="0"/>
              <a:t>Geração de estatísticas tempestivas.</a:t>
            </a:r>
          </a:p>
          <a:p>
            <a:pPr lvl="1"/>
            <a:r>
              <a:rPr lang="pt-BR" sz="2000" dirty="0" smtClean="0"/>
              <a:t>Agilização das operações de câmbio.</a:t>
            </a:r>
          </a:p>
          <a:p>
            <a:pPr lvl="1"/>
            <a:r>
              <a:rPr lang="pt-BR" sz="2000" dirty="0" err="1" smtClean="0"/>
              <a:t>Sinergização</a:t>
            </a:r>
            <a:r>
              <a:rPr lang="pt-BR" sz="2000" dirty="0" smtClean="0"/>
              <a:t> das ações das entidades </a:t>
            </a:r>
            <a:r>
              <a:rPr lang="pt-BR" sz="2000" dirty="0" smtClean="0"/>
              <a:t>governamentais envolvidas no processo.</a:t>
            </a:r>
            <a:endParaRPr lang="pt-BR" sz="2000" dirty="0" smtClean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47731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Licenciamento das importações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O sistema administrativo das importações brasileiras compreende as seguintes modalidades:</a:t>
            </a:r>
          </a:p>
          <a:p>
            <a:pPr lvl="1"/>
            <a:r>
              <a:rPr lang="pt-BR" dirty="0" smtClean="0"/>
              <a:t>Importações dispensadas de licenciamento</a:t>
            </a:r>
          </a:p>
          <a:p>
            <a:pPr lvl="1"/>
            <a:r>
              <a:rPr lang="pt-BR" dirty="0" smtClean="0"/>
              <a:t>Importações sujeitas a licenciamento automático</a:t>
            </a:r>
          </a:p>
          <a:p>
            <a:pPr lvl="1"/>
            <a:r>
              <a:rPr lang="pt-BR" dirty="0" smtClean="0"/>
              <a:t>Importações sujeitas a licenciamento não automático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013778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Licenciamento não automático - anuência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Licença de importação fixa, geralmente, um prazo máximo de Licenciamento Não Automático com validade de 60 dias.</a:t>
            </a:r>
          </a:p>
          <a:p>
            <a:r>
              <a:rPr lang="pt-BR" dirty="0" smtClean="0"/>
              <a:t>Cuidado especialíssimo: correta classificação do produto a importar.</a:t>
            </a:r>
          </a:p>
          <a:p>
            <a:r>
              <a:rPr lang="pt-BR" dirty="0" smtClean="0"/>
              <a:t>NCM – Nomenclatura Comum Mercosul</a:t>
            </a:r>
          </a:p>
          <a:p>
            <a:r>
              <a:rPr lang="pt-BR" dirty="0" smtClean="0"/>
              <a:t>SH – Sistema Harmonizado de Designação e Codificação de Mercadorias</a:t>
            </a:r>
          </a:p>
          <a:p>
            <a:r>
              <a:rPr lang="pt-BR" dirty="0" smtClean="0"/>
              <a:t>Produtos que dependem de manifestação de outros órgãos governamentais: sangue </a:t>
            </a:r>
            <a:r>
              <a:rPr lang="pt-BR" dirty="0" smtClean="0"/>
              <a:t>humano, órgãos, tecidos e substâncias humanas, material nuclear, herbicidas, sêmen bovino (consultar Secex).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6613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drawback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551565"/>
            <a:ext cx="10058400" cy="4050792"/>
          </a:xfrm>
        </p:spPr>
        <p:txBody>
          <a:bodyPr>
            <a:normAutofit lnSpcReduction="10000"/>
          </a:bodyPr>
          <a:lstStyle/>
          <a:p>
            <a:endParaRPr lang="pt-BR" dirty="0" smtClean="0"/>
          </a:p>
          <a:p>
            <a:r>
              <a:rPr lang="pt-BR" dirty="0" smtClean="0"/>
              <a:t>É um incentivo à exportação relacionado diretamente com a importação de mercadoria, que será utilizada na fabricação, complementação ou acondicionamento de outra exportada.</a:t>
            </a:r>
          </a:p>
          <a:p>
            <a:r>
              <a:rPr lang="pt-BR" dirty="0" smtClean="0"/>
              <a:t>Incentivo (não confundir com favor fiscal) que pode ser concedido sob as formas de:</a:t>
            </a:r>
          </a:p>
          <a:p>
            <a:pPr lvl="1"/>
            <a:r>
              <a:rPr lang="pt-BR" dirty="0" smtClean="0"/>
              <a:t>Suspensão</a:t>
            </a:r>
          </a:p>
          <a:p>
            <a:pPr lvl="1"/>
            <a:r>
              <a:rPr lang="pt-BR" dirty="0" smtClean="0"/>
              <a:t>Isenção</a:t>
            </a:r>
          </a:p>
          <a:p>
            <a:r>
              <a:rPr lang="pt-BR" dirty="0" smtClean="0"/>
              <a:t>Aplicação do regime</a:t>
            </a:r>
          </a:p>
          <a:p>
            <a:r>
              <a:rPr lang="pt-BR" dirty="0" smtClean="0"/>
              <a:t>Comprovação das exportações</a:t>
            </a:r>
          </a:p>
          <a:p>
            <a:r>
              <a:rPr lang="pt-BR" dirty="0" smtClean="0"/>
              <a:t>Inadimplemento do compromisso de exportar</a:t>
            </a:r>
          </a:p>
          <a:p>
            <a:r>
              <a:rPr lang="pt-BR" dirty="0" smtClean="0"/>
              <a:t>Liquidação do compromisso de exportação</a:t>
            </a:r>
            <a:endParaRPr lang="pt-BR" dirty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585941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Tipo de Madeira</Template>
  <TotalTime>732</TotalTime>
  <Words>1921</Words>
  <Application>Microsoft Macintosh PowerPoint</Application>
  <PresentationFormat>Widescreen</PresentationFormat>
  <Paragraphs>151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30" baseType="lpstr">
      <vt:lpstr>Calibri</vt:lpstr>
      <vt:lpstr>Rockwell</vt:lpstr>
      <vt:lpstr>Rockwell Condensed</vt:lpstr>
      <vt:lpstr>Rockwell Extra Bold</vt:lpstr>
      <vt:lpstr>Wingdings</vt:lpstr>
      <vt:lpstr>Tipo de Madeira</vt:lpstr>
      <vt:lpstr>POLÍTICA BRASILEIRA DE IMPORTAÇÃO</vt:lpstr>
      <vt:lpstr>objetivos</vt:lpstr>
      <vt:lpstr>Registro de importador e exportador</vt:lpstr>
      <vt:lpstr>Registro de importador e exportador</vt:lpstr>
      <vt:lpstr>Registro de importador e exportador</vt:lpstr>
      <vt:lpstr>Importação online</vt:lpstr>
      <vt:lpstr>Licenciamento das importações</vt:lpstr>
      <vt:lpstr>Licenciamento não automático - anuência</vt:lpstr>
      <vt:lpstr>drawback</vt:lpstr>
      <vt:lpstr>Similaridade</vt:lpstr>
      <vt:lpstr>ex-tarifário</vt:lpstr>
      <vt:lpstr>importação de bem usado</vt:lpstr>
      <vt:lpstr>Contratação de frete e seguro</vt:lpstr>
      <vt:lpstr>Desembaraço alfandegário e a nacionalização</vt:lpstr>
      <vt:lpstr>Despacho aduaneiro de importação</vt:lpstr>
      <vt:lpstr>Despacho antecipado</vt:lpstr>
      <vt:lpstr>Declaração simplificada de importação - DSI</vt:lpstr>
      <vt:lpstr>Declaração simplificada de importação - DSI</vt:lpstr>
      <vt:lpstr>Declaração simplificada de importação - DSI</vt:lpstr>
      <vt:lpstr>Comprovante de importação</vt:lpstr>
      <vt:lpstr>Revisão aduaneira</vt:lpstr>
      <vt:lpstr>Abandono de mercadoria</vt:lpstr>
      <vt:lpstr>Sistema tributário nas operações de importação</vt:lpstr>
      <vt:lpstr>Sistema tributário nas operações de importação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 de mercado e suas divesas dimensões</dc:title>
  <dc:creator>Microsoft Office User</dc:creator>
  <cp:lastModifiedBy>Microsoft Office User</cp:lastModifiedBy>
  <cp:revision>53</cp:revision>
  <dcterms:created xsi:type="dcterms:W3CDTF">2016-02-24T21:09:42Z</dcterms:created>
  <dcterms:modified xsi:type="dcterms:W3CDTF">2016-03-24T22:03:07Z</dcterms:modified>
</cp:coreProperties>
</file>