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7"/>
    <p:restoredTop sz="92803"/>
  </p:normalViewPr>
  <p:slideViewPr>
    <p:cSldViewPr snapToGrid="0" snapToObjects="1">
      <p:cViewPr varScale="1">
        <p:scale>
          <a:sx n="83" d="100"/>
          <a:sy n="83" d="100"/>
        </p:scale>
        <p:origin x="144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3/14/16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3/14/16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O sistema brasileiro de comércio exterior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Compreender a estrutura </a:t>
            </a:r>
            <a:r>
              <a:rPr lang="pt-BR" dirty="0" smtClean="0"/>
              <a:t>do Sistema Brasileiro de Comércio Exterior.</a:t>
            </a:r>
            <a:endParaRPr lang="pt-BR" dirty="0" smtClean="0"/>
          </a:p>
          <a:p>
            <a:pPr lvl="1"/>
            <a:r>
              <a:rPr lang="pt-BR" dirty="0" smtClean="0"/>
              <a:t>Histórico.</a:t>
            </a:r>
            <a:endParaRPr lang="pt-BR" dirty="0" smtClean="0"/>
          </a:p>
          <a:p>
            <a:pPr lvl="1"/>
            <a:r>
              <a:rPr lang="pt-BR" dirty="0" smtClean="0"/>
              <a:t>Órgãos governamentais no sistema de comércio exterior.</a:t>
            </a:r>
            <a:endParaRPr lang="pt-BR" dirty="0" smtClean="0"/>
          </a:p>
          <a:p>
            <a:pPr lvl="2"/>
            <a:r>
              <a:rPr lang="pt-BR" dirty="0" smtClean="0"/>
              <a:t>Conselho Monetário Nacional.</a:t>
            </a:r>
          </a:p>
          <a:p>
            <a:pPr lvl="2"/>
            <a:r>
              <a:rPr lang="pt-BR" dirty="0" smtClean="0"/>
              <a:t>Câmera de Comércio Exterior – CAMEX.</a:t>
            </a:r>
          </a:p>
          <a:p>
            <a:pPr lvl="2"/>
            <a:r>
              <a:rPr lang="pt-BR" dirty="0" smtClean="0"/>
              <a:t>Secretaria de Comércio Exterior.</a:t>
            </a:r>
          </a:p>
          <a:p>
            <a:pPr lvl="2"/>
            <a:r>
              <a:rPr lang="pt-BR" dirty="0" smtClean="0"/>
              <a:t>Secretaria da Receita Federal.</a:t>
            </a:r>
          </a:p>
          <a:p>
            <a:pPr lvl="2"/>
            <a:r>
              <a:rPr lang="pt-BR" dirty="0" smtClean="0"/>
              <a:t>Banco Central do Brasil</a:t>
            </a:r>
            <a:r>
              <a:rPr lang="pt-BR" dirty="0"/>
              <a:t>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489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Lei 2.145 de 29/12/1953 – Cria a Carteira de Comércio Exterior (CACEX).</a:t>
            </a:r>
          </a:p>
          <a:p>
            <a:pPr lvl="1"/>
            <a:r>
              <a:rPr lang="pt-BR" dirty="0" smtClean="0"/>
              <a:t>Administrada pelo Banco do Brasil.</a:t>
            </a:r>
          </a:p>
          <a:p>
            <a:pPr lvl="1"/>
            <a:r>
              <a:rPr lang="pt-BR" dirty="0" smtClean="0"/>
              <a:t>Substituiu a Carteira de Importação e Exportação (CEXIM)</a:t>
            </a:r>
          </a:p>
          <a:p>
            <a:pPr lvl="1"/>
            <a:r>
              <a:rPr lang="pt-BR" dirty="0" smtClean="0"/>
              <a:t>Atribuições: baixar normas, emitir licenças de exportação e importação, fiscalizar preços, pesos e medidas, classificações, etc.</a:t>
            </a:r>
            <a:endParaRPr lang="pt-BR" dirty="0" smtClean="0"/>
          </a:p>
          <a:p>
            <a:r>
              <a:rPr lang="pt-BR" dirty="0" smtClean="0"/>
              <a:t>Lei 8.490 de 12/04/1992 – Cria o Ministério da Fazenda e o Ministério da Indústria, do Comércio e do Turismo.</a:t>
            </a:r>
          </a:p>
          <a:p>
            <a:pPr lvl="1"/>
            <a:r>
              <a:rPr lang="pt-BR" dirty="0" smtClean="0"/>
              <a:t>Institui dualidade administrativa nos negócios internacionais.</a:t>
            </a:r>
          </a:p>
          <a:p>
            <a:pPr lvl="1"/>
            <a:r>
              <a:rPr lang="pt-BR" dirty="0" smtClean="0"/>
              <a:t>A Secretaria de Comércio Exterior (que substitui a CACEX) fica alocada no Ministério da Indústria, do Comércio e do Turismo (o correto seria no Ministério da Fazenda).</a:t>
            </a:r>
            <a:endParaRPr lang="pt-BR" dirty="0" smtClean="0"/>
          </a:p>
          <a:p>
            <a:r>
              <a:rPr lang="pt-BR" dirty="0" smtClean="0"/>
              <a:t>A partir de novembro de 1990, 12 instituições financeiras, em três praças distintas (Belo Horizonte, Porto Alegre e Salvador), foram autorizadas a emitir documentos de importação.</a:t>
            </a:r>
          </a:p>
          <a:p>
            <a:r>
              <a:rPr lang="pt-BR" dirty="0" smtClean="0"/>
              <a:t>A abertura para emitir documentos de exportação deu-se com a implantação em 1993 do SISCOMEX (Sistema Integrado de Comércio Exterior).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Atores do comércio Exterior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9515494" cy="4050792"/>
          </a:xfrm>
        </p:spPr>
        <p:txBody>
          <a:bodyPr/>
          <a:lstStyle/>
          <a:p>
            <a:r>
              <a:rPr lang="pt-BR" dirty="0" smtClean="0"/>
              <a:t>Instituições Financeiras</a:t>
            </a:r>
            <a:endParaRPr lang="pt-BR" dirty="0" smtClean="0"/>
          </a:p>
          <a:p>
            <a:r>
              <a:rPr lang="pt-BR" dirty="0" smtClean="0"/>
              <a:t>Exportadores</a:t>
            </a:r>
            <a:endParaRPr lang="pt-BR" dirty="0" smtClean="0"/>
          </a:p>
          <a:p>
            <a:r>
              <a:rPr lang="pt-BR" dirty="0" smtClean="0"/>
              <a:t>Importadores</a:t>
            </a:r>
            <a:endParaRPr lang="pt-BR" dirty="0" smtClean="0"/>
          </a:p>
          <a:p>
            <a:r>
              <a:rPr lang="pt-BR" dirty="0" smtClean="0"/>
              <a:t>Despachantes aduaneiros</a:t>
            </a:r>
          </a:p>
          <a:p>
            <a:r>
              <a:rPr lang="pt-BR" dirty="0" smtClean="0"/>
              <a:t>Comissários</a:t>
            </a:r>
          </a:p>
          <a:p>
            <a:r>
              <a:rPr lang="pt-BR" dirty="0" smtClean="0"/>
              <a:t>Transportadores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Eles podem solicitar a utilização do SISCOMEX e efetuar registros de exportação (RE).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Conselho monetário nacional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Entidade superior do Sistema Financeiro – Órgão normativo (sem funções executivas).</a:t>
            </a:r>
          </a:p>
          <a:p>
            <a:r>
              <a:rPr lang="pt-BR" dirty="0" smtClean="0"/>
              <a:t>Responsável pela fixação das diretrizes da política monetária, creditícia e cambial do país.</a:t>
            </a:r>
          </a:p>
          <a:p>
            <a:r>
              <a:rPr lang="pt-BR" dirty="0" smtClean="0"/>
              <a:t>É integrado pelos seguintes membros:</a:t>
            </a:r>
          </a:p>
          <a:p>
            <a:pPr lvl="1"/>
            <a:r>
              <a:rPr lang="pt-BR" dirty="0" smtClean="0"/>
              <a:t>Ministro de Estado da Fazenda (presidente)</a:t>
            </a:r>
          </a:p>
          <a:p>
            <a:pPr lvl="1"/>
            <a:r>
              <a:rPr lang="pt-BR" dirty="0" smtClean="0"/>
              <a:t>Ministro-Chefe da Secretaria do Planejamento e Coordenação da Presidência da República</a:t>
            </a:r>
          </a:p>
          <a:p>
            <a:pPr lvl="1"/>
            <a:r>
              <a:rPr lang="pt-BR" dirty="0" smtClean="0"/>
              <a:t>Presidente do Banco Central do Brasil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Câmara de comércio exterior - </a:t>
            </a:r>
            <a:r>
              <a:rPr lang="pt-BR" dirty="0" err="1" smtClean="0"/>
              <a:t>cAMEX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050792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Responsável pela formulação, decisão e orientação de políticas e atividades relativas ao comércio exterior de bens e serviços, incluindo o turismo.</a:t>
            </a:r>
            <a:endParaRPr lang="pt-BR" dirty="0" smtClean="0"/>
          </a:p>
          <a:p>
            <a:r>
              <a:rPr lang="pt-BR" dirty="0" smtClean="0"/>
              <a:t>Deverá propor medidas que julgue pertinentes para proteger os interesses comerciais brasileiros na relações comerciais com países que descumprirem acordos firmados bilateral, regional ou multilateralmente.</a:t>
            </a:r>
            <a:endParaRPr lang="pt-BR" dirty="0" smtClean="0"/>
          </a:p>
          <a:p>
            <a:r>
              <a:rPr lang="pt-BR" dirty="0" smtClean="0"/>
              <a:t>Divulga as estatísticas de comércio exterior do Brasil.</a:t>
            </a:r>
            <a:endParaRPr lang="pt-BR" dirty="0" smtClean="0"/>
          </a:p>
          <a:p>
            <a:r>
              <a:rPr lang="pt-BR" dirty="0" smtClean="0"/>
              <a:t>Composta pelos Ministros de Estado:</a:t>
            </a:r>
          </a:p>
          <a:p>
            <a:pPr lvl="1"/>
            <a:r>
              <a:rPr lang="pt-BR" dirty="0" smtClean="0"/>
              <a:t>Do Desenvolvimento, Indústria e </a:t>
            </a:r>
            <a:r>
              <a:rPr lang="pt-BR" dirty="0" smtClean="0"/>
              <a:t>Comércio Exterior (presidente)</a:t>
            </a:r>
          </a:p>
          <a:p>
            <a:pPr lvl="1"/>
            <a:r>
              <a:rPr lang="pt-BR" dirty="0" smtClean="0"/>
              <a:t>Das Relações Exteriores</a:t>
            </a:r>
          </a:p>
          <a:p>
            <a:pPr lvl="1"/>
            <a:r>
              <a:rPr lang="pt-BR" dirty="0" smtClean="0"/>
              <a:t>Da Fazenda</a:t>
            </a:r>
          </a:p>
          <a:p>
            <a:pPr lvl="1"/>
            <a:r>
              <a:rPr lang="pt-BR" dirty="0" smtClean="0"/>
              <a:t>Da Agricultura, Pecuária e Abastecimento</a:t>
            </a:r>
          </a:p>
          <a:p>
            <a:pPr lvl="1"/>
            <a:r>
              <a:rPr lang="pt-BR" dirty="0" smtClean="0"/>
              <a:t>Chefe da Casa Civil da Presidência da República</a:t>
            </a:r>
          </a:p>
          <a:p>
            <a:pPr lvl="1"/>
            <a:r>
              <a:rPr lang="pt-BR" dirty="0" smtClean="0"/>
              <a:t>Do Planejamento, Orçamento e Gestão.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366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Secretaria da receita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Subordinada ao Ministério da Fazenda</a:t>
            </a:r>
            <a:endParaRPr lang="pt-BR" dirty="0" smtClean="0"/>
          </a:p>
          <a:p>
            <a:r>
              <a:rPr lang="pt-BR" dirty="0" smtClean="0"/>
              <a:t>Órgão </a:t>
            </a:r>
            <a:r>
              <a:rPr lang="pt-BR" dirty="0"/>
              <a:t>o</a:t>
            </a:r>
            <a:r>
              <a:rPr lang="pt-BR" dirty="0" smtClean="0"/>
              <a:t>nipresente na vida dos agentes econômicos brasileiros.</a:t>
            </a:r>
          </a:p>
          <a:p>
            <a:r>
              <a:rPr lang="pt-BR" dirty="0" smtClean="0"/>
              <a:t>É responsável pelo desembaraço aduaneiro das mercadorias.</a:t>
            </a:r>
            <a:endParaRPr lang="pt-BR" dirty="0" smtClean="0"/>
          </a:p>
          <a:p>
            <a:r>
              <a:rPr lang="pt-BR" dirty="0" smtClean="0"/>
              <a:t>Juntos, Secretaria da Receita Federal, Secretaria do Comércio Exterior e Banco Central do Brasil formam o triunvirato que exerce maior poder sobre o comércio exterior brasileiro.</a:t>
            </a:r>
          </a:p>
          <a:p>
            <a:r>
              <a:rPr lang="pt-BR" dirty="0" smtClean="0"/>
              <a:t>Parte operacional formada por:</a:t>
            </a:r>
          </a:p>
          <a:p>
            <a:pPr lvl="1"/>
            <a:r>
              <a:rPr lang="pt-BR" dirty="0" smtClean="0"/>
              <a:t>SISCOMEX – Sistema Integrado de Comércio Exterior</a:t>
            </a:r>
          </a:p>
          <a:p>
            <a:pPr lvl="1"/>
            <a:r>
              <a:rPr lang="pt-BR" dirty="0" err="1" smtClean="0"/>
              <a:t>Sisbacen</a:t>
            </a:r>
            <a:r>
              <a:rPr lang="pt-BR" dirty="0" smtClean="0"/>
              <a:t> – Sistema de Informações do Banco Central</a:t>
            </a:r>
          </a:p>
          <a:p>
            <a:pPr lvl="1"/>
            <a:r>
              <a:rPr lang="pt-BR" dirty="0" smtClean="0"/>
              <a:t>Serpro – Sistema Federal de Processamento de Dados.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96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Banco central do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Órgão executivo central do sistema financeiro nacional</a:t>
            </a:r>
            <a:endParaRPr lang="pt-BR" dirty="0" smtClean="0"/>
          </a:p>
          <a:p>
            <a:r>
              <a:rPr lang="pt-BR" dirty="0" smtClean="0"/>
              <a:t>Opera o câmbio por meio das Delegacias Regionais e por meio do Banco do Brasil</a:t>
            </a:r>
          </a:p>
          <a:p>
            <a:r>
              <a:rPr lang="pt-BR" dirty="0" smtClean="0"/>
              <a:t>É responsável pelo desembaraço aduaneiro das mercadorias.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924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494</TotalTime>
  <Words>545</Words>
  <Application>Microsoft Macintosh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O sistema brasileiro de comércio exterior</vt:lpstr>
      <vt:lpstr>objetivos</vt:lpstr>
      <vt:lpstr>Histórico</vt:lpstr>
      <vt:lpstr>Atores do comércio Exterior</vt:lpstr>
      <vt:lpstr>Conselho monetário nacional</vt:lpstr>
      <vt:lpstr>Câmara de comércio exterior - cAMEX</vt:lpstr>
      <vt:lpstr>Secretaria da receita federal</vt:lpstr>
      <vt:lpstr>Banco central do brasil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31</cp:revision>
  <dcterms:created xsi:type="dcterms:W3CDTF">2016-02-24T21:09:42Z</dcterms:created>
  <dcterms:modified xsi:type="dcterms:W3CDTF">2016-03-15T00:15:19Z</dcterms:modified>
</cp:coreProperties>
</file>