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97"/>
  </p:normalViewPr>
  <p:slideViewPr>
    <p:cSldViewPr snapToGrid="0" snapToObjects="1">
      <p:cViewPr varScale="1">
        <p:scale>
          <a:sx n="85" d="100"/>
          <a:sy n="85" d="100"/>
        </p:scale>
        <p:origin x="13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2/29/16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 smtClean="0"/>
              <a:t>Instrumentos de apoio à comercialização de produtos agrícolas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Comércio Exterior </a:t>
            </a:r>
          </a:p>
          <a:p>
            <a:r>
              <a:rPr lang="pt-BR" dirty="0" smtClean="0"/>
              <a:t>Prof. Joelma </a:t>
            </a:r>
            <a:r>
              <a:rPr lang="pt-BR" dirty="0" err="1" smtClean="0"/>
              <a:t>Kremer</a:t>
            </a:r>
            <a:r>
              <a:rPr lang="pt-BR" dirty="0" smtClean="0"/>
              <a:t>, </a:t>
            </a:r>
            <a:r>
              <a:rPr lang="pt-BR" dirty="0" err="1" smtClean="0"/>
              <a:t>Dra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649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Participantes nos mercados de derivativos agrícolas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err="1" smtClean="0"/>
              <a:t>Hedgers</a:t>
            </a:r>
            <a:endParaRPr lang="pt-BR" sz="3600" dirty="0" smtClean="0"/>
          </a:p>
          <a:p>
            <a:r>
              <a:rPr lang="pt-BR" sz="3600" dirty="0" smtClean="0"/>
              <a:t>Especuladores</a:t>
            </a:r>
          </a:p>
          <a:p>
            <a:r>
              <a:rPr lang="pt-BR" sz="3600" dirty="0" smtClean="0"/>
              <a:t>Arbitradores</a:t>
            </a:r>
          </a:p>
          <a:p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229" y="2358498"/>
            <a:ext cx="5116019" cy="34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3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Surgimento do mercado futuro de commodities agrícolas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172775" cy="4050792"/>
          </a:xfrm>
        </p:spPr>
        <p:txBody>
          <a:bodyPr/>
          <a:lstStyle/>
          <a:p>
            <a:r>
              <a:rPr lang="pt-BR" dirty="0" smtClean="0"/>
              <a:t>Fragilidades do mercado a termo</a:t>
            </a:r>
          </a:p>
          <a:p>
            <a:pPr lvl="1"/>
            <a:r>
              <a:rPr lang="pt-BR" dirty="0" smtClean="0"/>
              <a:t>Risco de quebra contratual</a:t>
            </a:r>
          </a:p>
          <a:p>
            <a:pPr lvl="1"/>
            <a:r>
              <a:rPr lang="pt-BR" dirty="0" smtClean="0"/>
              <a:t>Inadimplência de uma das partes</a:t>
            </a:r>
            <a:endParaRPr lang="pt-BR" dirty="0" smtClean="0"/>
          </a:p>
          <a:p>
            <a:r>
              <a:rPr lang="pt-BR" dirty="0" smtClean="0"/>
              <a:t>O ajuste diário</a:t>
            </a:r>
          </a:p>
          <a:p>
            <a:endParaRPr lang="pt-BR" dirty="0" smtClean="0"/>
          </a:p>
          <a:p>
            <a:r>
              <a:rPr lang="pt-BR" dirty="0" smtClean="0"/>
              <a:t>Bolsa de mercadorias e futuros</a:t>
            </a:r>
          </a:p>
          <a:p>
            <a:r>
              <a:rPr lang="pt-BR" dirty="0" smtClean="0"/>
              <a:t>Convergência de preços entre o mercado futuro e o mercado spot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862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Instrumentos públicos de apoio à comercialização agrícola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172775" cy="4050792"/>
          </a:xfrm>
        </p:spPr>
        <p:txBody>
          <a:bodyPr/>
          <a:lstStyle/>
          <a:p>
            <a:r>
              <a:rPr lang="pt-BR" dirty="0" smtClean="0"/>
              <a:t>Política de Garantia de Preços Mínimos - PGPM</a:t>
            </a:r>
          </a:p>
          <a:p>
            <a:pPr lvl="1"/>
            <a:r>
              <a:rPr lang="pt-BR" dirty="0" smtClean="0"/>
              <a:t>Aquisições do Governo Federal - AGF</a:t>
            </a:r>
            <a:endParaRPr lang="pt-BR" dirty="0" smtClean="0"/>
          </a:p>
          <a:p>
            <a:pPr lvl="1"/>
            <a:r>
              <a:rPr lang="pt-BR" dirty="0" smtClean="0"/>
              <a:t>Empréstimos do Governo Federal - EGF</a:t>
            </a:r>
            <a:endParaRPr lang="pt-BR" dirty="0" smtClean="0"/>
          </a:p>
          <a:p>
            <a:r>
              <a:rPr lang="pt-BR" dirty="0" smtClean="0"/>
              <a:t>Contrato de opção de venda</a:t>
            </a:r>
          </a:p>
          <a:p>
            <a:r>
              <a:rPr lang="pt-BR" dirty="0" smtClean="0"/>
              <a:t>Cédula de Produto Rural (CPR) com liquidação física</a:t>
            </a:r>
          </a:p>
          <a:p>
            <a:r>
              <a:rPr lang="pt-BR" dirty="0" smtClean="0"/>
              <a:t>CPR com liquidação financeira</a:t>
            </a:r>
          </a:p>
          <a:p>
            <a:r>
              <a:rPr lang="pt-BR" dirty="0" smtClean="0"/>
              <a:t>Prêmio de Escoamento de Produto (PEP)</a:t>
            </a:r>
          </a:p>
          <a:p>
            <a:r>
              <a:rPr lang="pt-BR" dirty="0" smtClean="0"/>
              <a:t>Linha Especial de Comercialização (LEC)</a:t>
            </a:r>
          </a:p>
          <a:p>
            <a:r>
              <a:rPr lang="pt-BR" dirty="0" smtClean="0"/>
              <a:t>Nota Promissória Rural (NPR) e Duplicata Rural (DR)</a:t>
            </a:r>
          </a:p>
        </p:txBody>
      </p:sp>
    </p:spTree>
    <p:extLst>
      <p:ext uri="{BB962C8B-B14F-4D97-AF65-F5344CB8AC3E}">
        <p14:creationId xmlns:p14="http://schemas.microsoft.com/office/powerpoint/2010/main" val="185486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Compreender a estrutura dos mercados e o comportamento dos agentes econômicos.</a:t>
            </a:r>
          </a:p>
          <a:p>
            <a:r>
              <a:rPr lang="pt-BR" dirty="0" smtClean="0"/>
              <a:t>Promover a discussão sobre os instrumentos de apoio à comercialização agrícola.</a:t>
            </a:r>
          </a:p>
          <a:p>
            <a:pPr lvl="1"/>
            <a:r>
              <a:rPr lang="pt-BR" dirty="0" smtClean="0"/>
              <a:t>Riscos de preços dos commodities agrícolas.</a:t>
            </a:r>
          </a:p>
          <a:p>
            <a:pPr lvl="1"/>
            <a:r>
              <a:rPr lang="pt-BR" dirty="0" smtClean="0"/>
              <a:t>Mercados de derivativos.</a:t>
            </a:r>
          </a:p>
          <a:p>
            <a:pPr lvl="1"/>
            <a:r>
              <a:rPr lang="pt-BR" dirty="0" smtClean="0"/>
              <a:t>Tipos de mercados.</a:t>
            </a:r>
          </a:p>
          <a:p>
            <a:pPr lvl="1"/>
            <a:r>
              <a:rPr lang="pt-BR" dirty="0" smtClean="0"/>
              <a:t>Participantes.</a:t>
            </a:r>
          </a:p>
          <a:p>
            <a:pPr lvl="1"/>
            <a:r>
              <a:rPr lang="pt-BR" dirty="0" smtClean="0"/>
              <a:t>Mecanismos utilizados na bolsa de negociação de contratos futuros..</a:t>
            </a:r>
          </a:p>
          <a:p>
            <a:pPr lvl="1"/>
            <a:r>
              <a:rPr lang="pt-BR" dirty="0" smtClean="0"/>
              <a:t>Principais instrumentos públicos de apoio à comercialização agrícola.</a:t>
            </a:r>
          </a:p>
        </p:txBody>
      </p:sp>
    </p:spTree>
    <p:extLst>
      <p:ext uri="{BB962C8B-B14F-4D97-AF65-F5344CB8AC3E}">
        <p14:creationId xmlns:p14="http://schemas.microsoft.com/office/powerpoint/2010/main" val="8489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Riscos de preços no mercado de produtos agrícolas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Riscos relacionados à produção</a:t>
            </a:r>
          </a:p>
          <a:p>
            <a:r>
              <a:rPr lang="pt-BR" dirty="0" smtClean="0"/>
              <a:t>Riscos relacionados ao crédito</a:t>
            </a:r>
          </a:p>
          <a:p>
            <a:r>
              <a:rPr lang="pt-BR" dirty="0" smtClean="0"/>
              <a:t>Riscos relacionados aos preços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Os agricultores buscam proteger sua rentabilidade e lucratividade por meio da utilização de mecanismos que possibilitem eliminar ou minimizar as incertezas.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83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Comportamento dos preços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5630755" cy="4050792"/>
          </a:xfrm>
        </p:spPr>
        <p:txBody>
          <a:bodyPr/>
          <a:lstStyle/>
          <a:p>
            <a:r>
              <a:rPr lang="pt-BR" dirty="0" smtClean="0"/>
              <a:t>Tendência</a:t>
            </a:r>
          </a:p>
          <a:p>
            <a:r>
              <a:rPr lang="pt-BR" dirty="0" smtClean="0"/>
              <a:t>Ciclo</a:t>
            </a:r>
          </a:p>
          <a:p>
            <a:r>
              <a:rPr lang="pt-BR" dirty="0" smtClean="0"/>
              <a:t>Sazonalidade</a:t>
            </a:r>
          </a:p>
          <a:p>
            <a:r>
              <a:rPr lang="pt-BR" dirty="0" smtClean="0"/>
              <a:t>Movimento brusco ou choque.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73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Vai faltar ou sobrar produto no mercado?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Análises precisam ser realizadas...</a:t>
            </a:r>
          </a:p>
          <a:p>
            <a:pPr lvl="1"/>
            <a:r>
              <a:rPr lang="pt-BR" dirty="0" smtClean="0"/>
              <a:t>Produção e consumo mundial.</a:t>
            </a:r>
          </a:p>
          <a:p>
            <a:pPr lvl="1"/>
            <a:r>
              <a:rPr lang="pt-BR" dirty="0" smtClean="0"/>
              <a:t>Estoques existentes nos países produtores e compradores.</a:t>
            </a:r>
          </a:p>
          <a:p>
            <a:pPr lvl="1"/>
            <a:r>
              <a:rPr lang="pt-BR" dirty="0" smtClean="0"/>
              <a:t>Políticas de subsídios e acordos entre países e blocos econômicos.</a:t>
            </a:r>
          </a:p>
          <a:p>
            <a:pPr lvl="1"/>
            <a:r>
              <a:rPr lang="pt-BR" dirty="0" smtClean="0"/>
              <a:t>Relatórios sobre áreas cultivadas e de safras dos principais países exportadores.</a:t>
            </a:r>
          </a:p>
          <a:p>
            <a:pPr lvl="1"/>
            <a:r>
              <a:rPr lang="pt-BR" dirty="0" smtClean="0"/>
              <a:t>Tendências tecnológicas.</a:t>
            </a:r>
          </a:p>
          <a:p>
            <a:pPr lvl="1"/>
            <a:r>
              <a:rPr lang="pt-BR" dirty="0" smtClean="0"/>
              <a:t>Preços relativos dos produtos substitutos. </a:t>
            </a: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1377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de derivativos agrícolas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r>
              <a:rPr lang="pt-BR" dirty="0" smtClean="0"/>
              <a:t>Gestão de risco de preços.</a:t>
            </a:r>
          </a:p>
          <a:p>
            <a:r>
              <a:rPr lang="pt-BR" dirty="0" smtClean="0"/>
              <a:t>Local onde acontece a negociação de contratos que estabelecem a fixação de preços para liquidação futura, na modalidade física (commodities) ou financeira (ações, taxas de câmbio, juros, moeda estrangeira, índices de preços, títulos do governo).</a:t>
            </a:r>
          </a:p>
          <a:p>
            <a:r>
              <a:rPr lang="pt-BR" dirty="0" smtClean="0"/>
              <a:t>Segue a lei da oferta e da demanda.</a:t>
            </a:r>
          </a:p>
          <a:p>
            <a:r>
              <a:rPr lang="pt-BR" dirty="0" smtClean="0"/>
              <a:t>Podem ser negociados no mercado de balcão (contratos a termo e opções flexíveis) ou de bolsa (contratos futuros e contratos de opções).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36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mercados de produtos agrícolas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Mercado Spot</a:t>
            </a:r>
          </a:p>
          <a:p>
            <a:r>
              <a:rPr lang="pt-BR" dirty="0" smtClean="0"/>
              <a:t>Mercado a termo</a:t>
            </a:r>
          </a:p>
          <a:p>
            <a:r>
              <a:rPr lang="pt-BR" dirty="0" smtClean="0"/>
              <a:t>Mercado futuro</a:t>
            </a:r>
          </a:p>
          <a:p>
            <a:r>
              <a:rPr lang="pt-BR" dirty="0" smtClean="0"/>
              <a:t>Mercado de opções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684" y="2518348"/>
            <a:ext cx="4803878" cy="26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55" y="434715"/>
            <a:ext cx="8791925" cy="62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de opções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419" y="2121408"/>
            <a:ext cx="4804660" cy="3843728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3247319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err="1" smtClean="0"/>
              <a:t>Call</a:t>
            </a:r>
            <a:r>
              <a:rPr lang="pt-BR" dirty="0" smtClean="0"/>
              <a:t> = opção de compra</a:t>
            </a:r>
          </a:p>
          <a:p>
            <a:r>
              <a:rPr lang="pt-BR" dirty="0" err="1" smtClean="0"/>
              <a:t>Put</a:t>
            </a:r>
            <a:r>
              <a:rPr lang="pt-BR" dirty="0" smtClean="0"/>
              <a:t> = opção de venda</a:t>
            </a:r>
          </a:p>
        </p:txBody>
      </p:sp>
    </p:spTree>
    <p:extLst>
      <p:ext uri="{BB962C8B-B14F-4D97-AF65-F5344CB8AC3E}">
        <p14:creationId xmlns:p14="http://schemas.microsoft.com/office/powerpoint/2010/main" val="8810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223</TotalTime>
  <Words>429</Words>
  <Application>Microsoft Macintosh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Tipo de Madeira</vt:lpstr>
      <vt:lpstr>Instrumentos de apoio à comercialização de produtos agrícolas</vt:lpstr>
      <vt:lpstr>objetivos</vt:lpstr>
      <vt:lpstr>Riscos de preços no mercado de produtos agrícolas</vt:lpstr>
      <vt:lpstr>Comportamento dos preços</vt:lpstr>
      <vt:lpstr>Vai faltar ou sobrar produto no mercado?</vt:lpstr>
      <vt:lpstr>Mercado de derivativos agrícolas</vt:lpstr>
      <vt:lpstr>Tipos de mercados de produtos agrícolas</vt:lpstr>
      <vt:lpstr>Apresentação do PowerPoint</vt:lpstr>
      <vt:lpstr>Mercado de opções</vt:lpstr>
      <vt:lpstr>Participantes nos mercados de derivativos agrícolas</vt:lpstr>
      <vt:lpstr>Surgimento do mercado futuro de commodities agrícolas</vt:lpstr>
      <vt:lpstr>Instrumentos públicos de apoio à comercialização agrícola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Conceito de mercado e suas divesas dimensões</dc:title>
  <dc:creator>Microsoft Office User</dc:creator>
  <cp:lastModifiedBy>Microsoft Office User</cp:lastModifiedBy>
  <cp:revision>21</cp:revision>
  <dcterms:created xsi:type="dcterms:W3CDTF">2016-02-24T21:09:42Z</dcterms:created>
  <dcterms:modified xsi:type="dcterms:W3CDTF">2016-02-29T23:16:52Z</dcterms:modified>
</cp:coreProperties>
</file>