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97"/>
  </p:normalViewPr>
  <p:slideViewPr>
    <p:cSldViewPr snapToGrid="0" snapToObjects="1">
      <p:cViewPr varScale="1">
        <p:scale>
          <a:sx n="85" d="100"/>
          <a:sy n="85" d="100"/>
        </p:scale>
        <p:origin x="32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2/29/16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Demanda, oferta e movimento de preços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Comércio Exterior </a:t>
            </a:r>
          </a:p>
          <a:p>
            <a:r>
              <a:rPr lang="pt-BR" dirty="0" smtClean="0"/>
              <a:t>Prof. Joelma </a:t>
            </a:r>
            <a:r>
              <a:rPr lang="pt-BR" dirty="0" err="1" smtClean="0"/>
              <a:t>Kremer</a:t>
            </a:r>
            <a:r>
              <a:rPr lang="pt-BR" dirty="0" smtClean="0"/>
              <a:t>, </a:t>
            </a:r>
            <a:r>
              <a:rPr lang="pt-BR" dirty="0" err="1" smtClean="0"/>
              <a:t>Dra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649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sazonalidade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Influência da sazonalidade nos preços.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627" y="2731854"/>
            <a:ext cx="54991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3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 do deslocamento simultâneo da demanda e da oferta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821581"/>
              </p:ext>
            </p:extLst>
          </p:nvPr>
        </p:nvGraphicFramePr>
        <p:xfrm>
          <a:off x="1069975" y="2150880"/>
          <a:ext cx="10058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Aumento da demanda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Demanda constante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Redução da</a:t>
                      </a:r>
                      <a:r>
                        <a:rPr lang="pt-BR" baseline="0" dirty="0" smtClean="0"/>
                        <a:t> demanda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Aumento da oferta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Preço ?</a:t>
                      </a:r>
                    </a:p>
                    <a:p>
                      <a:r>
                        <a:rPr lang="pt-BR" dirty="0" smtClean="0"/>
                        <a:t>Quantidade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Preço</a:t>
                      </a:r>
                    </a:p>
                    <a:p>
                      <a:r>
                        <a:rPr lang="pt-BR" dirty="0" smtClean="0"/>
                        <a:t>Quantidade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Preço</a:t>
                      </a:r>
                    </a:p>
                    <a:p>
                      <a:r>
                        <a:rPr lang="pt-BR" dirty="0" smtClean="0"/>
                        <a:t>Quantidade ?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Oferta constante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Preço </a:t>
                      </a:r>
                    </a:p>
                    <a:p>
                      <a:r>
                        <a:rPr lang="pt-BR" dirty="0" smtClean="0"/>
                        <a:t>Quantidade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há mudanças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Preço</a:t>
                      </a:r>
                    </a:p>
                    <a:p>
                      <a:r>
                        <a:rPr lang="pt-BR" dirty="0" smtClean="0"/>
                        <a:t>Quantidade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Redução da oferta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Preço</a:t>
                      </a:r>
                    </a:p>
                    <a:p>
                      <a:r>
                        <a:rPr lang="pt-BR" dirty="0" smtClean="0"/>
                        <a:t>Quantidade</a:t>
                      </a:r>
                      <a:r>
                        <a:rPr lang="pt-BR" baseline="0" dirty="0" smtClean="0"/>
                        <a:t>  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Preço</a:t>
                      </a:r>
                    </a:p>
                    <a:p>
                      <a:r>
                        <a:rPr lang="pt-BR" dirty="0" smtClean="0"/>
                        <a:t>Quantidade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Preço ?</a:t>
                      </a:r>
                    </a:p>
                    <a:p>
                      <a:r>
                        <a:rPr lang="pt-BR" dirty="0" smtClean="0"/>
                        <a:t>Quantidade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eta para Cima 5"/>
          <p:cNvSpPr/>
          <p:nvPr/>
        </p:nvSpPr>
        <p:spPr>
          <a:xfrm>
            <a:off x="5081666" y="3117954"/>
            <a:ext cx="59960" cy="2248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>
            <a:off x="4589489" y="3477719"/>
            <a:ext cx="59960" cy="2248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7"/>
          <p:cNvSpPr/>
          <p:nvPr/>
        </p:nvSpPr>
        <p:spPr>
          <a:xfrm>
            <a:off x="5035947" y="3722495"/>
            <a:ext cx="45719" cy="219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>
            <a:off x="4364638" y="4124792"/>
            <a:ext cx="59960" cy="2248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10"/>
          <p:cNvSpPr/>
          <p:nvPr/>
        </p:nvSpPr>
        <p:spPr>
          <a:xfrm>
            <a:off x="7527554" y="3135444"/>
            <a:ext cx="59960" cy="2248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11"/>
          <p:cNvSpPr/>
          <p:nvPr/>
        </p:nvSpPr>
        <p:spPr>
          <a:xfrm>
            <a:off x="6882986" y="4154772"/>
            <a:ext cx="59960" cy="2248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6942946" y="2848131"/>
            <a:ext cx="117421" cy="26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7500078" y="4319663"/>
            <a:ext cx="117421" cy="26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9343871" y="2865621"/>
            <a:ext cx="117421" cy="26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>
            <a:off x="9331381" y="3452731"/>
            <a:ext cx="117421" cy="26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>
            <a:off x="10053408" y="3740041"/>
            <a:ext cx="117421" cy="26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10023425" y="4324654"/>
            <a:ext cx="117421" cy="26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139252" y="4946754"/>
            <a:ext cx="2545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Hall</a:t>
            </a:r>
            <a:r>
              <a:rPr lang="pt-BR" sz="1400" smtClean="0"/>
              <a:t>, Lieberman, 2003.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119645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2857575" cy="4050792"/>
          </a:xfrm>
        </p:spPr>
        <p:txBody>
          <a:bodyPr/>
          <a:lstStyle/>
          <a:p>
            <a:r>
              <a:rPr lang="pt-BR" dirty="0" smtClean="0"/>
              <a:t>Demanda inelástica</a:t>
            </a:r>
          </a:p>
          <a:p>
            <a:r>
              <a:rPr lang="pt-BR" dirty="0" smtClean="0"/>
              <a:t>Demanda elástica</a:t>
            </a:r>
          </a:p>
          <a:p>
            <a:r>
              <a:rPr lang="pt-BR" dirty="0" smtClean="0"/>
              <a:t>Demanda perfeitamente elástica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745" y="2093976"/>
            <a:ext cx="71755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2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Apresentar os conceitos de oferta, demanda, processo de formação de preços e a noção de equilíbrio.</a:t>
            </a:r>
          </a:p>
          <a:p>
            <a:r>
              <a:rPr lang="pt-BR" dirty="0" smtClean="0"/>
              <a:t>Compreender o funcionamento e realizar a análise dos mercados de produtos agrícolas.</a:t>
            </a:r>
          </a:p>
          <a:p>
            <a:r>
              <a:rPr lang="pt-BR" dirty="0" smtClean="0"/>
              <a:t>Reconhecer modelos econômicos de simplificação da realidade.</a:t>
            </a:r>
          </a:p>
          <a:p>
            <a:r>
              <a:rPr lang="pt-BR" dirty="0" smtClean="0"/>
              <a:t>Entender a limitação dos modelos econômicos.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9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Conceito</a:t>
            </a:r>
            <a:endParaRPr lang="pt-BR" dirty="0" smtClean="0"/>
          </a:p>
          <a:p>
            <a:pPr lvl="1"/>
            <a:r>
              <a:rPr lang="pt-BR" dirty="0" smtClean="0"/>
              <a:t>Demanda de mercado = somatória das demandas individuais.</a:t>
            </a:r>
            <a:endParaRPr lang="pt-BR" dirty="0" smtClean="0"/>
          </a:p>
          <a:p>
            <a:pPr lvl="1"/>
            <a:r>
              <a:rPr lang="pt-BR" dirty="0" smtClean="0"/>
              <a:t>Necessidades infinitas </a:t>
            </a:r>
            <a:r>
              <a:rPr lang="pt-BR" dirty="0" err="1" smtClean="0"/>
              <a:t>x</a:t>
            </a:r>
            <a:r>
              <a:rPr lang="pt-BR" dirty="0" smtClean="0"/>
              <a:t> recursos finitos.</a:t>
            </a:r>
          </a:p>
          <a:p>
            <a:pPr lvl="1"/>
            <a:r>
              <a:rPr lang="pt-BR" dirty="0" smtClean="0"/>
              <a:t>Curvas de demanda (considerando variações no preço somente).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97" y="3627828"/>
            <a:ext cx="3651464" cy="25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3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5630755" cy="4050792"/>
          </a:xfrm>
        </p:spPr>
        <p:txBody>
          <a:bodyPr/>
          <a:lstStyle/>
          <a:p>
            <a:r>
              <a:rPr lang="pt-BR" dirty="0" smtClean="0"/>
              <a:t>Além do preço, também são determinantes da demanda de um indivíduo as seguintes variáveis:</a:t>
            </a:r>
            <a:endParaRPr lang="pt-BR" dirty="0" smtClean="0"/>
          </a:p>
          <a:p>
            <a:pPr lvl="1"/>
            <a:r>
              <a:rPr lang="pt-BR" dirty="0" smtClean="0"/>
              <a:t>Gostos e preferências.</a:t>
            </a:r>
          </a:p>
          <a:p>
            <a:pPr lvl="1"/>
            <a:r>
              <a:rPr lang="pt-BR" dirty="0" smtClean="0"/>
              <a:t>Renda e riqueza.</a:t>
            </a:r>
          </a:p>
          <a:p>
            <a:pPr lvl="1"/>
            <a:r>
              <a:rPr lang="pt-BR" dirty="0" smtClean="0"/>
              <a:t>Preços dos bens e serviços substitutos.</a:t>
            </a:r>
          </a:p>
          <a:p>
            <a:pPr lvl="1"/>
            <a:r>
              <a:rPr lang="pt-BR" dirty="0" smtClean="0"/>
              <a:t>Preços dos bens e serviços complementares.</a:t>
            </a:r>
          </a:p>
          <a:p>
            <a:pPr lvl="1"/>
            <a:r>
              <a:rPr lang="pt-BR" dirty="0" smtClean="0"/>
              <a:t>Expectativas em relação ao futuro.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496" y="3045704"/>
            <a:ext cx="4404402" cy="2980653"/>
          </a:xfrm>
          <a:prstGeom prst="rect">
            <a:avLst/>
          </a:prstGeom>
        </p:spPr>
      </p:pic>
      <p:sp>
        <p:nvSpPr>
          <p:cNvPr id="5" name="Balão em Elipse 4"/>
          <p:cNvSpPr/>
          <p:nvPr/>
        </p:nvSpPr>
        <p:spPr>
          <a:xfrm>
            <a:off x="9238938" y="2683240"/>
            <a:ext cx="2953062" cy="112231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Considerar movimentos </a:t>
            </a:r>
            <a:r>
              <a:rPr lang="pt-BR" sz="1600" smtClean="0"/>
              <a:t>contrários também!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94773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Conceito</a:t>
            </a:r>
            <a:endParaRPr lang="pt-BR" dirty="0" smtClean="0"/>
          </a:p>
          <a:p>
            <a:pPr lvl="1"/>
            <a:r>
              <a:rPr lang="pt-BR" dirty="0" smtClean="0"/>
              <a:t>Somatório das ofertas individuais das firmas.</a:t>
            </a:r>
          </a:p>
          <a:p>
            <a:pPr lvl="1"/>
            <a:r>
              <a:rPr lang="pt-BR" dirty="0" smtClean="0"/>
              <a:t>Busca de eficiência e eficácia.</a:t>
            </a:r>
          </a:p>
          <a:p>
            <a:pPr lvl="1"/>
            <a:r>
              <a:rPr lang="pt-BR" dirty="0" smtClean="0"/>
              <a:t>Principal variável: preço dos bens e serviços.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245" y="2533025"/>
            <a:ext cx="3988633" cy="39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7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5720696" cy="4050792"/>
          </a:xfrm>
        </p:spPr>
        <p:txBody>
          <a:bodyPr/>
          <a:lstStyle/>
          <a:p>
            <a:r>
              <a:rPr lang="pt-BR" dirty="0"/>
              <a:t>Além do preço, também são determinantes da </a:t>
            </a:r>
            <a:r>
              <a:rPr lang="pt-BR" dirty="0" smtClean="0"/>
              <a:t>oferta </a:t>
            </a:r>
            <a:r>
              <a:rPr lang="pt-BR" dirty="0"/>
              <a:t>de </a:t>
            </a:r>
            <a:r>
              <a:rPr lang="pt-BR" dirty="0" smtClean="0"/>
              <a:t>uma firma individual </a:t>
            </a:r>
            <a:r>
              <a:rPr lang="pt-BR" dirty="0"/>
              <a:t>as seguintes variáveis:</a:t>
            </a:r>
          </a:p>
          <a:p>
            <a:pPr lvl="1"/>
            <a:r>
              <a:rPr lang="pt-BR" dirty="0" smtClean="0"/>
              <a:t>Preços dos insumos e fatores de produção.</a:t>
            </a:r>
            <a:endParaRPr lang="pt-BR" dirty="0"/>
          </a:p>
          <a:p>
            <a:pPr lvl="1"/>
            <a:r>
              <a:rPr lang="pt-BR" dirty="0" smtClean="0"/>
              <a:t>Lucratividade dos bens e serviços alternativos.</a:t>
            </a:r>
            <a:endParaRPr lang="pt-BR" dirty="0"/>
          </a:p>
          <a:p>
            <a:pPr lvl="1"/>
            <a:r>
              <a:rPr lang="pt-BR" dirty="0" smtClean="0"/>
              <a:t>Avanços tecnológicos que reduzem custos ou aumentam a produtividade.</a:t>
            </a:r>
            <a:endParaRPr lang="pt-BR" dirty="0"/>
          </a:p>
          <a:p>
            <a:pPr lvl="1"/>
            <a:r>
              <a:rPr lang="pt-BR" dirty="0" smtClean="0"/>
              <a:t>Condições climáticas (produtos agrícolas).</a:t>
            </a:r>
            <a:endParaRPr lang="pt-BR" dirty="0"/>
          </a:p>
          <a:p>
            <a:pPr lvl="1"/>
            <a:r>
              <a:rPr lang="pt-BR" dirty="0" smtClean="0"/>
              <a:t>Expectativas em relação ao futuro da disponibilidade de insumos e fatores de produção, de seus preços ou dos preços do bem ou serviço.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485" y="2425805"/>
            <a:ext cx="4406900" cy="2755900"/>
          </a:xfrm>
          <a:prstGeom prst="rect">
            <a:avLst/>
          </a:prstGeom>
        </p:spPr>
      </p:pic>
      <p:sp>
        <p:nvSpPr>
          <p:cNvPr id="5" name="Balão em Elipse 4"/>
          <p:cNvSpPr/>
          <p:nvPr/>
        </p:nvSpPr>
        <p:spPr>
          <a:xfrm>
            <a:off x="8714282" y="971662"/>
            <a:ext cx="2953062" cy="112231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Considerar movimentos contrários também!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86366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Caso dos produtos agrícolas</a:t>
            </a:r>
            <a:endParaRPr lang="pt-BR" dirty="0" smtClean="0"/>
          </a:p>
          <a:p>
            <a:r>
              <a:rPr lang="pt-BR" dirty="0" smtClean="0"/>
              <a:t>Comparativamente à demanda, as variações na oferta e na quantidade ofertada podem ser mais lentas.</a:t>
            </a:r>
            <a:endParaRPr lang="pt-BR" dirty="0" smtClean="0"/>
          </a:p>
          <a:p>
            <a:r>
              <a:rPr lang="pt-BR" dirty="0" smtClean="0"/>
              <a:t>Momento da decisão do que produzir / quantidades.</a:t>
            </a:r>
            <a:endParaRPr lang="pt-BR" dirty="0" smtClean="0"/>
          </a:p>
          <a:p>
            <a:r>
              <a:rPr lang="pt-BR" dirty="0" smtClean="0"/>
              <a:t>Confirmação da colheita: condições climáticas durante a safra.</a:t>
            </a:r>
            <a:endParaRPr lang="pt-BR" dirty="0" smtClean="0"/>
          </a:p>
          <a:p>
            <a:r>
              <a:rPr lang="pt-BR" dirty="0" smtClean="0"/>
              <a:t>Retenção de estoques para reduzir a oferta.</a:t>
            </a:r>
          </a:p>
          <a:p>
            <a:r>
              <a:rPr lang="pt-BR" dirty="0" smtClean="0"/>
              <a:t>Importação para aumentar a oferta.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0696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Interação entre demanda e 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4446532" cy="4050792"/>
          </a:xfrm>
        </p:spPr>
        <p:txBody>
          <a:bodyPr/>
          <a:lstStyle/>
          <a:p>
            <a:r>
              <a:rPr lang="pt-BR" dirty="0" smtClean="0"/>
              <a:t>Compradores querem pagar o menor preço possível.</a:t>
            </a:r>
          </a:p>
          <a:p>
            <a:r>
              <a:rPr lang="pt-BR" dirty="0" smtClean="0"/>
              <a:t>Vendedores querem cobrar o maior preço possível.</a:t>
            </a:r>
          </a:p>
          <a:p>
            <a:r>
              <a:rPr lang="pt-BR" dirty="0" smtClean="0"/>
              <a:t>Estabilidade de preços - teoria econômica de Equilíbrio de Mercado - EM</a:t>
            </a:r>
            <a:endParaRPr lang="pt-BR" dirty="0" smtClean="0"/>
          </a:p>
          <a:p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683" y="2093976"/>
            <a:ext cx="4091957" cy="442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Interação entre demanda e 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4446532" cy="4050792"/>
          </a:xfrm>
        </p:spPr>
        <p:txBody>
          <a:bodyPr/>
          <a:lstStyle/>
          <a:p>
            <a:r>
              <a:rPr lang="pt-BR" dirty="0" smtClean="0"/>
              <a:t>Quando as curvas de demanda e oferta se deslocam, também ocorrem mudanças na quantidade e no preço de mercado.</a:t>
            </a:r>
            <a:endParaRPr lang="pt-BR" dirty="0" smtClean="0"/>
          </a:p>
          <a:p>
            <a:endParaRPr lang="pt-BR" dirty="0"/>
          </a:p>
          <a:p>
            <a:pPr lvl="1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372" y="2121408"/>
            <a:ext cx="4337779" cy="433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14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114</TotalTime>
  <Words>430</Words>
  <Application>Microsoft Macintosh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Tipo de Madeira</vt:lpstr>
      <vt:lpstr>Demanda, oferta e movimento de preços</vt:lpstr>
      <vt:lpstr>objetivos</vt:lpstr>
      <vt:lpstr>demanda</vt:lpstr>
      <vt:lpstr>demanda</vt:lpstr>
      <vt:lpstr>oferta</vt:lpstr>
      <vt:lpstr>oferta</vt:lpstr>
      <vt:lpstr>oferta</vt:lpstr>
      <vt:lpstr>Interação entre demanda e oferta</vt:lpstr>
      <vt:lpstr>Interação entre demanda e oferta</vt:lpstr>
      <vt:lpstr>sazonalidade</vt:lpstr>
      <vt:lpstr>Efeitos do deslocamento simultâneo da demanda e da oferta</vt:lpstr>
      <vt:lpstr>Elasticidade da demanda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Conceito de mercado e suas divesas dimensões</dc:title>
  <dc:creator>Microsoft Office User</dc:creator>
  <cp:lastModifiedBy>Microsoft Office User</cp:lastModifiedBy>
  <cp:revision>13</cp:revision>
  <dcterms:created xsi:type="dcterms:W3CDTF">2016-02-24T21:09:42Z</dcterms:created>
  <dcterms:modified xsi:type="dcterms:W3CDTF">2016-02-29T18:16:37Z</dcterms:modified>
</cp:coreProperties>
</file>