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65" r:id="rId3"/>
    <p:sldId id="257" r:id="rId4"/>
    <p:sldId id="273" r:id="rId5"/>
    <p:sldId id="303" r:id="rId6"/>
    <p:sldId id="274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/>
    <p:restoredTop sz="92574"/>
  </p:normalViewPr>
  <p:slideViewPr>
    <p:cSldViewPr snapToGrid="0" snapToObjects="1">
      <p:cViewPr varScale="1">
        <p:scale>
          <a:sx n="96" d="100"/>
          <a:sy n="96" d="100"/>
        </p:scale>
        <p:origin x="8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45B5-D4C8-1D4F-BCD0-24E4A0013BB0}" type="datetimeFigureOut">
              <a:rPr lang="pt-BR" smtClean="0"/>
              <a:t>25/05/16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CC159-3169-624B-BD00-5D0F71C50D9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72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C159-3169-624B-BD00-5D0F71C50D9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5/25/16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pt.wikipedia.org/wiki/Equador" TargetMode="External"/><Relationship Id="rId12" Type="http://schemas.openxmlformats.org/officeDocument/2006/relationships/hyperlink" Target="https://pt.wikipedia.org/wiki/Nova_Zel%C3%A2ndia" TargetMode="External"/><Relationship Id="rId13" Type="http://schemas.openxmlformats.org/officeDocument/2006/relationships/hyperlink" Target="https://pt.wikipedia.org/wiki/M%C3%A9xic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t.wikipedia.org/wiki/Argentina" TargetMode="External"/><Relationship Id="rId3" Type="http://schemas.openxmlformats.org/officeDocument/2006/relationships/hyperlink" Target="https://pt.wikipedia.org/wiki/Brasil" TargetMode="External"/><Relationship Id="rId4" Type="http://schemas.openxmlformats.org/officeDocument/2006/relationships/hyperlink" Target="https://pt.wikipedia.org/wiki/Paraguai" TargetMode="External"/><Relationship Id="rId5" Type="http://schemas.openxmlformats.org/officeDocument/2006/relationships/hyperlink" Target="https://pt.wikipedia.org/wiki/Uruguai" TargetMode="External"/><Relationship Id="rId6" Type="http://schemas.openxmlformats.org/officeDocument/2006/relationships/hyperlink" Target="https://pt.wikipedia.org/wiki/Venezuela" TargetMode="External"/><Relationship Id="rId7" Type="http://schemas.openxmlformats.org/officeDocument/2006/relationships/hyperlink" Target="https://pt.wikipedia.org/wiki/Chile" TargetMode="External"/><Relationship Id="rId8" Type="http://schemas.openxmlformats.org/officeDocument/2006/relationships/hyperlink" Target="https://pt.wikipedia.org/wiki/Bol%C3%ADvia" TargetMode="External"/><Relationship Id="rId9" Type="http://schemas.openxmlformats.org/officeDocument/2006/relationships/hyperlink" Target="https://pt.wikipedia.org/wiki/Peru" TargetMode="External"/><Relationship Id="rId10" Type="http://schemas.openxmlformats.org/officeDocument/2006/relationships/hyperlink" Target="https://pt.wikipedia.org/wiki/Col%C3%B4mbi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/>
              <a:t>Mercado comum do sul - </a:t>
            </a:r>
            <a:r>
              <a:rPr lang="pt-BR" sz="6600" dirty="0" err="1" smtClean="0"/>
              <a:t>mercosul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Comércio Exterior </a:t>
            </a:r>
          </a:p>
          <a:p>
            <a:r>
              <a:rPr lang="pt-BR" dirty="0" smtClean="0"/>
              <a:t>Prof. Joelma </a:t>
            </a:r>
            <a:r>
              <a:rPr lang="pt-BR" dirty="0" err="1" smtClean="0"/>
              <a:t>Kremer</a:t>
            </a:r>
            <a:r>
              <a:rPr lang="pt-BR" dirty="0" smtClean="0"/>
              <a:t>, </a:t>
            </a:r>
            <a:r>
              <a:rPr lang="pt-BR" dirty="0" err="1" smtClean="0"/>
              <a:t>Dra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4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Compreender</a:t>
            </a:r>
            <a:endParaRPr lang="pt-BR" dirty="0" smtClean="0"/>
          </a:p>
          <a:p>
            <a:pPr lvl="1"/>
            <a:r>
              <a:rPr lang="pt-BR" dirty="0" smtClean="0"/>
              <a:t>O que é o Mercosul</a:t>
            </a:r>
          </a:p>
          <a:p>
            <a:pPr lvl="1"/>
            <a:r>
              <a:rPr lang="pt-BR" dirty="0" smtClean="0"/>
              <a:t>Como são os países membros do Mercosul</a:t>
            </a:r>
          </a:p>
          <a:p>
            <a:pPr lvl="1"/>
            <a:r>
              <a:rPr lang="pt-BR" dirty="0" smtClean="0"/>
              <a:t>Mercosul legal e Mercosul real</a:t>
            </a:r>
          </a:p>
          <a:p>
            <a:pPr lvl="1"/>
            <a:r>
              <a:rPr lang="pt-BR" dirty="0" smtClean="0"/>
              <a:t>Tarifa externa comum - TEC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48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</a:t>
            </a:r>
            <a:r>
              <a:rPr lang="pt-BR" dirty="0" err="1" smtClean="0"/>
              <a:t>mercosul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Mercado Comum do Sul ou, Mercado Comum do Cone Sul, ou simplesmente Mercosul, foi criado a partir do Tratado de Assunção de 1991, visando à unificação dos mercados da Argentina, Brasil, Paraguai e Uruguai, ou seja, a constituição de território econômico comum n</a:t>
            </a:r>
            <a:r>
              <a:rPr lang="pt-BR" dirty="0" smtClean="0"/>
              <a:t>o cone sul latino-americano.</a:t>
            </a:r>
          </a:p>
          <a:p>
            <a:r>
              <a:rPr lang="pt-BR" dirty="0"/>
              <a:t>M</a:t>
            </a:r>
            <a:r>
              <a:rPr lang="pt-BR" dirty="0" smtClean="0"/>
              <a:t>ais </a:t>
            </a:r>
            <a:r>
              <a:rPr lang="pt-BR" dirty="0"/>
              <a:t>tarde, a ele aderiu </a:t>
            </a:r>
            <a:r>
              <a:rPr lang="pt-BR" dirty="0" smtClean="0"/>
              <a:t>a Venezuela e encontra-se em fase de expansão, uma vez que a Bolívia aguarda a ratificação parlamentar de seu protocolo de adesão como membro pleno, documento que necessita ainda para a sua vigência das aprovações legislativas </a:t>
            </a:r>
            <a:r>
              <a:rPr lang="pt-BR" dirty="0"/>
              <a:t>n</a:t>
            </a:r>
            <a:r>
              <a:rPr lang="pt-BR" dirty="0" smtClean="0"/>
              <a:t>a Bolívia, no Brasil e no Paraguai, sendo que os demais parlamentos já aprovaram.</a:t>
            </a:r>
          </a:p>
          <a:p>
            <a:endParaRPr lang="pt-BR" dirty="0" smtClean="0"/>
          </a:p>
          <a:p>
            <a:endParaRPr lang="pt-BR" dirty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04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56013"/>
            <a:ext cx="10058400" cy="1609344"/>
          </a:xfrm>
        </p:spPr>
        <p:txBody>
          <a:bodyPr/>
          <a:lstStyle/>
          <a:p>
            <a:r>
              <a:rPr lang="pt-BR" dirty="0" smtClean="0"/>
              <a:t>Membros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99861" y="2726707"/>
            <a:ext cx="6851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C1C1C"/>
                </a:solidFill>
                <a:latin typeface="Helvetica" charset="0"/>
              </a:rPr>
              <a:t>Membros plenos</a:t>
            </a:r>
            <a:r>
              <a:rPr lang="pt-BR" b="1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2"/>
              </a:rPr>
              <a:t>Argentina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2"/>
              </a:rPr>
              <a:t> (1991)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2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2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3"/>
              </a:rPr>
              <a:t>Brasil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3"/>
              </a:rPr>
              <a:t> (1991)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3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3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4"/>
              </a:rPr>
              <a:t>Paraguai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4"/>
              </a:rPr>
              <a:t> (1991)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4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4"/>
              </a:rPr>
              <a:t> 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5"/>
              </a:rPr>
              <a:t>Uruguai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5"/>
              </a:rPr>
              <a:t> (1991)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5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5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6"/>
              </a:rPr>
              <a:t>Venezuela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6"/>
              </a:rPr>
              <a:t> (2012)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6"/>
              </a:rPr>
              <a:t>	</a:t>
            </a:r>
          </a:p>
          <a:p>
            <a:r>
              <a:rPr lang="pt-BR" b="1" dirty="0">
                <a:solidFill>
                  <a:srgbClr val="1C1C1C"/>
                </a:solidFill>
                <a:latin typeface="Helvetica" charset="0"/>
              </a:rPr>
              <a:t>Estados associados</a:t>
            </a:r>
            <a:r>
              <a:rPr lang="pt-BR" b="1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7"/>
              </a:rPr>
              <a:t>Chile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7"/>
              </a:rPr>
              <a:t> (1996)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7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7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8"/>
              </a:rPr>
              <a:t>Bolívia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8"/>
              </a:rPr>
              <a:t> (1996)</a:t>
            </a:r>
            <a:endParaRPr lang="pt-BR" dirty="0">
              <a:solidFill>
                <a:prstClr val="black"/>
              </a:solidFill>
              <a:latin typeface="Helvetica" charset="0"/>
              <a:hlinkClick r:id="rId8"/>
            </a:endParaRPr>
          </a:p>
          <a:p>
            <a:r>
              <a:rPr lang="pt-BR" sz="1600" dirty="0">
                <a:solidFill>
                  <a:srgbClr val="1C1C1C"/>
                </a:solidFill>
                <a:latin typeface="Helvetica" charset="0"/>
              </a:rPr>
              <a:t>(em processo de adesão)</a:t>
            </a:r>
            <a:r>
              <a:rPr lang="pt-BR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9"/>
              </a:rPr>
              <a:t>Peru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9"/>
              </a:rPr>
              <a:t> (2003)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9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9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10"/>
              </a:rPr>
              <a:t>Colômbia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0"/>
              </a:rPr>
              <a:t> (2004)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10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0"/>
              </a:rPr>
              <a:t> 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11"/>
              </a:rPr>
              <a:t>Equador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1"/>
              </a:rPr>
              <a:t> (2004)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11"/>
              </a:rPr>
              <a:t>	</a:t>
            </a:r>
          </a:p>
          <a:p>
            <a:r>
              <a:rPr lang="pt-BR" b="1" dirty="0">
                <a:solidFill>
                  <a:srgbClr val="1C1C1C"/>
                </a:solidFill>
                <a:latin typeface="Helvetica" charset="0"/>
              </a:rPr>
              <a:t>Estados observadores</a:t>
            </a:r>
            <a:r>
              <a:rPr lang="pt-BR" b="1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12"/>
              </a:rPr>
              <a:t>Nova Zelândia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2"/>
              </a:rPr>
              <a:t> (2010)</a:t>
            </a:r>
            <a:r>
              <a:rPr lang="pt-BR" sz="1600" baseline="30000" dirty="0">
                <a:solidFill>
                  <a:srgbClr val="092F9D"/>
                </a:solidFill>
                <a:latin typeface="Helvetica" charset="0"/>
                <a:hlinkClick r:id="rId12"/>
              </a:rPr>
              <a:t>[62]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12"/>
              </a:rPr>
              <a:t>	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2"/>
              </a:rPr>
              <a:t> </a:t>
            </a:r>
            <a:r>
              <a:rPr lang="pt-BR" dirty="0">
                <a:solidFill>
                  <a:srgbClr val="092F9D"/>
                </a:solidFill>
                <a:latin typeface="Helvetica" charset="0"/>
                <a:hlinkClick r:id="rId13"/>
              </a:rPr>
              <a:t>México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3"/>
              </a:rPr>
              <a:t> (</a:t>
            </a:r>
            <a:r>
              <a:rPr lang="pt-BR" sz="1600" i="1" dirty="0">
                <a:solidFill>
                  <a:srgbClr val="6D6D6D"/>
                </a:solidFill>
                <a:latin typeface="Helvetica" charset="0"/>
                <a:hlinkClick r:id="rId13"/>
              </a:rPr>
              <a:t>Não disponível</a:t>
            </a:r>
            <a:r>
              <a:rPr lang="pt-BR" dirty="0">
                <a:solidFill>
                  <a:srgbClr val="1C1C1C"/>
                </a:solidFill>
                <a:latin typeface="Helvetica" charset="0"/>
                <a:hlinkClick r:id="rId13"/>
              </a:rPr>
              <a:t>)</a:t>
            </a:r>
            <a:r>
              <a:rPr lang="pt-BR" dirty="0">
                <a:solidFill>
                  <a:prstClr val="black"/>
                </a:solidFill>
                <a:latin typeface="Helvetica" charset="0"/>
                <a:hlinkClick r:id="rId13"/>
              </a:rPr>
              <a:t>			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9848" y="1876700"/>
            <a:ext cx="611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pt.wikipedia.org</a:t>
            </a:r>
            <a:r>
              <a:rPr lang="pt-BR" dirty="0"/>
              <a:t>/</a:t>
            </a:r>
            <a:r>
              <a:rPr lang="pt-BR" dirty="0" err="1"/>
              <a:t>wiki</a:t>
            </a:r>
            <a:r>
              <a:rPr lang="pt-BR" dirty="0"/>
              <a:t>/</a:t>
            </a:r>
            <a:r>
              <a:rPr lang="pt-BR" dirty="0" err="1"/>
              <a:t>Mercado_Comum_do_Sul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29" y="-450568"/>
            <a:ext cx="5464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Ganhos da integração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1749287"/>
            <a:ext cx="10058400" cy="4731026"/>
          </a:xfrm>
        </p:spPr>
        <p:txBody>
          <a:bodyPr>
            <a:normAutofit/>
          </a:bodyPr>
          <a:lstStyle/>
          <a:p>
            <a:r>
              <a:rPr lang="pt-BR" dirty="0" smtClean="0"/>
              <a:t>Maior eficiência na produção</a:t>
            </a:r>
          </a:p>
          <a:p>
            <a:r>
              <a:rPr lang="pt-BR" dirty="0" smtClean="0"/>
              <a:t>Altos níveis de produção</a:t>
            </a:r>
          </a:p>
          <a:p>
            <a:r>
              <a:rPr lang="pt-BR" dirty="0" smtClean="0"/>
              <a:t>Uma melhor posição de barganha o plano internacional</a:t>
            </a:r>
          </a:p>
          <a:p>
            <a:r>
              <a:rPr lang="pt-BR" dirty="0" smtClean="0"/>
              <a:t>Mudança positiva na eficiência econômica dos agentes em virtude de maior concorrência </a:t>
            </a:r>
            <a:r>
              <a:rPr lang="pt-BR" dirty="0" err="1" smtClean="0"/>
              <a:t>intrassetorial</a:t>
            </a:r>
            <a:endParaRPr lang="pt-BR" dirty="0" smtClean="0"/>
          </a:p>
          <a:p>
            <a:r>
              <a:rPr lang="pt-BR" dirty="0" smtClean="0"/>
              <a:t>Transformações tanto em qualidade quanto na quantidade dos fatores de produção por força de avanços tecnológicos</a:t>
            </a:r>
          </a:p>
          <a:p>
            <a:r>
              <a:rPr lang="pt-BR" dirty="0" smtClean="0"/>
              <a:t>Mobilidade de fatores através das fronteiras entre os países-membros, permitindo uma alocação ótima de recursos</a:t>
            </a:r>
          </a:p>
          <a:p>
            <a:r>
              <a:rPr lang="pt-BR" dirty="0" smtClean="0"/>
              <a:t>Coordenação de políticas monetárias e fiscais</a:t>
            </a:r>
          </a:p>
          <a:p>
            <a:r>
              <a:rPr lang="pt-BR" dirty="0" smtClean="0"/>
              <a:t>Os objetivos de pleno emprego, altas taxas de crescimento econômico e de uma melhor distribuição de renda tornam-se as metas comuns.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08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7439"/>
            <a:ext cx="10058400" cy="1609344"/>
          </a:xfrm>
        </p:spPr>
        <p:txBody>
          <a:bodyPr/>
          <a:lstStyle/>
          <a:p>
            <a:r>
              <a:rPr lang="pt-BR" dirty="0" smtClean="0"/>
              <a:t>Mercosul legal e </a:t>
            </a:r>
            <a:r>
              <a:rPr lang="pt-BR" dirty="0" err="1" smtClean="0"/>
              <a:t>mercosul</a:t>
            </a:r>
            <a:r>
              <a:rPr lang="pt-BR" dirty="0" smtClean="0"/>
              <a:t>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1713807"/>
            <a:ext cx="9515494" cy="4567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Embora os países como um todo sejam signatários, algumas partes desses países é que participam mais ativamente do acordo.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No Brasil, por exemplo, podemos citar Espírito Santo, Minas Gerais (parte), Paraná, Rio de Janeiro, Rio Grande do Sul, Santa Catarina São Paulo, Mato Grosso do Sul (parte).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7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Tarifa externa comum - TEC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Tarifa instituída para terceiros países que não integrantes do Mercosul.</a:t>
            </a:r>
            <a:endParaRPr lang="pt-BR" sz="2400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137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6199</TotalTime>
  <Words>342</Words>
  <Application>Microsoft Macintosh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Calibri</vt:lpstr>
      <vt:lpstr>Helvetica</vt:lpstr>
      <vt:lpstr>Rockwell</vt:lpstr>
      <vt:lpstr>Rockwell Condensed</vt:lpstr>
      <vt:lpstr>Rockwell Extra Bold</vt:lpstr>
      <vt:lpstr>Wingdings</vt:lpstr>
      <vt:lpstr>Tipo de Madeira</vt:lpstr>
      <vt:lpstr>Mercado comum do sul - mercosul</vt:lpstr>
      <vt:lpstr>objetivos</vt:lpstr>
      <vt:lpstr>O que é o mercosul?</vt:lpstr>
      <vt:lpstr>Membros</vt:lpstr>
      <vt:lpstr>Apresentação do PowerPoint</vt:lpstr>
      <vt:lpstr>Ganhos da integração</vt:lpstr>
      <vt:lpstr>Mercosul legal e mercosul real</vt:lpstr>
      <vt:lpstr>Tarifa externa comum - TEC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 de mercado e suas divesas dimensões</dc:title>
  <dc:creator>Microsoft Office User</dc:creator>
  <cp:lastModifiedBy>Microsoft Office User</cp:lastModifiedBy>
  <cp:revision>99</cp:revision>
  <dcterms:created xsi:type="dcterms:W3CDTF">2016-02-24T21:09:42Z</dcterms:created>
  <dcterms:modified xsi:type="dcterms:W3CDTF">2016-05-28T18:09:07Z</dcterms:modified>
</cp:coreProperties>
</file>