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wdp" ContentType="image/vnd.ms-photo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7"/>
  </p:notesMasterIdLst>
  <p:sldIdLst>
    <p:sldId id="256" r:id="rId2"/>
    <p:sldId id="265" r:id="rId3"/>
    <p:sldId id="257" r:id="rId4"/>
    <p:sldId id="273" r:id="rId5"/>
    <p:sldId id="303" r:id="rId6"/>
    <p:sldId id="274" r:id="rId7"/>
    <p:sldId id="258" r:id="rId8"/>
    <p:sldId id="259" r:id="rId9"/>
    <p:sldId id="270" r:id="rId10"/>
    <p:sldId id="271" r:id="rId11"/>
    <p:sldId id="289" r:id="rId12"/>
    <p:sldId id="290" r:id="rId13"/>
    <p:sldId id="272" r:id="rId14"/>
    <p:sldId id="275" r:id="rId15"/>
    <p:sldId id="304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73"/>
    <p:restoredTop sz="92574"/>
  </p:normalViewPr>
  <p:slideViewPr>
    <p:cSldViewPr snapToGrid="0" snapToObjects="1">
      <p:cViewPr varScale="1">
        <p:scale>
          <a:sx n="96" d="100"/>
          <a:sy n="96" d="100"/>
        </p:scale>
        <p:origin x="840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heme" Target="theme/theme1.xml"/><Relationship Id="rId2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presProps" Target="presProps.xml"/><Relationship Id="rId1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7945B5-D4C8-1D4F-BCD0-24E4A0013BB0}" type="datetimeFigureOut">
              <a:rPr lang="pt-BR" smtClean="0"/>
              <a:t>25/05/16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ACC159-3169-624B-BD00-5D0F71C50D9A}" type="slidenum">
              <a:rPr lang="pt-BR" smtClean="0"/>
              <a:t>‹n.º›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6724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ACC159-3169-624B-BD00-5D0F71C50D9A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4986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3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4" Type="http://schemas.openxmlformats.org/officeDocument/2006/relationships/image" Target="../media/image2.png"/><Relationship Id="rId5" Type="http://schemas.microsoft.com/office/2007/relationships/hdphoto" Target="../media/hdphoto1.wdp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5/25/16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‹n.º›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361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5/25/16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256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5/25/16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651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5/25/16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082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smtClean="0"/>
              <a:t>5/25/16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‹n.º›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5599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5/25/16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378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5/25/16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378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5/25/16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estilo do título mestre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886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5/25/16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262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5/25/16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9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Arraste a imagem para o espaço reservado ou clique no ícone para adicionar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5/25/16</a:t>
            </a:fld>
            <a:endParaRPr lang="en-US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‹n.º›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615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png"/><Relationship Id="rId14" Type="http://schemas.microsoft.com/office/2007/relationships/hdphoto" Target="../media/hdphoto1.wdp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estilo do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de texto mestres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5/25/16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‹n.º›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551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z="6600" dirty="0" smtClean="0"/>
              <a:t>Financiamentos de exportação e importação</a:t>
            </a:r>
            <a:endParaRPr lang="pt-BR" sz="66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pt-BR" dirty="0" smtClean="0"/>
          </a:p>
          <a:p>
            <a:r>
              <a:rPr lang="pt-BR" dirty="0" smtClean="0"/>
              <a:t>Comércio Exterior </a:t>
            </a:r>
          </a:p>
          <a:p>
            <a:r>
              <a:rPr lang="pt-BR" dirty="0" smtClean="0"/>
              <a:t>Prof. Joelma </a:t>
            </a:r>
            <a:r>
              <a:rPr lang="pt-BR" dirty="0" err="1" smtClean="0"/>
              <a:t>Kremer</a:t>
            </a:r>
            <a:r>
              <a:rPr lang="pt-BR" dirty="0" smtClean="0"/>
              <a:t>, </a:t>
            </a:r>
            <a:r>
              <a:rPr lang="pt-BR" dirty="0" err="1" smtClean="0"/>
              <a:t>Dra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6499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err="1" smtClean="0"/>
              <a:t>Buyer’s</a:t>
            </a:r>
            <a:r>
              <a:rPr lang="pt-BR" i="1" dirty="0" smtClean="0"/>
              <a:t> </a:t>
            </a:r>
            <a:r>
              <a:rPr lang="pt-BR" i="1" dirty="0" err="1" smtClean="0"/>
              <a:t>credit</a:t>
            </a:r>
            <a:endParaRPr lang="pt-BR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1890769"/>
            <a:ext cx="10058400" cy="4672254"/>
          </a:xfrm>
        </p:spPr>
        <p:txBody>
          <a:bodyPr>
            <a:normAutofit/>
          </a:bodyPr>
          <a:lstStyle/>
          <a:p>
            <a:r>
              <a:rPr lang="pt-BR" sz="2400" dirty="0" smtClean="0"/>
              <a:t>Neste caso, o financiamento é concedido diretamente ao importador estrangeiro.</a:t>
            </a:r>
          </a:p>
          <a:p>
            <a:r>
              <a:rPr lang="pt-BR" sz="2400" dirty="0" smtClean="0"/>
              <a:t>Há um banco no exterior financiando a operação ao importador.</a:t>
            </a:r>
          </a:p>
          <a:p>
            <a:r>
              <a:rPr lang="pt-BR" sz="2400" dirty="0" smtClean="0"/>
              <a:t>Assim, apenas o importador estrangeiro e seus avalistas, quando houver, permanecem responsáveis junto ao banqueiro financiador, pelo pagamento de cambiais de exportação, não havendo qualquer vinculação do exportador às cambiais.</a:t>
            </a:r>
          </a:p>
          <a:p>
            <a:endParaRPr lang="pt-BR" sz="2400" dirty="0" smtClean="0"/>
          </a:p>
        </p:txBody>
      </p:sp>
    </p:spTree>
    <p:extLst>
      <p:ext uri="{BB962C8B-B14F-4D97-AF65-F5344CB8AC3E}">
        <p14:creationId xmlns:p14="http://schemas.microsoft.com/office/powerpoint/2010/main" val="158594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Securitização das exportações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1890769"/>
            <a:ext cx="10058400" cy="4672254"/>
          </a:xfrm>
        </p:spPr>
        <p:txBody>
          <a:bodyPr>
            <a:noAutofit/>
          </a:bodyPr>
          <a:lstStyle/>
          <a:p>
            <a:r>
              <a:rPr lang="pt-BR" sz="2400" dirty="0" smtClean="0"/>
              <a:t>É o mecanismo criado pela Circular </a:t>
            </a:r>
            <a:r>
              <a:rPr lang="pt-BR" sz="2400" dirty="0" err="1" smtClean="0"/>
              <a:t>n</a:t>
            </a:r>
            <a:r>
              <a:rPr lang="pt-BR" sz="2400" dirty="0" smtClean="0"/>
              <a:t>. 1.979, de 26-6-91, do Bacen, pelo qual o exportador compromete seu fluxo de exportações para obter financiamento no exterior a custos muito mais baixos.</a:t>
            </a:r>
          </a:p>
          <a:p>
            <a:r>
              <a:rPr lang="pt-BR" sz="2400" dirty="0" smtClean="0"/>
              <a:t>Com base no contrato de exportação, o exportador emite um papel de, no mínimo, um ano de prazo, para buscar financiamento junto aos investidores institucionais estrangeiros e/ou instituições financeiras internacionais.</a:t>
            </a:r>
          </a:p>
          <a:p>
            <a:r>
              <a:rPr lang="pt-BR" sz="2400" dirty="0" smtClean="0"/>
              <a:t>Tais papeis são garantidos </a:t>
            </a:r>
            <a:r>
              <a:rPr lang="pt-BR" sz="2400" dirty="0" smtClean="0"/>
              <a:t>pelo desempenho do exportador ao longo do tempo.</a:t>
            </a:r>
          </a:p>
          <a:p>
            <a:r>
              <a:rPr lang="pt-BR" sz="2400" dirty="0" smtClean="0"/>
              <a:t>O investidor estrangeiro </a:t>
            </a:r>
            <a:r>
              <a:rPr lang="pt-BR" sz="2400" dirty="0" smtClean="0"/>
              <a:t>vai acompanhar os dados, que serão registrados numa conta de passagem, onde será contabilizada a receita auferida pelo exportador com a venda do produto no mercado internacional.</a:t>
            </a:r>
            <a:endParaRPr lang="pt-BR" sz="2400" dirty="0"/>
          </a:p>
          <a:p>
            <a:pPr lvl="1"/>
            <a:endParaRPr lang="pt-BR" sz="2000" dirty="0" smtClean="0"/>
          </a:p>
        </p:txBody>
      </p:sp>
    </p:spTree>
    <p:extLst>
      <p:ext uri="{BB962C8B-B14F-4D97-AF65-F5344CB8AC3E}">
        <p14:creationId xmlns:p14="http://schemas.microsoft.com/office/powerpoint/2010/main" val="1162779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9848" y="47955"/>
            <a:ext cx="10058400" cy="1609344"/>
          </a:xfrm>
        </p:spPr>
        <p:txBody>
          <a:bodyPr/>
          <a:lstStyle/>
          <a:p>
            <a:r>
              <a:rPr lang="pt-BR" dirty="0" smtClean="0"/>
              <a:t>Resolução </a:t>
            </a:r>
            <a:r>
              <a:rPr lang="pt-BR" dirty="0" err="1" smtClean="0"/>
              <a:t>n</a:t>
            </a:r>
            <a:r>
              <a:rPr lang="pt-BR" dirty="0" smtClean="0"/>
              <a:t>. 2.770, de 30-08-2000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1763315"/>
            <a:ext cx="10058400" cy="5097462"/>
          </a:xfrm>
        </p:spPr>
        <p:txBody>
          <a:bodyPr>
            <a:normAutofit/>
          </a:bodyPr>
          <a:lstStyle/>
          <a:p>
            <a:r>
              <a:rPr lang="pt-BR" sz="2400" dirty="0" smtClean="0"/>
              <a:t>Essa Resolução permite às empresas que:</a:t>
            </a:r>
          </a:p>
          <a:p>
            <a:pPr lvl="1"/>
            <a:r>
              <a:rPr lang="pt-BR" sz="2000" dirty="0" smtClean="0"/>
              <a:t>Tomem recursos diretamente com instituições financeiras ou mesmo outras empresas não financeiras sediadas no exterior; ou </a:t>
            </a:r>
          </a:p>
          <a:p>
            <a:pPr lvl="1"/>
            <a:r>
              <a:rPr lang="pt-BR" sz="2000" dirty="0" smtClean="0"/>
              <a:t>Tomem recursos que sejam captados no exterior pelas instituições financeiras nacionais para repasse às empresas instaladas no Brasil.</a:t>
            </a:r>
          </a:p>
          <a:p>
            <a:r>
              <a:rPr lang="pt-BR" sz="2400" dirty="0" smtClean="0"/>
              <a:t>As empresas que já exportam terão seus custos diminuídos porque já contam com o </a:t>
            </a:r>
            <a:r>
              <a:rPr lang="pt-BR" sz="2400" i="1" dirty="0" smtClean="0"/>
              <a:t>hedge</a:t>
            </a:r>
            <a:r>
              <a:rPr lang="pt-BR" sz="2400" dirty="0" smtClean="0"/>
              <a:t> natural, que é o resultado de suas vendas externas.</a:t>
            </a:r>
          </a:p>
          <a:p>
            <a:r>
              <a:rPr lang="pt-BR" sz="2400" dirty="0" smtClean="0"/>
              <a:t>O custo sempre girará em torno da Libor ou da </a:t>
            </a:r>
            <a:r>
              <a:rPr lang="pt-BR" sz="2400" i="1" dirty="0" smtClean="0"/>
              <a:t>Prime Rate</a:t>
            </a:r>
            <a:r>
              <a:rPr lang="pt-BR" sz="2400" dirty="0" smtClean="0"/>
              <a:t>, mais um </a:t>
            </a:r>
            <a:r>
              <a:rPr lang="pt-BR" sz="2400" i="1" dirty="0" smtClean="0"/>
              <a:t>spread</a:t>
            </a:r>
            <a:r>
              <a:rPr lang="pt-BR" sz="2400" dirty="0" smtClean="0"/>
              <a:t>, que será mais alto ou menor conforme os investidores externos tenham mais ou menos confiança no desempenho global de nossa economia.</a:t>
            </a:r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00345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Financiamento de 360 dias ou mais (ROF)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Sujeitam-se ao Registro de Operação Financeira – ROF, instrumento criado pela Resolução </a:t>
            </a:r>
            <a:r>
              <a:rPr lang="pt-BR" dirty="0" err="1" smtClean="0"/>
              <a:t>n</a:t>
            </a:r>
            <a:r>
              <a:rPr lang="pt-BR" dirty="0" smtClean="0"/>
              <a:t>. 2.337, de 28-11-96 do Bacen, as seguintes operações</a:t>
            </a:r>
            <a:r>
              <a:rPr lang="pt-BR" dirty="0" smtClean="0"/>
              <a:t>:</a:t>
            </a:r>
          </a:p>
          <a:p>
            <a:pPr lvl="1"/>
            <a:r>
              <a:rPr lang="pt-BR" dirty="0" smtClean="0"/>
              <a:t>Importações financiados pelo fornecedor do bem ou serviço ou por outro financiador, ou concessão de linha de crédito a bancos autorizados a operar em câmbio no país, para pagamento acima de 360 dias.</a:t>
            </a:r>
          </a:p>
          <a:p>
            <a:pPr lvl="1"/>
            <a:r>
              <a:rPr lang="pt-BR" dirty="0" smtClean="0"/>
              <a:t>Arrendamento mercantil (</a:t>
            </a:r>
            <a:r>
              <a:rPr lang="pt-BR" i="1" dirty="0" smtClean="0"/>
              <a:t>leasing</a:t>
            </a:r>
            <a:r>
              <a:rPr lang="pt-BR" dirty="0" smtClean="0"/>
              <a:t>) externo, com prazo superior a 360 dias.</a:t>
            </a:r>
          </a:p>
          <a:p>
            <a:pPr lvl="1"/>
            <a:r>
              <a:rPr lang="pt-BR" dirty="0" smtClean="0"/>
              <a:t>Arrendamento simples, aluguel de equipamentos e afretamento de embarcações, contratados com não residentes, sem opção de compra, com prazo superior a 360 dias.</a:t>
            </a:r>
          </a:p>
          <a:p>
            <a:pPr lvl="1"/>
            <a:r>
              <a:rPr lang="pt-BR" dirty="0" smtClean="0"/>
              <a:t>Importação de bens sem cobertura cambial destinados à integralização de capital de empresas brasileiras.</a:t>
            </a:r>
          </a:p>
          <a:p>
            <a:r>
              <a:rPr lang="pt-BR" dirty="0" smtClean="0"/>
              <a:t>Registro da operação: deverá ser providenciado antes da Declaração de Importação, via sistema eletrônico do Bacen, mediante declaração do importador ou arrendatário. </a:t>
            </a:r>
          </a:p>
        </p:txBody>
      </p:sp>
    </p:spTree>
    <p:extLst>
      <p:ext uri="{BB962C8B-B14F-4D97-AF65-F5344CB8AC3E}">
        <p14:creationId xmlns:p14="http://schemas.microsoft.com/office/powerpoint/2010/main" val="568785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Câmbio futuro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Tendo em vista que o prazo máximo permitido aos fechamentos de câmbio de importação situa-se, no máximo, em 360 dias, entende-se que o importador poderá solicitar tal financiamento ao banco parceiro.</a:t>
            </a:r>
          </a:p>
          <a:p>
            <a:r>
              <a:rPr lang="pt-BR" dirty="0" smtClean="0"/>
              <a:t>Os bancos oferecem financiamento às importações e utilizam as linhas externas (abundantes, diga-se de passagem).</a:t>
            </a:r>
          </a:p>
          <a:p>
            <a:r>
              <a:rPr lang="pt-BR" dirty="0" smtClean="0"/>
              <a:t>É um grande negócio para a indústria bancária.</a:t>
            </a:r>
          </a:p>
          <a:p>
            <a:r>
              <a:rPr lang="pt-BR" dirty="0" smtClean="0"/>
              <a:t>Custos.</a:t>
            </a:r>
            <a:endParaRPr lang="pt-BR" dirty="0" smtClean="0"/>
          </a:p>
          <a:p>
            <a:endParaRPr lang="pt-BR" dirty="0" smtClean="0"/>
          </a:p>
          <a:p>
            <a:pPr lvl="1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702578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BNDES/FINAMIM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Destina-se ao financiamento de importação de máquinas e equipamentos, sujeito à disponibilidade de recursos específicos e à aprovação do pedido de financiamento de instituição credora dos recursos, podendo ser </a:t>
            </a:r>
            <a:r>
              <a:rPr lang="pt-BR" dirty="0" smtClean="0"/>
              <a:t>utilizado no apoio à empresa sob controle de capital estrangeiro somente quando a importação se constituir em um dos itens de investimento apoiados pelo BNDES.</a:t>
            </a:r>
          </a:p>
          <a:p>
            <a:r>
              <a:rPr lang="pt-BR" dirty="0" smtClean="0"/>
              <a:t>O importador deverá dirigir-se à rede bancária solicitando o enquadramento e o financiamento da operação.</a:t>
            </a:r>
          </a:p>
          <a:p>
            <a:r>
              <a:rPr lang="pt-BR" dirty="0" smtClean="0"/>
              <a:t>Os prazos são extremamente atraentes, em torno de quatro a cinco anos, com taxas competitivas, mesmo em nível internacional.</a:t>
            </a:r>
            <a:endParaRPr lang="pt-BR" dirty="0" smtClean="0"/>
          </a:p>
          <a:p>
            <a:endParaRPr lang="pt-BR" dirty="0" smtClean="0"/>
          </a:p>
          <a:p>
            <a:pPr lvl="1"/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27307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Compreender as operações </a:t>
            </a:r>
            <a:r>
              <a:rPr lang="pt-BR" dirty="0" smtClean="0"/>
              <a:t>de financiamento e os assuntos a elas relacionados.</a:t>
            </a:r>
            <a:endParaRPr lang="pt-BR" dirty="0" smtClean="0"/>
          </a:p>
          <a:p>
            <a:pPr lvl="1"/>
            <a:r>
              <a:rPr lang="pt-BR" dirty="0" smtClean="0"/>
              <a:t>Adiantamentos sobre contratos de câmbio - ACC</a:t>
            </a:r>
            <a:endParaRPr lang="pt-BR" dirty="0" smtClean="0"/>
          </a:p>
          <a:p>
            <a:pPr lvl="1"/>
            <a:r>
              <a:rPr lang="pt-BR" dirty="0" smtClean="0"/>
              <a:t>Adiantamentos sobre cambiais entregues - ACE</a:t>
            </a:r>
            <a:endParaRPr lang="pt-BR" dirty="0" smtClean="0"/>
          </a:p>
          <a:p>
            <a:pPr lvl="1"/>
            <a:r>
              <a:rPr lang="pt-BR" dirty="0" smtClean="0"/>
              <a:t>Programa de financiamento à exportação - PROEX</a:t>
            </a:r>
            <a:endParaRPr lang="pt-BR" dirty="0" smtClean="0"/>
          </a:p>
          <a:p>
            <a:pPr lvl="1"/>
            <a:r>
              <a:rPr lang="pt-BR" dirty="0" smtClean="0"/>
              <a:t>FINAMEX</a:t>
            </a:r>
            <a:endParaRPr lang="pt-BR" dirty="0" smtClean="0"/>
          </a:p>
          <a:p>
            <a:pPr lvl="1"/>
            <a:r>
              <a:rPr lang="pt-BR" i="1" dirty="0" err="1" smtClean="0"/>
              <a:t>Export</a:t>
            </a:r>
            <a:r>
              <a:rPr lang="pt-BR" i="1" dirty="0" smtClean="0"/>
              <a:t> note</a:t>
            </a:r>
            <a:endParaRPr lang="pt-BR" i="1" dirty="0" smtClean="0"/>
          </a:p>
          <a:p>
            <a:pPr lvl="1"/>
            <a:r>
              <a:rPr lang="pt-BR" i="1" dirty="0" err="1" smtClean="0"/>
              <a:t>Commercial</a:t>
            </a:r>
            <a:r>
              <a:rPr lang="pt-BR" i="1" dirty="0" smtClean="0"/>
              <a:t> </a:t>
            </a:r>
            <a:r>
              <a:rPr lang="pt-BR" i="1" dirty="0" err="1" smtClean="0"/>
              <a:t>papers</a:t>
            </a:r>
            <a:endParaRPr lang="pt-BR" i="1" dirty="0" smtClean="0"/>
          </a:p>
          <a:p>
            <a:pPr lvl="1"/>
            <a:r>
              <a:rPr lang="pt-BR" i="1" dirty="0" err="1" smtClean="0"/>
              <a:t>Supplier’s</a:t>
            </a:r>
            <a:r>
              <a:rPr lang="pt-BR" i="1" dirty="0" smtClean="0"/>
              <a:t> </a:t>
            </a:r>
            <a:r>
              <a:rPr lang="pt-BR" i="1" dirty="0" err="1" smtClean="0"/>
              <a:t>credit</a:t>
            </a:r>
            <a:endParaRPr lang="pt-BR" i="1" dirty="0" smtClean="0"/>
          </a:p>
          <a:p>
            <a:pPr lvl="1"/>
            <a:r>
              <a:rPr lang="pt-BR" i="1" dirty="0" err="1" smtClean="0"/>
              <a:t>Buyer’s</a:t>
            </a:r>
            <a:r>
              <a:rPr lang="pt-BR" i="1" dirty="0" smtClean="0"/>
              <a:t> </a:t>
            </a:r>
            <a:r>
              <a:rPr lang="pt-BR" i="1" dirty="0" err="1" smtClean="0"/>
              <a:t>credit</a:t>
            </a:r>
            <a:endParaRPr lang="pt-BR" i="1" dirty="0" smtClean="0"/>
          </a:p>
          <a:p>
            <a:pPr lvl="1"/>
            <a:r>
              <a:rPr lang="pt-BR" dirty="0" smtClean="0"/>
              <a:t>Securitização das exportações</a:t>
            </a:r>
            <a:endParaRPr lang="pt-BR" dirty="0" smtClean="0"/>
          </a:p>
          <a:p>
            <a:pPr lvl="1"/>
            <a:r>
              <a:rPr lang="pt-BR" dirty="0" smtClean="0"/>
              <a:t>Resolução 2.770 de 30 de agosto de 2000</a:t>
            </a:r>
            <a:endParaRPr lang="pt-BR" dirty="0" smtClean="0"/>
          </a:p>
          <a:p>
            <a:pPr lvl="1"/>
            <a:r>
              <a:rPr lang="pt-BR" dirty="0" smtClean="0"/>
              <a:t>Entre outros...</a:t>
            </a:r>
          </a:p>
        </p:txBody>
      </p:sp>
    </p:spTree>
    <p:extLst>
      <p:ext uri="{BB962C8B-B14F-4D97-AF65-F5344CB8AC3E}">
        <p14:creationId xmlns:p14="http://schemas.microsoft.com/office/powerpoint/2010/main" val="84894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Financiamentos de exportação e importação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Os bancos que atuam na área de câmbio oferecem um cardápio de opções em financiamento às exportações e, em menor grau, às importações.</a:t>
            </a:r>
          </a:p>
          <a:p>
            <a:r>
              <a:rPr lang="pt-BR" dirty="0" smtClean="0"/>
              <a:t>O governo também apresenta linhas de crédito para fomentar as exportações.</a:t>
            </a:r>
          </a:p>
          <a:p>
            <a:r>
              <a:rPr lang="pt-BR" dirty="0" smtClean="0"/>
              <a:t>Serão demonstradas as diversas fontes de recursos existentes no mercado a seguir.</a:t>
            </a:r>
            <a:endParaRPr lang="pt-BR" dirty="0" smtClean="0"/>
          </a:p>
          <a:p>
            <a:endParaRPr lang="pt-BR" dirty="0"/>
          </a:p>
          <a:p>
            <a:pPr lvl="1"/>
            <a:endParaRPr lang="pt-BR" dirty="0" smtClean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4105" y="4040256"/>
            <a:ext cx="42545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483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9848" y="156013"/>
            <a:ext cx="10058400" cy="1609344"/>
          </a:xfrm>
        </p:spPr>
        <p:txBody>
          <a:bodyPr/>
          <a:lstStyle/>
          <a:p>
            <a:r>
              <a:rPr lang="pt-BR" dirty="0" smtClean="0"/>
              <a:t>Adiantamentos sobre contratos</a:t>
            </a:r>
            <a:r>
              <a:rPr lang="pt-BR" dirty="0" smtClean="0"/>
              <a:t> </a:t>
            </a:r>
            <a:r>
              <a:rPr lang="pt-BR" dirty="0" smtClean="0"/>
              <a:t>de </a:t>
            </a:r>
            <a:r>
              <a:rPr lang="pt-BR" dirty="0" smtClean="0"/>
              <a:t>câmbio - </a:t>
            </a:r>
            <a:r>
              <a:rPr lang="pt-BR" dirty="0" err="1" smtClean="0"/>
              <a:t>acc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1765357"/>
            <a:ext cx="10058400" cy="490690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pt-BR" dirty="0" smtClean="0"/>
              <a:t>Constitui antecipação parcial ou total por conta do preço em moeda nacional da moeda estrangeira comprada a termo, devendo ter sua concessão, pelos bancos, e utilização, pelos exportadores, dirigidas para o fim precípuo de apoio financeiro à exportação (na produção das mercadorias).</a:t>
            </a:r>
          </a:p>
          <a:p>
            <a:pPr>
              <a:lnSpc>
                <a:spcPct val="100000"/>
              </a:lnSpc>
            </a:pPr>
            <a:r>
              <a:rPr lang="pt-BR" dirty="0" smtClean="0"/>
              <a:t>Pode ser de até 360 dias.</a:t>
            </a:r>
          </a:p>
          <a:p>
            <a:pPr>
              <a:lnSpc>
                <a:spcPct val="100000"/>
              </a:lnSpc>
            </a:pPr>
            <a:r>
              <a:rPr lang="pt-BR" dirty="0" smtClean="0"/>
              <a:t>Taxas de juros: Libor (Londres) ou </a:t>
            </a:r>
            <a:r>
              <a:rPr lang="pt-BR" i="1" dirty="0" smtClean="0"/>
              <a:t>Prime Rate</a:t>
            </a:r>
            <a:r>
              <a:rPr lang="pt-BR" dirty="0" smtClean="0"/>
              <a:t> (Nova Iorque) mais o </a:t>
            </a:r>
            <a:r>
              <a:rPr lang="pt-BR" i="1" dirty="0" smtClean="0"/>
              <a:t>spread</a:t>
            </a:r>
            <a:r>
              <a:rPr lang="pt-BR" dirty="0" smtClean="0"/>
              <a:t> (5%). Assim, se a Libor for 6% e o spread 5%, o exportador poderia ter uma despesa financeira de até 11% ao ano.</a:t>
            </a:r>
          </a:p>
          <a:p>
            <a:pPr>
              <a:lnSpc>
                <a:spcPct val="100000"/>
              </a:lnSpc>
            </a:pPr>
            <a:endParaRPr lang="pt-BR" dirty="0"/>
          </a:p>
          <a:p>
            <a:pPr lvl="1">
              <a:lnSpc>
                <a:spcPct val="100000"/>
              </a:lnSpc>
            </a:pPr>
            <a:endParaRPr lang="pt-BR" dirty="0"/>
          </a:p>
          <a:p>
            <a:pPr lvl="1">
              <a:lnSpc>
                <a:spcPct val="170000"/>
              </a:lnSpc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21947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9848" y="156013"/>
            <a:ext cx="10058400" cy="1609344"/>
          </a:xfrm>
        </p:spPr>
        <p:txBody>
          <a:bodyPr/>
          <a:lstStyle/>
          <a:p>
            <a:r>
              <a:rPr lang="pt-BR" dirty="0" smtClean="0"/>
              <a:t>Adiantamento sobre cambiais entregues - ACE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1765357"/>
            <a:ext cx="10058400" cy="490690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pt-BR" dirty="0" smtClean="0"/>
              <a:t>A segunda fase do financiamento à produção para exportação tem a sigla ACE e caracteriza-se pelo embarque das mercadorias, isto é, o exportador já remeteu sua mercadoria e agora deseja  transformar sua moeda estrangeira em moeda nacional.</a:t>
            </a:r>
          </a:p>
          <a:p>
            <a:pPr>
              <a:lnSpc>
                <a:spcPct val="100000"/>
              </a:lnSpc>
            </a:pPr>
            <a:r>
              <a:rPr lang="pt-BR" dirty="0" smtClean="0"/>
              <a:t>Em muitos casos (a maioria deles), o exportador já tomou recursos em ACC e, pela simples partida contábil, o banco negociador transforma o financiamento em ACE.</a:t>
            </a:r>
          </a:p>
          <a:p>
            <a:pPr>
              <a:lnSpc>
                <a:spcPct val="100000"/>
              </a:lnSpc>
            </a:pPr>
            <a:r>
              <a:rPr lang="pt-BR" dirty="0" smtClean="0"/>
              <a:t>O valor adiantado pode ser averbado no próprio contrato de câmbio ou em instrumento em separado, que se integrará ao contrato.</a:t>
            </a:r>
          </a:p>
          <a:p>
            <a:pPr>
              <a:lnSpc>
                <a:spcPct val="100000"/>
              </a:lnSpc>
            </a:pPr>
            <a:r>
              <a:rPr lang="pt-BR" dirty="0" smtClean="0"/>
              <a:t>Juros idênticos ao ACC, com alguma agregação devido ao risco representado por certos países onde se dá a negociação.</a:t>
            </a:r>
            <a:endParaRPr lang="pt-BR" dirty="0" smtClean="0"/>
          </a:p>
          <a:p>
            <a:pPr>
              <a:lnSpc>
                <a:spcPct val="100000"/>
              </a:lnSpc>
            </a:pPr>
            <a:endParaRPr lang="pt-BR" dirty="0" smtClean="0"/>
          </a:p>
          <a:p>
            <a:pPr lvl="1">
              <a:lnSpc>
                <a:spcPct val="170000"/>
              </a:lnSpc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920987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Programa de financiamento às exportações - Proex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É o programa de financiamento às exportações de bens e serviços. Tem por finalidade proporcionar maior competitividade às vendas de produtos brasileiros no exterior.</a:t>
            </a:r>
          </a:p>
          <a:p>
            <a:r>
              <a:rPr lang="pt-BR" dirty="0" smtClean="0"/>
              <a:t>Envolve basicamente máquinas e equipamentos que poderão ser financiados em ate 85% do valor FOB da exportação, por prazo que varia de um ano e meio até dez anos.</a:t>
            </a:r>
          </a:p>
          <a:p>
            <a:r>
              <a:rPr lang="pt-BR" dirty="0" smtClean="0"/>
              <a:t>Do total da transação, no mínimo 15% deverá ser pago a vista, e o saldo acrescido de juros, em parcelas trimestrais ou semestrais, iguais e consecutivas, com vencimentos definidos a partir do embarque da mercadoria.</a:t>
            </a:r>
          </a:p>
          <a:p>
            <a:r>
              <a:rPr lang="pt-BR" dirty="0" smtClean="0"/>
              <a:t>Exige-se garantias.</a:t>
            </a:r>
          </a:p>
          <a:p>
            <a:r>
              <a:rPr lang="pt-BR" dirty="0" smtClean="0"/>
              <a:t>Os recursos poderão ser provenientes do Tesouro Nacional, de bancos brasileiros, de linhas de crédito obtidas pelos bancos junto a banqueiros no exterior ou do próprio exportador.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70832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9848" y="27439"/>
            <a:ext cx="10058400" cy="1609344"/>
          </a:xfrm>
        </p:spPr>
        <p:txBody>
          <a:bodyPr/>
          <a:lstStyle/>
          <a:p>
            <a:r>
              <a:rPr lang="pt-BR" dirty="0" err="1" smtClean="0"/>
              <a:t>Finamex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9848" y="1713807"/>
            <a:ext cx="9515494" cy="456772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pt-BR" dirty="0" smtClean="0"/>
              <a:t>Destina-se à exportação de máquinas e equipamentos novos, fabricados no Brasil e registrados no Finame. </a:t>
            </a:r>
            <a:r>
              <a:rPr lang="pt-BR" dirty="0" smtClean="0"/>
              <a:t>É operacionalizado por agentes financeiros autorizados pelo BNDES.</a:t>
            </a:r>
          </a:p>
          <a:p>
            <a:pPr>
              <a:lnSpc>
                <a:spcPct val="150000"/>
              </a:lnSpc>
            </a:pPr>
            <a:r>
              <a:rPr lang="pt-BR" dirty="0" smtClean="0"/>
              <a:t>Modalidades</a:t>
            </a:r>
          </a:p>
          <a:p>
            <a:pPr lvl="1">
              <a:lnSpc>
                <a:spcPct val="150000"/>
              </a:lnSpc>
            </a:pPr>
            <a:r>
              <a:rPr lang="pt-BR" dirty="0" smtClean="0"/>
              <a:t>Pré-embarque</a:t>
            </a:r>
          </a:p>
          <a:p>
            <a:pPr lvl="1">
              <a:lnSpc>
                <a:spcPct val="150000"/>
              </a:lnSpc>
            </a:pPr>
            <a:r>
              <a:rPr lang="pt-BR" dirty="0" smtClean="0"/>
              <a:t>Pós-embarque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47731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err="1" smtClean="0"/>
              <a:t>Export</a:t>
            </a:r>
            <a:r>
              <a:rPr lang="pt-BR" i="1" dirty="0" smtClean="0"/>
              <a:t> note</a:t>
            </a:r>
            <a:endParaRPr lang="pt-BR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É a venda, pelos exportadores, dos direitos sobre a moeda estrangeira decorrent</a:t>
            </a:r>
            <a:r>
              <a:rPr lang="pt-BR" sz="2400" dirty="0" smtClean="0"/>
              <a:t>e de exportação futura de produtos e serviços.</a:t>
            </a:r>
          </a:p>
          <a:p>
            <a:r>
              <a:rPr lang="pt-BR" sz="2400" dirty="0" smtClean="0"/>
              <a:t>O exportador, a fim de obter recursos para o financiamento de suas exportações na fase pré-embarque, vende a um investidor (pessoa jurídica, importador ou não), o direito sobre a moeda estrangeira de determinada exportação.</a:t>
            </a:r>
          </a:p>
          <a:p>
            <a:r>
              <a:rPr lang="pt-BR" sz="2400" dirty="0" smtClean="0"/>
              <a:t>Com dinheiro em seu caixa, ele pode, então, financiar a produção das mercadorias a serem exportadas.</a:t>
            </a:r>
          </a:p>
          <a:p>
            <a:r>
              <a:rPr lang="pt-BR" sz="2400" dirty="0" smtClean="0"/>
              <a:t>O banco atua para intermediar a operação.</a:t>
            </a:r>
          </a:p>
          <a:p>
            <a:r>
              <a:rPr lang="pt-BR" sz="2400" dirty="0" smtClean="0"/>
              <a:t>Vantagens e desvantagens.</a:t>
            </a:r>
            <a:endParaRPr lang="pt-BR" sz="2400" dirty="0"/>
          </a:p>
          <a:p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2013778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i="1" dirty="0" smtClean="0"/>
              <a:t>C0mmercial </a:t>
            </a:r>
            <a:r>
              <a:rPr lang="pt-BR" i="1" dirty="0" err="1" smtClean="0"/>
              <a:t>papers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São operações de curto prazo, cuja finalidade é a obtenção de recursos para resolver os problemas de caixa de uma empresa. </a:t>
            </a:r>
          </a:p>
          <a:p>
            <a:r>
              <a:rPr lang="pt-BR" sz="2400" dirty="0" smtClean="0"/>
              <a:t>São títulos emitidos com prazos mínimos de dois ou até três anos, que permitem às empresas e aos bancos terem os recursos desejados em apenas um mês, já que o Bacen leva até três semanas para aprovar a emissão.</a:t>
            </a:r>
          </a:p>
          <a:p>
            <a:r>
              <a:rPr lang="pt-BR" sz="2400" dirty="0" smtClean="0"/>
              <a:t>Os custos são diferenciados, dependendo da garantia dos títulos.</a:t>
            </a:r>
          </a:p>
          <a:p>
            <a:r>
              <a:rPr lang="pt-BR" sz="2400" dirty="0" smtClean="0"/>
              <a:t>Há incidência de IOF.</a:t>
            </a:r>
          </a:p>
          <a:p>
            <a:r>
              <a:rPr lang="pt-BR" sz="2400" dirty="0" smtClean="0"/>
              <a:t>Taxas em torno de 22% ao ano, mais correção cambial.</a:t>
            </a:r>
            <a:endParaRPr lang="pt-BR" sz="2200" dirty="0" smtClean="0"/>
          </a:p>
          <a:p>
            <a:pPr lvl="1"/>
            <a:endParaRPr lang="pt-BR" sz="2200" dirty="0"/>
          </a:p>
          <a:p>
            <a:endParaRPr lang="pt-BR" sz="2000" dirty="0" smtClean="0"/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766613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po de Madeira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Tipo de Madeira</Template>
  <TotalTime>4829</TotalTime>
  <Words>1333</Words>
  <Application>Microsoft Macintosh PowerPoint</Application>
  <PresentationFormat>Widescreen</PresentationFormat>
  <Paragraphs>87</Paragraphs>
  <Slides>15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21" baseType="lpstr">
      <vt:lpstr>Calibri</vt:lpstr>
      <vt:lpstr>Rockwell</vt:lpstr>
      <vt:lpstr>Rockwell Condensed</vt:lpstr>
      <vt:lpstr>Rockwell Extra Bold</vt:lpstr>
      <vt:lpstr>Wingdings</vt:lpstr>
      <vt:lpstr>Tipo de Madeira</vt:lpstr>
      <vt:lpstr>Financiamentos de exportação e importação</vt:lpstr>
      <vt:lpstr>objetivos</vt:lpstr>
      <vt:lpstr>Financiamentos de exportação e importação</vt:lpstr>
      <vt:lpstr>Adiantamentos sobre contratos de câmbio - acc</vt:lpstr>
      <vt:lpstr>Adiantamento sobre cambiais entregues - ACE</vt:lpstr>
      <vt:lpstr>Programa de financiamento às exportações - Proex</vt:lpstr>
      <vt:lpstr>Finamex</vt:lpstr>
      <vt:lpstr>Export note</vt:lpstr>
      <vt:lpstr>C0mmercial papers</vt:lpstr>
      <vt:lpstr>Buyer’s credit</vt:lpstr>
      <vt:lpstr>Securitização das exportações</vt:lpstr>
      <vt:lpstr>Resolução n. 2.770, de 30-08-2000</vt:lpstr>
      <vt:lpstr>Financiamento de 360 dias ou mais (ROF)</vt:lpstr>
      <vt:lpstr>Câmbio futuro</vt:lpstr>
      <vt:lpstr>BNDES/FINAMIM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Conceito de mercado e suas divesas dimensões</dc:title>
  <dc:creator>Microsoft Office User</dc:creator>
  <cp:lastModifiedBy>Microsoft Office User</cp:lastModifiedBy>
  <cp:revision>93</cp:revision>
  <dcterms:created xsi:type="dcterms:W3CDTF">2016-02-24T21:09:42Z</dcterms:created>
  <dcterms:modified xsi:type="dcterms:W3CDTF">2016-05-27T19:18:43Z</dcterms:modified>
</cp:coreProperties>
</file>