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0"/>
    <p:restoredTop sz="94697"/>
  </p:normalViewPr>
  <p:slideViewPr>
    <p:cSldViewPr snapToGrid="0" snapToObjects="1">
      <p:cViewPr varScale="1">
        <p:scale>
          <a:sx n="85" d="100"/>
          <a:sy n="85" d="100"/>
        </p:scale>
        <p:origin x="1344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3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3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2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2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smtClean="0"/>
              <a:t>2/24/16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‹n.º›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estilo do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smtClean="0"/>
              <a:t>2/24/16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smtClean="0"/>
              <a:t>2/24/16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smtClean="0"/>
              <a:t>2/24/16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smtClean="0"/>
              <a:t>2/24/16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‹n.º›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smtClean="0"/>
              <a:t>2/24/16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378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smtClean="0"/>
              <a:t>2/24/16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estilo do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378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smtClean="0"/>
              <a:t>2/24/16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estilo do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smtClean="0"/>
              <a:t>2/24/16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smtClean="0"/>
              <a:t>2/24/16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Arraste a imagem para o espaço reservado ou clique no ícone para adicionar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smtClean="0"/>
              <a:t>2/24/16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2.png"/><Relationship Id="rId14" Type="http://schemas.microsoft.com/office/2007/relationships/hdphoto" Target="../media/hdphoto1.wdp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smtClean="0"/>
              <a:t>2/24/16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‹n.º›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551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Conceito de mercado e suas </a:t>
            </a:r>
            <a:r>
              <a:rPr lang="pt-BR" dirty="0" err="1" smtClean="0"/>
              <a:t>divesas</a:t>
            </a:r>
            <a:r>
              <a:rPr lang="pt-BR" dirty="0" smtClean="0"/>
              <a:t> dimensões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pt-BR" dirty="0" smtClean="0"/>
          </a:p>
          <a:p>
            <a:r>
              <a:rPr lang="pt-BR" dirty="0" smtClean="0"/>
              <a:t>Comércio Exterior </a:t>
            </a:r>
          </a:p>
          <a:p>
            <a:r>
              <a:rPr lang="pt-BR" dirty="0" smtClean="0"/>
              <a:t>Prof. Joelma </a:t>
            </a:r>
            <a:r>
              <a:rPr lang="pt-BR" dirty="0" err="1" smtClean="0"/>
              <a:t>Kremer</a:t>
            </a:r>
            <a:r>
              <a:rPr lang="pt-BR" dirty="0" smtClean="0"/>
              <a:t>, </a:t>
            </a:r>
            <a:r>
              <a:rPr lang="pt-BR" dirty="0" err="1" smtClean="0"/>
              <a:t>Dra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66499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Sistemas econômicos e a importância dos mercados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As atividades econômicas caracterizam-se pela especialização</a:t>
            </a:r>
          </a:p>
          <a:p>
            <a:r>
              <a:rPr lang="pt-BR" dirty="0" smtClean="0"/>
              <a:t>Três tipos de sistemas econômicos</a:t>
            </a:r>
          </a:p>
          <a:p>
            <a:pPr lvl="1"/>
            <a:r>
              <a:rPr lang="pt-BR" dirty="0" smtClean="0"/>
              <a:t>Economias planificadas ou socialistas</a:t>
            </a:r>
          </a:p>
          <a:p>
            <a:pPr lvl="1"/>
            <a:r>
              <a:rPr lang="pt-BR" dirty="0" smtClean="0"/>
              <a:t>Economias de mercado ou capitalistas</a:t>
            </a:r>
          </a:p>
          <a:p>
            <a:pPr lvl="1"/>
            <a:r>
              <a:rPr lang="pt-BR" dirty="0" smtClean="0"/>
              <a:t>Sistemas mistos</a:t>
            </a:r>
          </a:p>
          <a:p>
            <a:r>
              <a:rPr lang="pt-BR" dirty="0" smtClean="0"/>
              <a:t>Grau de liberdade econômica e de intervenção estatal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048353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Conceitos de mercados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“Grupo de compradores e vendedores que têm potencial para negociar uns com os outros.”</a:t>
            </a:r>
          </a:p>
          <a:p>
            <a:r>
              <a:rPr lang="pt-BR" dirty="0" smtClean="0"/>
              <a:t>Ponto de vista da demanda</a:t>
            </a:r>
          </a:p>
          <a:p>
            <a:r>
              <a:rPr lang="pt-BR" dirty="0" smtClean="0"/>
              <a:t>Ponto de vista da oferta</a:t>
            </a:r>
          </a:p>
          <a:p>
            <a:r>
              <a:rPr lang="pt-BR" dirty="0" smtClean="0"/>
              <a:t>Questões fundamentais para caracterizar um mercado</a:t>
            </a:r>
          </a:p>
          <a:p>
            <a:pPr lvl="1"/>
            <a:r>
              <a:rPr lang="pt-BR" dirty="0" smtClean="0"/>
              <a:t>Objeto de troca</a:t>
            </a:r>
          </a:p>
          <a:p>
            <a:pPr lvl="1"/>
            <a:r>
              <a:rPr lang="pt-BR" dirty="0" smtClean="0"/>
              <a:t>Grau de similaridade entre os bens e serviços – substituição /complementaridade</a:t>
            </a:r>
          </a:p>
          <a:p>
            <a:pPr lvl="1"/>
            <a:r>
              <a:rPr lang="pt-BR" dirty="0" smtClean="0"/>
              <a:t>Quem são os compradores e os vendedores</a:t>
            </a:r>
          </a:p>
          <a:p>
            <a:pPr lvl="1"/>
            <a:r>
              <a:rPr lang="pt-BR" dirty="0" smtClean="0"/>
              <a:t>Local de encontro para negociações e trocas</a:t>
            </a:r>
          </a:p>
          <a:p>
            <a:pPr lvl="1"/>
            <a:r>
              <a:rPr lang="pt-BR" dirty="0" smtClean="0"/>
              <a:t>Como os compradores e vendedores se relacionam</a:t>
            </a:r>
          </a:p>
          <a:p>
            <a:pPr lvl="1"/>
            <a:r>
              <a:rPr lang="pt-BR" dirty="0" smtClean="0"/>
              <a:t>Formas pelas quais os mercados se organizam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47731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Tipos de produtos e serviços agropecuários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Agregação em categorias</a:t>
            </a:r>
          </a:p>
          <a:p>
            <a:pPr lvl="1"/>
            <a:r>
              <a:rPr lang="pt-BR" dirty="0" smtClean="0"/>
              <a:t>Grãos</a:t>
            </a:r>
          </a:p>
          <a:p>
            <a:pPr lvl="1"/>
            <a:r>
              <a:rPr lang="pt-BR" dirty="0" smtClean="0"/>
              <a:t>FLV – Frutas, Legumes e Verduras</a:t>
            </a:r>
          </a:p>
          <a:p>
            <a:pPr lvl="1"/>
            <a:r>
              <a:rPr lang="pt-BR" dirty="0" smtClean="0"/>
              <a:t>Outras lavouras</a:t>
            </a:r>
          </a:p>
          <a:p>
            <a:pPr lvl="1"/>
            <a:r>
              <a:rPr lang="pt-BR" dirty="0" smtClean="0"/>
              <a:t>Produção animal</a:t>
            </a:r>
          </a:p>
          <a:p>
            <a:r>
              <a:rPr lang="pt-BR" dirty="0" smtClean="0"/>
              <a:t>Commodities</a:t>
            </a:r>
          </a:p>
          <a:p>
            <a:r>
              <a:rPr lang="pt-BR" dirty="0" smtClean="0"/>
              <a:t>Estado bruto </a:t>
            </a:r>
            <a:r>
              <a:rPr lang="pt-BR" dirty="0" err="1" smtClean="0"/>
              <a:t>x</a:t>
            </a:r>
            <a:r>
              <a:rPr lang="pt-BR" dirty="0" smtClean="0"/>
              <a:t> bens especiais (Exemplo: café)</a:t>
            </a:r>
          </a:p>
        </p:txBody>
      </p:sp>
    </p:spTree>
    <p:extLst>
      <p:ext uri="{BB962C8B-B14F-4D97-AF65-F5344CB8AC3E}">
        <p14:creationId xmlns:p14="http://schemas.microsoft.com/office/powerpoint/2010/main" val="20137787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Tipos de compradores e vendedores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 smtClean="0"/>
              <a:t>Vendedores</a:t>
            </a:r>
          </a:p>
          <a:p>
            <a:r>
              <a:rPr lang="pt-BR" dirty="0" smtClean="0"/>
              <a:t>Indivíduos ou famílias (agricultores familiares e agricultores patronais)</a:t>
            </a:r>
          </a:p>
          <a:p>
            <a:r>
              <a:rPr lang="pt-BR" dirty="0" smtClean="0"/>
              <a:t>Empresas e cooperativas agropecuárias e agroindustriais</a:t>
            </a:r>
          </a:p>
          <a:p>
            <a:r>
              <a:rPr lang="pt-BR" dirty="0" smtClean="0"/>
              <a:t>Empresas atacadistas e varejistas</a:t>
            </a:r>
          </a:p>
          <a:p>
            <a:r>
              <a:rPr lang="pt-BR" dirty="0" smtClean="0"/>
              <a:t>Empresas de outros setores da economia</a:t>
            </a:r>
          </a:p>
          <a:p>
            <a:r>
              <a:rPr lang="pt-BR" dirty="0" smtClean="0"/>
              <a:t>Prestadores de serviços</a:t>
            </a:r>
          </a:p>
          <a:p>
            <a:r>
              <a:rPr lang="pt-BR" dirty="0" smtClean="0"/>
              <a:t>Governos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636692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Tipos de compradores e vendedores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 smtClean="0"/>
              <a:t>Compradores</a:t>
            </a:r>
          </a:p>
          <a:p>
            <a:r>
              <a:rPr lang="pt-BR" dirty="0" smtClean="0"/>
              <a:t>Consumidores</a:t>
            </a:r>
          </a:p>
          <a:p>
            <a:r>
              <a:rPr lang="pt-BR" dirty="0" smtClean="0"/>
              <a:t>Outros agricultores</a:t>
            </a:r>
          </a:p>
          <a:p>
            <a:r>
              <a:rPr lang="pt-BR" dirty="0" smtClean="0"/>
              <a:t>Atacadistas e varejistas</a:t>
            </a:r>
          </a:p>
          <a:p>
            <a:r>
              <a:rPr lang="pt-BR" dirty="0" smtClean="0"/>
              <a:t>Restaurantes e bares</a:t>
            </a:r>
          </a:p>
          <a:p>
            <a:r>
              <a:rPr lang="pt-BR" dirty="0" smtClean="0"/>
              <a:t>Tradings</a:t>
            </a:r>
          </a:p>
          <a:p>
            <a:r>
              <a:rPr lang="pt-BR" dirty="0" smtClean="0"/>
              <a:t>Agroindústria e indústria de alimentos</a:t>
            </a:r>
          </a:p>
          <a:p>
            <a:r>
              <a:rPr lang="pt-BR" dirty="0" smtClean="0"/>
              <a:t>Governos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069667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Abrangência geográfica dos mercados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Mercados globais</a:t>
            </a:r>
          </a:p>
          <a:p>
            <a:r>
              <a:rPr lang="pt-BR" dirty="0" smtClean="0"/>
              <a:t>Mercados locais ou regionais</a:t>
            </a:r>
          </a:p>
          <a:p>
            <a:endParaRPr lang="pt-BR" dirty="0"/>
          </a:p>
          <a:p>
            <a:r>
              <a:rPr lang="pt-BR" dirty="0" smtClean="0"/>
              <a:t>A abrangência geográfica depende</a:t>
            </a:r>
          </a:p>
          <a:p>
            <a:pPr lvl="1"/>
            <a:r>
              <a:rPr lang="pt-BR" dirty="0" smtClean="0"/>
              <a:t>Das características do produto</a:t>
            </a:r>
          </a:p>
          <a:p>
            <a:pPr lvl="1"/>
            <a:r>
              <a:rPr lang="pt-BR" dirty="0" smtClean="0"/>
              <a:t>Da existência de condições naturais específicas</a:t>
            </a:r>
          </a:p>
          <a:p>
            <a:pPr lvl="1"/>
            <a:r>
              <a:rPr lang="pt-BR" dirty="0" smtClean="0"/>
              <a:t>Da tecnologia de distribuição disponível</a:t>
            </a:r>
          </a:p>
          <a:p>
            <a:pPr lvl="1"/>
            <a:r>
              <a:rPr lang="pt-BR" dirty="0" smtClean="0"/>
              <a:t>Das imposições legais e sanitárias e de acordos comerciais entre países e blocos econômicos</a:t>
            </a:r>
          </a:p>
          <a:p>
            <a:pPr lvl="1"/>
            <a:r>
              <a:rPr lang="pt-BR" dirty="0" smtClean="0"/>
              <a:t>Das características organizacionais e das estratégias dos compradores e vendedores</a:t>
            </a:r>
          </a:p>
          <a:p>
            <a:pPr lvl="1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44506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Concorrência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Com outros agricultores da mesma região</a:t>
            </a:r>
          </a:p>
          <a:p>
            <a:r>
              <a:rPr lang="pt-BR" dirty="0" smtClean="0"/>
              <a:t>Com agricultores de outras regiões</a:t>
            </a:r>
          </a:p>
          <a:p>
            <a:r>
              <a:rPr lang="pt-BR" dirty="0" smtClean="0"/>
              <a:t>Poder de negociação de compradores</a:t>
            </a:r>
          </a:p>
          <a:p>
            <a:r>
              <a:rPr lang="pt-BR" dirty="0" smtClean="0"/>
              <a:t>Poder de negociação de fornecedores</a:t>
            </a:r>
          </a:p>
          <a:p>
            <a:r>
              <a:rPr lang="pt-BR" dirty="0" smtClean="0"/>
              <a:t>Produtos substitutos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608304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Outras classificações para os mercados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Tempo</a:t>
            </a:r>
          </a:p>
          <a:p>
            <a:pPr lvl="1"/>
            <a:r>
              <a:rPr lang="pt-BR" dirty="0" smtClean="0"/>
              <a:t>Mercado Spot</a:t>
            </a:r>
          </a:p>
          <a:p>
            <a:pPr lvl="1"/>
            <a:r>
              <a:rPr lang="pt-BR" dirty="0" smtClean="0"/>
              <a:t>Mercado a Termo</a:t>
            </a:r>
          </a:p>
          <a:p>
            <a:pPr lvl="1"/>
            <a:r>
              <a:rPr lang="pt-BR" dirty="0" smtClean="0"/>
              <a:t>Mercado Futuro</a:t>
            </a:r>
          </a:p>
          <a:p>
            <a:pPr lvl="1"/>
            <a:r>
              <a:rPr lang="pt-BR" dirty="0" smtClean="0"/>
              <a:t>Mercado de Opções</a:t>
            </a:r>
          </a:p>
          <a:p>
            <a:r>
              <a:rPr lang="pt-BR" dirty="0" smtClean="0"/>
              <a:t>Atores envolvidos</a:t>
            </a:r>
          </a:p>
          <a:p>
            <a:pPr lvl="1"/>
            <a:r>
              <a:rPr lang="pt-BR" dirty="0" smtClean="0"/>
              <a:t>Primário, secundário e terminal</a:t>
            </a:r>
          </a:p>
          <a:p>
            <a:r>
              <a:rPr lang="pt-BR" dirty="0" smtClean="0"/>
              <a:t>Presença do Estado</a:t>
            </a:r>
          </a:p>
          <a:p>
            <a:pPr lvl="1"/>
            <a:r>
              <a:rPr lang="pt-BR" dirty="0" smtClean="0"/>
              <a:t>Mercados institucionais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964551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po de Madeira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Tipo de Madeira</Template>
  <TotalTime>26</TotalTime>
  <Words>325</Words>
  <Application>Microsoft Macintosh PowerPoint</Application>
  <PresentationFormat>Widescreen</PresentationFormat>
  <Paragraphs>73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5" baseType="lpstr">
      <vt:lpstr>Calibri</vt:lpstr>
      <vt:lpstr>Rockwell</vt:lpstr>
      <vt:lpstr>Rockwell Condensed</vt:lpstr>
      <vt:lpstr>Rockwell Extra Bold</vt:lpstr>
      <vt:lpstr>Wingdings</vt:lpstr>
      <vt:lpstr>Tipo de Madeira</vt:lpstr>
      <vt:lpstr>Conceito de mercado e suas divesas dimensões</vt:lpstr>
      <vt:lpstr>Sistemas econômicos e a importância dos mercados</vt:lpstr>
      <vt:lpstr>Conceitos de mercados</vt:lpstr>
      <vt:lpstr>Tipos de produtos e serviços agropecuários</vt:lpstr>
      <vt:lpstr>Tipos de compradores e vendedores</vt:lpstr>
      <vt:lpstr>Tipos de compradores e vendedores</vt:lpstr>
      <vt:lpstr>Abrangência geográfica dos mercados</vt:lpstr>
      <vt:lpstr>Concorrência</vt:lpstr>
      <vt:lpstr>Outras classificações para os mercados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Conceito de mercado e suas divesas dimensões</dc:title>
  <dc:creator>Microsoft Office User</dc:creator>
  <cp:lastModifiedBy>Microsoft Office User</cp:lastModifiedBy>
  <cp:revision>3</cp:revision>
  <dcterms:created xsi:type="dcterms:W3CDTF">2016-02-24T21:09:42Z</dcterms:created>
  <dcterms:modified xsi:type="dcterms:W3CDTF">2016-02-24T21:36:00Z</dcterms:modified>
</cp:coreProperties>
</file>