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7.png" ContentType="image/png"/>
  <Override PartName="/ppt/media/image25.jpeg" ContentType="image/jpeg"/>
  <Override PartName="/ppt/media/image26.jpeg" ContentType="image/jpeg"/>
  <Override PartName="/ppt/media/image2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Clique para editar o estilo do título mestre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7B6B3E92-5A2E-4CD5-AACE-FC39A984A2E0}" type="datetime">
              <a:rPr b="0" lang="pt-BR" sz="1200" spc="-1" strike="noStrike">
                <a:solidFill>
                  <a:srgbClr val="8b8b8b"/>
                </a:solidFill>
                <a:latin typeface="Calibri"/>
              </a:rPr>
              <a:t>22/03/18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8CC1FD1-4D3A-4018-B8D9-D247EAB3986E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Clique para editar o estilo do título mestre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Clique para editar os estilos do texto mestre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Quarto nível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18FF774-B534-49B7-93EF-BF066F1978AD}" type="datetime">
              <a:rPr b="0" lang="pt-BR" sz="1200" spc="-1" strike="noStrike">
                <a:solidFill>
                  <a:srgbClr val="8b8b8b"/>
                </a:solidFill>
                <a:latin typeface="Calibri"/>
              </a:rPr>
              <a:t>22/03/18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8F55AE8-EBB0-4A38-AF13-E4F6226CBEA0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://www.administradores.com.br/informe-se/artigos/qual-a-origem-do-5s/28464" TargetMode="External"/><Relationship Id="rId2" Type="http://schemas.openxmlformats.org/officeDocument/2006/relationships/hyperlink" Target="http://pt.wikipedia.org/wiki/5S" TargetMode="External"/><Relationship Id="rId3" Type="http://schemas.openxmlformats.org/officeDocument/2006/relationships/hyperlink" Target="http://www.joinville.ifsc.edu.br/~valterv/Gestao%20da%20Qualidade/programa_5s.pdf" TargetMode="External"/><Relationship Id="rId4" Type="http://schemas.openxmlformats.org/officeDocument/2006/relationships/hyperlink" Target="http://www.joinville.ifsc.edu.br/~valterv/Gestao%20da%20Qualidade/programa_5s.pdf" TargetMode="External"/><Relationship Id="rId5" Type="http://schemas.openxmlformats.org/officeDocument/2006/relationships/hyperlink" Target="http://www.joinville.ifsc.edu.br/~valterv/Gestao%20da%20Qualidade/programa_5s.pdf" TargetMode="External"/><Relationship Id="rId6" Type="http://schemas.openxmlformats.org/officeDocument/2006/relationships/hyperlink" Target="http://www.joinville.ifsc.edu.br/~valterv/Gestao%20da%20Qualidade/programa_5s.pdf" TargetMode="External"/><Relationship Id="rId7" Type="http://schemas.openxmlformats.org/officeDocument/2006/relationships/hyperlink" Target="http://www.joinville.ifsc.edu.br/~valterv/Gestao%20da%20Qualidade/programa_5s.pdf" TargetMode="External"/><Relationship Id="rId8" Type="http://schemas.openxmlformats.org/officeDocument/2006/relationships/hyperlink" Target="http://www.sinbrasil.com.br/2005/artigos/WORKSHOP_5S_DANA_Graziele_Fonseca.%20pdf" TargetMode="External"/><Relationship Id="rId9" Type="http://schemas.openxmlformats.org/officeDocument/2006/relationships/hyperlink" Target="http://www.sinbrasil.com.br/2005/artigos/WORKSHOP_5S_DANA_Graziele_Fonseca.%20pdf" TargetMode="External"/><Relationship Id="rId10" Type="http://schemas.openxmlformats.org/officeDocument/2006/relationships/hyperlink" Target="http://www.sinbrasil.com.br/2005/artigos/WORKSHOP_5S_DANA_Graziele_Fonseca.%20pdf" TargetMode="External"/><Relationship Id="rId1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"/>
          <p:cNvPicPr/>
          <p:nvPr/>
        </p:nvPicPr>
        <p:blipFill>
          <a:blip r:embed="rId1"/>
          <a:srcRect l="0" t="10374" r="0" b="25312"/>
          <a:stretch/>
        </p:blipFill>
        <p:spPr>
          <a:xfrm>
            <a:off x="288000" y="184320"/>
            <a:ext cx="3528000" cy="1759680"/>
          </a:xfrm>
          <a:prstGeom prst="rect">
            <a:avLst/>
          </a:prstGeom>
          <a:ln w="9360">
            <a:noFill/>
          </a:ln>
          <a:effectLst>
            <a:outerShdw algn="ctr" blurRad="50800" dir="5400000" dist="50800" rotWithShape="0">
              <a:srgbClr val="000000"/>
            </a:outerShdw>
          </a:effectLst>
        </p:spPr>
      </p:pic>
      <p:sp>
        <p:nvSpPr>
          <p:cNvPr id="83" name="CustomShape 1"/>
          <p:cNvSpPr/>
          <p:nvPr/>
        </p:nvSpPr>
        <p:spPr>
          <a:xfrm>
            <a:off x="1071360" y="2143080"/>
            <a:ext cx="6857640" cy="1552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latin typeface="Calibri"/>
              </a:rPr>
              <a:t>Aplicação do sistema 5S na área da prensa EKA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928800" y="4000680"/>
            <a:ext cx="728640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</a:rPr>
              <a:t>Equipe:      Medeiros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</a:rPr>
              <a:t>              </a:t>
            </a:r>
            <a:r>
              <a:rPr b="1" lang="pt-BR" sz="1800" spc="-1" strike="noStrike">
                <a:solidFill>
                  <a:srgbClr val="000000"/>
                </a:solidFill>
                <a:latin typeface="Calibri"/>
              </a:rPr>
              <a:t>Diego 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</a:rPr>
              <a:t>                </a:t>
            </a:r>
            <a:r>
              <a:rPr b="1" lang="pt-BR" sz="1800" spc="-1" strike="noStrike">
                <a:solidFill>
                  <a:srgbClr val="000000"/>
                </a:solidFill>
                <a:latin typeface="Calibri"/>
              </a:rPr>
              <a:t>Sergio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</a:rPr>
              <a:t>                               </a:t>
            </a:r>
            <a:r>
              <a:rPr b="1" lang="pt-BR" sz="1800" spc="-1" strike="noStrike">
                <a:solidFill>
                  <a:srgbClr val="000000"/>
                </a:solidFill>
                <a:latin typeface="Calibri"/>
              </a:rPr>
              <a:t>Marco Aurélio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</a:rPr>
              <a:t>Janeiro de 2010 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5832000" y="101880"/>
            <a:ext cx="2390400" cy="1914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Ações e Resultados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1357200" y="5429160"/>
            <a:ext cx="650052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Identificação dos lugares para  condicionamento de materiais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928800" y="5357880"/>
            <a:ext cx="428400" cy="4996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0" name="Picture 2" descr=""/>
          <p:cNvPicPr/>
          <p:nvPr/>
        </p:nvPicPr>
        <p:blipFill>
          <a:blip r:embed="rId1"/>
          <a:stretch/>
        </p:blipFill>
        <p:spPr>
          <a:xfrm>
            <a:off x="354960" y="1714320"/>
            <a:ext cx="4024080" cy="3017880"/>
          </a:xfrm>
          <a:prstGeom prst="rect">
            <a:avLst/>
          </a:prstGeom>
          <a:ln w="9360">
            <a:noFill/>
          </a:ln>
        </p:spPr>
      </p:pic>
      <p:pic>
        <p:nvPicPr>
          <p:cNvPr id="121" name="Picture 3" descr=""/>
          <p:cNvPicPr/>
          <p:nvPr/>
        </p:nvPicPr>
        <p:blipFill>
          <a:blip r:embed="rId2"/>
          <a:stretch/>
        </p:blipFill>
        <p:spPr>
          <a:xfrm>
            <a:off x="4714920" y="1714320"/>
            <a:ext cx="4095360" cy="3071520"/>
          </a:xfrm>
          <a:prstGeom prst="rect">
            <a:avLst/>
          </a:prstGeom>
          <a:ln w="9360">
            <a:noFill/>
          </a:ln>
        </p:spPr>
      </p:pic>
      <p:sp>
        <p:nvSpPr>
          <p:cNvPr id="122" name="CustomShape 4"/>
          <p:cNvSpPr/>
          <p:nvPr/>
        </p:nvSpPr>
        <p:spPr>
          <a:xfrm flipH="1" flipV="1" rot="5400000">
            <a:off x="6143760" y="4285440"/>
            <a:ext cx="642600" cy="49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5"/>
          <p:cNvSpPr/>
          <p:nvPr/>
        </p:nvSpPr>
        <p:spPr>
          <a:xfrm rot="10800000">
            <a:off x="1776240" y="4491000"/>
            <a:ext cx="561600" cy="41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6"/>
          <p:cNvSpPr/>
          <p:nvPr/>
        </p:nvSpPr>
        <p:spPr>
          <a:xfrm rot="10800000">
            <a:off x="3919680" y="4419720"/>
            <a:ext cx="561600" cy="41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Ações e Resultados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6" name="Picture 3" descr=""/>
          <p:cNvPicPr/>
          <p:nvPr/>
        </p:nvPicPr>
        <p:blipFill>
          <a:blip r:embed="rId1"/>
          <a:stretch/>
        </p:blipFill>
        <p:spPr>
          <a:xfrm>
            <a:off x="164880" y="1643040"/>
            <a:ext cx="4190760" cy="3142800"/>
          </a:xfrm>
          <a:prstGeom prst="rect">
            <a:avLst/>
          </a:prstGeom>
          <a:ln w="9360">
            <a:noFill/>
          </a:ln>
        </p:spPr>
      </p:pic>
      <p:pic>
        <p:nvPicPr>
          <p:cNvPr id="127" name="Picture 4" descr=""/>
          <p:cNvPicPr/>
          <p:nvPr/>
        </p:nvPicPr>
        <p:blipFill>
          <a:blip r:embed="rId2"/>
          <a:stretch/>
        </p:blipFill>
        <p:spPr>
          <a:xfrm>
            <a:off x="4572000" y="1643040"/>
            <a:ext cx="4214520" cy="3160800"/>
          </a:xfrm>
          <a:prstGeom prst="rect">
            <a:avLst/>
          </a:prstGeom>
          <a:ln w="9360">
            <a:noFill/>
          </a:ln>
        </p:spPr>
      </p:pic>
      <p:sp>
        <p:nvSpPr>
          <p:cNvPr id="128" name="CustomShape 2"/>
          <p:cNvSpPr/>
          <p:nvPr/>
        </p:nvSpPr>
        <p:spPr>
          <a:xfrm>
            <a:off x="1770480" y="5544000"/>
            <a:ext cx="53575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Organização das ferramentas 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1296000" y="5476320"/>
            <a:ext cx="428400" cy="4996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TextShape 4"/>
          <p:cNvSpPr txBox="1"/>
          <p:nvPr/>
        </p:nvSpPr>
        <p:spPr>
          <a:xfrm>
            <a:off x="164880" y="3907080"/>
            <a:ext cx="5112000" cy="484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2800" spc="-1" strike="noStrike">
                <a:solidFill>
                  <a:srgbClr val="ce181e"/>
                </a:solidFill>
                <a:latin typeface="Arial"/>
              </a:rPr>
              <a:t>Podia ser melhorado?</a:t>
            </a:r>
            <a:endParaRPr b="0" lang="pt-BR" sz="2800" spc="-1" strike="noStrike">
              <a:solidFill>
                <a:srgbClr val="ce181e"/>
              </a:solid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Ações e Resultados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Picture 2" descr=""/>
          <p:cNvPicPr/>
          <p:nvPr/>
        </p:nvPicPr>
        <p:blipFill>
          <a:blip r:embed="rId1"/>
          <a:stretch/>
        </p:blipFill>
        <p:spPr>
          <a:xfrm>
            <a:off x="714240" y="1714320"/>
            <a:ext cx="3071520" cy="4095360"/>
          </a:xfrm>
          <a:prstGeom prst="rect">
            <a:avLst/>
          </a:prstGeom>
          <a:ln w="9360">
            <a:noFill/>
          </a:ln>
        </p:spPr>
      </p:pic>
      <p:pic>
        <p:nvPicPr>
          <p:cNvPr id="133" name="Picture 3" descr=""/>
          <p:cNvPicPr/>
          <p:nvPr/>
        </p:nvPicPr>
        <p:blipFill>
          <a:blip r:embed="rId2"/>
          <a:srcRect l="22642" t="15752" r="26087" b="32815"/>
          <a:stretch/>
        </p:blipFill>
        <p:spPr>
          <a:xfrm>
            <a:off x="4429080" y="1714320"/>
            <a:ext cx="4214520" cy="3170880"/>
          </a:xfrm>
          <a:prstGeom prst="rect">
            <a:avLst/>
          </a:prstGeom>
          <a:ln w="9360"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1071360" y="5929200"/>
            <a:ext cx="1785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Área do Forno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 flipV="1">
            <a:off x="2786040" y="3286080"/>
            <a:ext cx="2356920" cy="14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be4b48"/>
            </a:solidFill>
            <a:round/>
            <a:tailEnd len="med" type="arrow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36" name="CustomShape 4"/>
          <p:cNvSpPr/>
          <p:nvPr/>
        </p:nvSpPr>
        <p:spPr>
          <a:xfrm>
            <a:off x="5929200" y="5500800"/>
            <a:ext cx="24285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Identificação de perigo : Alta temperatura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5286240" y="5572080"/>
            <a:ext cx="428400" cy="4996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Ações e Resultados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9" name="Picture 2" descr=""/>
          <p:cNvPicPr/>
          <p:nvPr/>
        </p:nvPicPr>
        <p:blipFill>
          <a:blip r:embed="rId1"/>
          <a:stretch/>
        </p:blipFill>
        <p:spPr>
          <a:xfrm>
            <a:off x="642960" y="1303560"/>
            <a:ext cx="3571560" cy="2678400"/>
          </a:xfrm>
          <a:prstGeom prst="rect">
            <a:avLst/>
          </a:prstGeom>
          <a:ln>
            <a:noFill/>
          </a:ln>
        </p:spPr>
      </p:pic>
      <p:pic>
        <p:nvPicPr>
          <p:cNvPr id="140" name="Picture 3" descr=""/>
          <p:cNvPicPr/>
          <p:nvPr/>
        </p:nvPicPr>
        <p:blipFill>
          <a:blip r:embed="rId2"/>
          <a:stretch/>
        </p:blipFill>
        <p:spPr>
          <a:xfrm>
            <a:off x="4643280" y="1357200"/>
            <a:ext cx="3595320" cy="2696400"/>
          </a:xfrm>
          <a:prstGeom prst="rect">
            <a:avLst/>
          </a:prstGeom>
          <a:ln w="9360">
            <a:noFill/>
          </a:ln>
        </p:spPr>
      </p:pic>
      <p:pic>
        <p:nvPicPr>
          <p:cNvPr id="141" name="Picture 4" descr=""/>
          <p:cNvPicPr/>
          <p:nvPr/>
        </p:nvPicPr>
        <p:blipFill>
          <a:blip r:embed="rId3"/>
          <a:stretch/>
        </p:blipFill>
        <p:spPr>
          <a:xfrm>
            <a:off x="642960" y="4000680"/>
            <a:ext cx="3524040" cy="2642760"/>
          </a:xfrm>
          <a:prstGeom prst="rect">
            <a:avLst/>
          </a:prstGeom>
          <a:ln>
            <a:noFill/>
          </a:ln>
        </p:spPr>
      </p:pic>
      <p:sp>
        <p:nvSpPr>
          <p:cNvPr id="142" name="CustomShape 2"/>
          <p:cNvSpPr/>
          <p:nvPr/>
        </p:nvSpPr>
        <p:spPr>
          <a:xfrm>
            <a:off x="5357880" y="4857840"/>
            <a:ext cx="2928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Condicionamento e Identificação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5214960" y="5000760"/>
            <a:ext cx="428400" cy="4996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Ações e Resultados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1714320" y="5429160"/>
            <a:ext cx="6500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Identificação dos botões e lixeira para não recicláveis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1928880" y="5357880"/>
            <a:ext cx="428400" cy="4996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7" name="Picture 2" descr=""/>
          <p:cNvPicPr/>
          <p:nvPr/>
        </p:nvPicPr>
        <p:blipFill>
          <a:blip r:embed="rId1"/>
          <a:stretch/>
        </p:blipFill>
        <p:spPr>
          <a:xfrm>
            <a:off x="214200" y="1643040"/>
            <a:ext cx="3976200" cy="2982240"/>
          </a:xfrm>
          <a:prstGeom prst="rect">
            <a:avLst/>
          </a:prstGeom>
          <a:ln w="9360">
            <a:noFill/>
          </a:ln>
        </p:spPr>
      </p:pic>
      <p:pic>
        <p:nvPicPr>
          <p:cNvPr id="148" name="Picture 3" descr=""/>
          <p:cNvPicPr/>
          <p:nvPr/>
        </p:nvPicPr>
        <p:blipFill>
          <a:blip r:embed="rId2"/>
          <a:stretch/>
        </p:blipFill>
        <p:spPr>
          <a:xfrm>
            <a:off x="4572000" y="1643040"/>
            <a:ext cx="4006440" cy="30049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504000" y="-3600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Ações e Resultados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0" name="Picture 2" descr=""/>
          <p:cNvPicPr/>
          <p:nvPr/>
        </p:nvPicPr>
        <p:blipFill>
          <a:blip r:embed="rId1"/>
          <a:stretch/>
        </p:blipFill>
        <p:spPr>
          <a:xfrm>
            <a:off x="576000" y="504000"/>
            <a:ext cx="7872120" cy="5904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714240" y="214200"/>
            <a:ext cx="742932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Manutenção do 5S</a:t>
            </a:r>
            <a:endParaRPr b="0" lang="pt-BR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4400" spc="-1" strike="noStrike">
              <a:latin typeface="Arial"/>
            </a:endParaRPr>
          </a:p>
        </p:txBody>
      </p:sp>
      <p:pic>
        <p:nvPicPr>
          <p:cNvPr id="152" name="Picture 2" descr=""/>
          <p:cNvPicPr/>
          <p:nvPr/>
        </p:nvPicPr>
        <p:blipFill>
          <a:blip r:embed="rId1"/>
          <a:stretch/>
        </p:blipFill>
        <p:spPr>
          <a:xfrm>
            <a:off x="1000080" y="1500120"/>
            <a:ext cx="3419280" cy="4533480"/>
          </a:xfrm>
          <a:prstGeom prst="rect">
            <a:avLst/>
          </a:prstGeom>
          <a:ln w="9360">
            <a:noFill/>
          </a:ln>
        </p:spPr>
      </p:pic>
      <p:pic>
        <p:nvPicPr>
          <p:cNvPr id="153" name="Picture 2" descr=""/>
          <p:cNvPicPr/>
          <p:nvPr/>
        </p:nvPicPr>
        <p:blipFill>
          <a:blip r:embed="rId2"/>
          <a:stretch/>
        </p:blipFill>
        <p:spPr>
          <a:xfrm>
            <a:off x="4929120" y="1500120"/>
            <a:ext cx="3419280" cy="4533480"/>
          </a:xfrm>
          <a:prstGeom prst="rect">
            <a:avLst/>
          </a:prstGeom>
          <a:ln w="9360"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5214960" y="2500200"/>
            <a:ext cx="2785680" cy="258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latin typeface="Calibri"/>
              </a:rPr>
              <a:t>FOLHA DE RESERVA DA PRENSA EKA</a:t>
            </a:r>
            <a:endParaRPr b="0" lang="pt-B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714240" y="214200"/>
            <a:ext cx="742932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Conclusão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642960" y="1428840"/>
            <a:ext cx="7929360" cy="42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O 5S não deve ser visto como um programa que é focado na limpeza e organização. Quando feito corretamente, deve ter como foco principal dois benefícios: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</a:rPr>
              <a:t>Produtividade: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 ter as ferramentas e informações organizadas e facilmente acessíveis fará com que o funcionário perca menos tempo procurando coisas. As atividades cotidianas passam a ser feitas com maior velocidade e precisão.</a:t>
            </a:r>
            <a:endParaRPr b="0" lang="pt-BR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</a:rPr>
              <a:t>2) Redução de Erros: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 a padronização e organização evitarão falhas do funcionário no trato de materiais e informações. 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Os sensos do 5s devem ser constantemente avaliados por auditorias internas, das quais devem ser feitas planos de ação para alteração de uma situação indesejável, mantendo a disciplina e credibilidade do programa. 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Referências 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214200" y="1600200"/>
            <a:ext cx="8715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514440" indent="-514080">
              <a:lnSpc>
                <a:spcPct val="100000"/>
              </a:lnSpc>
              <a:spcBef>
                <a:spcPts val="641"/>
              </a:spcBef>
            </a:pPr>
            <a:r>
              <a:rPr b="1" lang="pt-BR" sz="3200" spc="-1" strike="noStrike">
                <a:solidFill>
                  <a:srgbClr val="000000"/>
                </a:solidFill>
                <a:latin typeface="Calibri"/>
              </a:rPr>
              <a:t>1</a:t>
            </a: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t-BR" sz="32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http://www.administradores.com.br/informe-se/artigos/qual-a-origem-do-5s/28464</a:t>
            </a: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. Acesso em novembro de 2010.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</a:pPr>
            <a:r>
              <a:rPr b="1" lang="pt-BR" sz="3200" spc="-1" strike="noStrike">
                <a:solidFill>
                  <a:srgbClr val="000000"/>
                </a:solidFill>
                <a:latin typeface="Calibri"/>
              </a:rPr>
              <a:t>2</a:t>
            </a: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t-BR" sz="32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http://pt.wikipedia.org/wiki/5S</a:t>
            </a: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. Acesso em novembro de 2010.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 algn="just">
              <a:lnSpc>
                <a:spcPct val="100000"/>
              </a:lnSpc>
              <a:spcBef>
                <a:spcPts val="641"/>
              </a:spcBef>
            </a:pPr>
            <a:r>
              <a:rPr b="1" lang="pt-BR" sz="3200" spc="-1" strike="noStrike">
                <a:solidFill>
                  <a:srgbClr val="000000"/>
                </a:solidFill>
                <a:latin typeface="Calibri"/>
              </a:rPr>
              <a:t>3</a:t>
            </a:r>
            <a:r>
              <a:rPr b="0" lang="pt-BR" sz="32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www.</a:t>
            </a:r>
            <a:r>
              <a:rPr b="0" lang="pt-BR" sz="32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joinville</a:t>
            </a:r>
            <a:r>
              <a:rPr b="0" lang="pt-BR" sz="3200" spc="-1" strike="noStrike" u="sng">
                <a:solidFill>
                  <a:srgbClr val="0000ff"/>
                </a:solidFill>
                <a:uFillTx/>
                <a:latin typeface="Calibri"/>
                <a:hlinkClick r:id="rId5"/>
              </a:rPr>
              <a:t>.ifsc.edu.</a:t>
            </a:r>
            <a:r>
              <a:rPr b="0" lang="pt-BR" sz="3200" spc="-1" strike="noStrike" u="sng">
                <a:solidFill>
                  <a:srgbClr val="0000ff"/>
                </a:solidFill>
                <a:uFillTx/>
                <a:latin typeface="Calibri"/>
                <a:hlinkClick r:id="rId6"/>
              </a:rPr>
              <a:t>br</a:t>
            </a:r>
            <a:r>
              <a:rPr b="0" lang="pt-BR" sz="3200" spc="-1" strike="noStrike" u="sng">
                <a:solidFill>
                  <a:srgbClr val="0000ff"/>
                </a:solidFill>
                <a:uFillTx/>
                <a:latin typeface="Calibri"/>
                <a:hlinkClick r:id="rId7"/>
              </a:rPr>
              <a:t>/~valterv/Gestao%20da%20Qualidade/programa_5s.pdf</a:t>
            </a: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. Acesso em novembro de 2010.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 algn="just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</a:pPr>
            <a:r>
              <a:rPr b="1" lang="pt-BR" sz="3200" spc="-1" strike="noStrike">
                <a:solidFill>
                  <a:srgbClr val="000000"/>
                </a:solidFill>
                <a:latin typeface="Calibri"/>
              </a:rPr>
              <a:t>4</a:t>
            </a:r>
            <a:r>
              <a:rPr b="0" lang="pt-BR" sz="3200" spc="-1" strike="noStrike" u="sng">
                <a:solidFill>
                  <a:srgbClr val="0000ff"/>
                </a:solidFill>
                <a:uFillTx/>
                <a:latin typeface="Calibri"/>
                <a:hlinkClick r:id="rId8"/>
              </a:rPr>
              <a:t>http</a:t>
            </a:r>
            <a:r>
              <a:rPr b="0" lang="pt-BR" sz="3200" spc="-1" strike="noStrike" u="sng">
                <a:solidFill>
                  <a:srgbClr val="0000ff"/>
                </a:solidFill>
                <a:uFillTx/>
                <a:latin typeface="Calibri"/>
                <a:hlinkClick r:id="rId9"/>
              </a:rPr>
              <a:t>://www.sinbrasil.com.br/2005/artigos/WORKSHOP_5S_DANA_Graziele_Fonseca. </a:t>
            </a:r>
            <a:r>
              <a:rPr b="0" lang="pt-BR" sz="3200" spc="-1" strike="noStrike" u="sng">
                <a:solidFill>
                  <a:srgbClr val="0000ff"/>
                </a:solidFill>
                <a:uFillTx/>
                <a:latin typeface="Calibri"/>
                <a:hlinkClick r:id="rId10"/>
              </a:rPr>
              <a:t>pdf</a:t>
            </a: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. Acesso em novembro de 2010.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0400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O programa 5s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457200" y="1357200"/>
            <a:ext cx="8229240" cy="5214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 algn="just">
              <a:lnSpc>
                <a:spcPct val="100000"/>
              </a:lnSpc>
              <a:spcBef>
                <a:spcPts val="641"/>
              </a:spcBef>
            </a:pPr>
            <a:r>
              <a:rPr b="0" i="1" lang="pt-BR" sz="3200" spc="-1" strike="noStrike">
                <a:solidFill>
                  <a:srgbClr val="000000"/>
                </a:solidFill>
                <a:latin typeface="Calibri"/>
              </a:rPr>
              <a:t>O princípio:  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60000" algn="just">
              <a:lnSpc>
                <a:spcPct val="100000"/>
              </a:lnSpc>
              <a:spcBef>
                <a:spcPts val="641"/>
              </a:spcBef>
            </a:pPr>
            <a:r>
              <a:rPr b="0" i="1" lang="pt-BR" sz="3200" spc="-1" strike="noStrike">
                <a:solidFill>
                  <a:srgbClr val="c0392b"/>
                </a:solidFill>
                <a:latin typeface="Calibri"/>
              </a:rPr>
              <a:t>Melhorar a eficiência através da destinação adequada de materiais,organização, limpeza e identificação de materiais e espaços e a manutenção. 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Benefícios da metodologia </a:t>
            </a:r>
            <a:r>
              <a:rPr b="1" lang="pt-BR" sz="3200" spc="-1" strike="noStrike">
                <a:solidFill>
                  <a:srgbClr val="000000"/>
                </a:solidFill>
                <a:latin typeface="Calibri"/>
              </a:rPr>
              <a:t>5S</a:t>
            </a: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 são: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1. Maior produtividade e diminuição de erros oriundos da desorganização.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2. Redução de despesas e melhor aproveitamento de materiais. 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3. Melhoria da qualidade de produtos e serviços.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4. Menos acidentes do trabalho.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5. Maior satisfação das pessoas com o trabalho.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Situação Anterior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357120" y="1500120"/>
            <a:ext cx="3450240" cy="4028760"/>
          </a:xfrm>
          <a:prstGeom prst="rect">
            <a:avLst/>
          </a:prstGeom>
          <a:ln w="9360">
            <a:noFill/>
          </a:ln>
        </p:spPr>
      </p:pic>
      <p:pic>
        <p:nvPicPr>
          <p:cNvPr id="90" name="Picture 3" descr=""/>
          <p:cNvPicPr/>
          <p:nvPr/>
        </p:nvPicPr>
        <p:blipFill>
          <a:blip r:embed="rId2"/>
          <a:stretch/>
        </p:blipFill>
        <p:spPr>
          <a:xfrm>
            <a:off x="4635720" y="1603440"/>
            <a:ext cx="3928680" cy="3915720"/>
          </a:xfrm>
          <a:prstGeom prst="rect">
            <a:avLst/>
          </a:prstGeom>
          <a:ln>
            <a:noFill/>
          </a:ln>
        </p:spPr>
      </p:pic>
      <p:sp>
        <p:nvSpPr>
          <p:cNvPr id="91" name="CustomShape 2"/>
          <p:cNvSpPr/>
          <p:nvPr/>
        </p:nvSpPr>
        <p:spPr>
          <a:xfrm>
            <a:off x="2000160" y="5929200"/>
            <a:ext cx="49287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latin typeface="Calibri"/>
              </a:rPr>
              <a:t>Área da Bancada</a:t>
            </a:r>
            <a:endParaRPr b="0" lang="pt-BR" sz="36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Situação Anterior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Picture 2" descr=""/>
          <p:cNvPicPr/>
          <p:nvPr/>
        </p:nvPicPr>
        <p:blipFill>
          <a:blip r:embed="rId1"/>
          <a:stretch/>
        </p:blipFill>
        <p:spPr>
          <a:xfrm>
            <a:off x="285840" y="1857240"/>
            <a:ext cx="4141800" cy="3106080"/>
          </a:xfrm>
          <a:prstGeom prst="rect">
            <a:avLst/>
          </a:prstGeom>
          <a:ln>
            <a:noFill/>
          </a:ln>
        </p:spPr>
      </p:pic>
      <p:pic>
        <p:nvPicPr>
          <p:cNvPr id="94" name="Picture 3" descr=""/>
          <p:cNvPicPr/>
          <p:nvPr/>
        </p:nvPicPr>
        <p:blipFill>
          <a:blip r:embed="rId2"/>
          <a:stretch/>
        </p:blipFill>
        <p:spPr>
          <a:xfrm>
            <a:off x="4786200" y="1857240"/>
            <a:ext cx="4058280" cy="3043800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3651480" y="5572080"/>
            <a:ext cx="1758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latin typeface="Calibri"/>
              </a:rPr>
              <a:t>Bancada</a:t>
            </a:r>
            <a:endParaRPr b="0" lang="pt-BR" sz="36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Situação Anterior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592200" y="5286240"/>
            <a:ext cx="33922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Equipamento de solda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214200" y="1928880"/>
            <a:ext cx="4381200" cy="3285720"/>
          </a:xfrm>
          <a:prstGeom prst="rect">
            <a:avLst/>
          </a:prstGeom>
          <a:ln>
            <a:noFill/>
          </a:ln>
        </p:spPr>
      </p:pic>
      <p:sp>
        <p:nvSpPr>
          <p:cNvPr id="99" name="CustomShape 3"/>
          <p:cNvSpPr/>
          <p:nvPr/>
        </p:nvSpPr>
        <p:spPr>
          <a:xfrm>
            <a:off x="5657400" y="5286240"/>
            <a:ext cx="23529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Base da Prensa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2"/>
          <a:stretch/>
        </p:blipFill>
        <p:spPr>
          <a:xfrm>
            <a:off x="4786200" y="1955880"/>
            <a:ext cx="4285800" cy="321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Situação Anterior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1055520" y="5286240"/>
            <a:ext cx="2465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Mesa da prensa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5486400" y="5286240"/>
            <a:ext cx="28144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Painel de Controle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104" name="Picture 2" descr=""/>
          <p:cNvPicPr/>
          <p:nvPr/>
        </p:nvPicPr>
        <p:blipFill>
          <a:blip r:embed="rId1"/>
          <a:stretch/>
        </p:blipFill>
        <p:spPr>
          <a:xfrm>
            <a:off x="4714920" y="2071800"/>
            <a:ext cx="4133520" cy="3099960"/>
          </a:xfrm>
          <a:prstGeom prst="rect">
            <a:avLst/>
          </a:prstGeom>
          <a:ln>
            <a:noFill/>
          </a:ln>
        </p:spPr>
      </p:pic>
      <p:pic>
        <p:nvPicPr>
          <p:cNvPr id="105" name="Picture 3" descr=""/>
          <p:cNvPicPr/>
          <p:nvPr/>
        </p:nvPicPr>
        <p:blipFill>
          <a:blip r:embed="rId2"/>
          <a:stretch/>
        </p:blipFill>
        <p:spPr>
          <a:xfrm>
            <a:off x="428760" y="2000160"/>
            <a:ext cx="4099680" cy="321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Etapas da implementação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285840" y="1600200"/>
            <a:ext cx="864360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514440" indent="-514080">
              <a:lnSpc>
                <a:spcPct val="150000"/>
              </a:lnSpc>
              <a:spcBef>
                <a:spcPts val="561"/>
              </a:spcBef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1 Classificação de Materiais: necessário/desnecessário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50000"/>
              </a:lnSpc>
              <a:spcBef>
                <a:spcPts val="561"/>
              </a:spcBef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2 Ordenação: nomenclatura, identificação, comunicação visual.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50000"/>
              </a:lnSpc>
              <a:spcBef>
                <a:spcPts val="561"/>
              </a:spcBef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3 Limpeza:  manter as condições de limpeza e segurança. 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50000"/>
              </a:lnSpc>
              <a:spcBef>
                <a:spcPts val="561"/>
              </a:spcBef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4 Padronização: mecanismos para a padronização do trabalho.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50000"/>
              </a:lnSpc>
              <a:spcBef>
                <a:spcPts val="561"/>
              </a:spcBef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5 Melhorias futuras. 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Ações e Resultados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9" name="Picture 2" descr=""/>
          <p:cNvPicPr/>
          <p:nvPr/>
        </p:nvPicPr>
        <p:blipFill>
          <a:blip r:embed="rId1"/>
          <a:stretch/>
        </p:blipFill>
        <p:spPr>
          <a:xfrm>
            <a:off x="214200" y="2000160"/>
            <a:ext cx="3571560" cy="3503160"/>
          </a:xfrm>
          <a:prstGeom prst="rect">
            <a:avLst/>
          </a:prstGeom>
          <a:ln w="9360"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4143240" y="3571920"/>
            <a:ext cx="428400" cy="4284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1" name="Picture 3" descr=""/>
          <p:cNvPicPr/>
          <p:nvPr/>
        </p:nvPicPr>
        <p:blipFill>
          <a:blip r:embed="rId2"/>
          <a:stretch/>
        </p:blipFill>
        <p:spPr>
          <a:xfrm>
            <a:off x="4929120" y="2071800"/>
            <a:ext cx="3864240" cy="34873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Ações e Resultados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1714320" y="5429160"/>
            <a:ext cx="51433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Calibri"/>
              </a:rPr>
              <a:t>FIXAÇÃO de avisos de segurança</a:t>
            </a:r>
            <a:endParaRPr b="1" lang="pt-BR" sz="2400" spc="-1" strike="noStrike"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1584000" y="5420880"/>
            <a:ext cx="428400" cy="4996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5" name="Picture 5" descr=""/>
          <p:cNvPicPr/>
          <p:nvPr/>
        </p:nvPicPr>
        <p:blipFill>
          <a:blip r:embed="rId1"/>
          <a:stretch/>
        </p:blipFill>
        <p:spPr>
          <a:xfrm>
            <a:off x="285840" y="2000160"/>
            <a:ext cx="3958920" cy="2968920"/>
          </a:xfrm>
          <a:prstGeom prst="rect">
            <a:avLst/>
          </a:prstGeom>
          <a:ln w="9360">
            <a:noFill/>
          </a:ln>
        </p:spPr>
      </p:pic>
      <p:pic>
        <p:nvPicPr>
          <p:cNvPr id="116" name="Picture 6" descr=""/>
          <p:cNvPicPr/>
          <p:nvPr/>
        </p:nvPicPr>
        <p:blipFill>
          <a:blip r:embed="rId2"/>
          <a:stretch/>
        </p:blipFill>
        <p:spPr>
          <a:xfrm>
            <a:off x="4714920" y="1928880"/>
            <a:ext cx="4142880" cy="31071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Application>LibreOffice/5.4.0.3$Windows_x86 LibreOffice_project/7556cbc6811c9d992f4064ab9287069087d7f62c</Application>
  <Words>371</Words>
  <Paragraphs>69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2011-01-13T15:00:39Z</dcterms:created>
  <dc:creator>user</dc:creator>
  <dc:description/>
  <dc:language>pt-BR</dc:language>
  <cp:lastModifiedBy/>
  <dcterms:modified xsi:type="dcterms:W3CDTF">2018-03-22T17:50:42Z</dcterms:modified>
  <cp:revision>18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