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gif" ContentType="image/gif"/>
  <Override PartName="/ppt/media/image9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jpeg" ContentType="image/jpeg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715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28960"/>
            <a:ext cx="8229240" cy="4415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33344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303720"/>
            <a:ext cx="26496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8960"/>
            <a:ext cx="8229240" cy="4415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estilo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5297040"/>
            <a:ext cx="2133360" cy="303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5CC0D04-EB72-45F4-9426-6D8E990AD741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27/02/23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5297040"/>
            <a:ext cx="2895120" cy="30384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2EF230-C737-4F60-936C-FAD29EE941B6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estilo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os estilos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5297040"/>
            <a:ext cx="2133360" cy="303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AB82597-57B2-48AB-BE80-E0CED47596CB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27/02/23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5297040"/>
            <a:ext cx="2895120" cy="30384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B534E60-136C-484A-925F-2EA82AD8B3EC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1960" y="1295280"/>
            <a:ext cx="7772040" cy="122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INSTITUTO FEDERAL DE EDUCAÇÃO, CIÊNCIA E TECNOLOGIA DE SANTA CATARINA</a:t>
            </a:r>
            <a:br/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238560"/>
            <a:ext cx="6400440" cy="1460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8b8b8b"/>
                </a:solidFill>
                <a:latin typeface="Calibri"/>
              </a:rPr>
              <a:t>PROFESSOR: JOEL BRASIL BORGES/GIANPAULO MEDEIROS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864000" y="360000"/>
            <a:ext cx="2222280" cy="628200"/>
          </a:xfrm>
          <a:prstGeom prst="rect">
            <a:avLst/>
          </a:prstGeom>
          <a:ln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4104000" y="2808000"/>
            <a:ext cx="108000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pt-BR" sz="1800" spc="-1" strike="noStrike">
                <a:latin typeface="Arial"/>
              </a:rPr>
              <a:t>RISCOS </a:t>
            </a:r>
            <a:endParaRPr b="1" lang="pt-BR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23640" y="228960"/>
            <a:ext cx="836280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CAUSAS DOS ACIDENTES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333440"/>
            <a:ext cx="843480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spcBef>
                <a:spcPts val="879"/>
              </a:spcBef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Toda </a:t>
            </a:r>
            <a:r>
              <a:rPr b="0" lang="pt-BR" sz="4400" spc="-1" strike="noStrike" u="sng">
                <a:solidFill>
                  <a:srgbClr val="000000"/>
                </a:solidFill>
                <a:uFillTx/>
                <a:latin typeface="Calibri"/>
              </a:rPr>
              <a:t>condição insegura</a:t>
            </a: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é gerada por negligência, devido  a fator humano, tornado-se assim, um </a:t>
            </a:r>
            <a:r>
              <a:rPr b="0" lang="pt-BR" sz="4400" spc="-1" strike="noStrike" u="sng">
                <a:solidFill>
                  <a:srgbClr val="000000"/>
                </a:solidFill>
                <a:uFillTx/>
                <a:latin typeface="Calibri"/>
              </a:rPr>
              <a:t>ato inseguro</a:t>
            </a: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23640" y="228960"/>
            <a:ext cx="836280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CONSEQUÊNCIA DOS ACIDENTES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333440"/>
            <a:ext cx="843480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spcBef>
                <a:spcPts val="879"/>
              </a:spcBef>
            </a:pPr>
            <a:r>
              <a:rPr b="0" lang="pt-BR" sz="4400" spc="-1" strike="noStrike" u="sng">
                <a:solidFill>
                  <a:srgbClr val="000000"/>
                </a:solidFill>
                <a:uFillTx/>
                <a:latin typeface="Calibri"/>
              </a:rPr>
              <a:t>Lesões imediatas</a:t>
            </a: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: traumas físicos ou estados patológicos se observam imediatamente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r>
              <a:rPr b="0" lang="pt-BR" sz="4400" spc="-1" strike="noStrike" u="sng">
                <a:solidFill>
                  <a:srgbClr val="000000"/>
                </a:solidFill>
                <a:uFillTx/>
                <a:latin typeface="Calibri"/>
              </a:rPr>
              <a:t>Lesões mediatas</a:t>
            </a: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: estados patológicos que demoram meses, às vezes anos, para se manifestarem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DEFINIÇÃO DE RISCOS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spcBef>
                <a:spcPts val="961"/>
              </a:spcBef>
            </a:pPr>
            <a:r>
              <a:rPr b="0" lang="pt-BR" sz="4800" spc="-1" strike="noStrike">
                <a:solidFill>
                  <a:srgbClr val="000000"/>
                </a:solidFill>
                <a:latin typeface="Calibri"/>
              </a:rPr>
              <a:t>Capacidade de uma grandeza com potencial para causar lesões ou danos à saúde das pessoas. Os riscos podem ser eliminados ou controlado.</a:t>
            </a:r>
            <a:endParaRPr b="0" lang="pt-BR" sz="4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DEFINIÇÃO DE PERIGO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spcBef>
                <a:spcPts val="961"/>
              </a:spcBef>
            </a:pPr>
            <a:r>
              <a:rPr b="0" lang="pt-BR" sz="4800" spc="-1" strike="noStrike">
                <a:solidFill>
                  <a:srgbClr val="000000"/>
                </a:solidFill>
                <a:latin typeface="Calibri"/>
              </a:rPr>
              <a:t>Situação ou condição de </a:t>
            </a:r>
            <a:r>
              <a:rPr b="1" lang="pt-BR" sz="4800" spc="-1" strike="noStrike">
                <a:solidFill>
                  <a:srgbClr val="000000"/>
                </a:solidFill>
                <a:latin typeface="Calibri"/>
              </a:rPr>
              <a:t>RISCO</a:t>
            </a:r>
            <a:r>
              <a:rPr b="0" lang="pt-BR" sz="4800" spc="-1" strike="noStrike">
                <a:solidFill>
                  <a:srgbClr val="000000"/>
                </a:solidFill>
                <a:latin typeface="Calibri"/>
              </a:rPr>
              <a:t> com probabilidade de causar lesão física ou dano à saúde das pessoas por ausência de medidas de controle.</a:t>
            </a:r>
            <a:endParaRPr b="0" lang="pt-BR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EXEMPLO DE RISCO/PERIGO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716000" y="1117440"/>
            <a:ext cx="3970440" cy="444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Risco presente, porém sem controle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Risco presente, porém com controle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Risco eliminado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4" descr=""/>
          <p:cNvPicPr/>
          <p:nvPr/>
        </p:nvPicPr>
        <p:blipFill>
          <a:blip r:embed="rId1"/>
          <a:stretch/>
        </p:blipFill>
        <p:spPr>
          <a:xfrm>
            <a:off x="0" y="928440"/>
            <a:ext cx="4756320" cy="47563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ATENÇÃO NA ELIMINAÇÃO DOS RISCOS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Acidente: Caminhão derruba Passarela na Raposo Tavares 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1"/>
          <a:stretch/>
        </p:blipFill>
        <p:spPr>
          <a:xfrm>
            <a:off x="3564000" y="2294640"/>
            <a:ext cx="5580360" cy="3420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ATENÇÃO NA ELIMINAÇÃO DOS RISCOS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Parte de obra do Rodoanel cai sobre carros na Régis Bittencourt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3671280" y="2297880"/>
            <a:ext cx="5472360" cy="34250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23640" y="228960"/>
            <a:ext cx="836280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NO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333440"/>
            <a:ext cx="843480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827640" y="1357200"/>
            <a:ext cx="7173720" cy="36316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TIPOS DE RISCOS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9" name="Table 3"/>
          <p:cNvGraphicFramePr/>
          <p:nvPr/>
        </p:nvGraphicFramePr>
        <p:xfrm>
          <a:off x="1475640" y="1597320"/>
          <a:ext cx="6072120" cy="3133080"/>
        </p:xfrm>
        <a:graphic>
          <a:graphicData uri="http://schemas.openxmlformats.org/drawingml/2006/table">
            <a:tbl>
              <a:tblPr/>
              <a:tblGrid>
                <a:gridCol w="2669040"/>
                <a:gridCol w="1378800"/>
                <a:gridCol w="2024280"/>
              </a:tblGrid>
              <a:tr h="522000">
                <a:tc>
                  <a:txBody>
                    <a:bodyPr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TIPO DE RISCO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 gridSpan="2">
                  <a:txBody>
                    <a:bodyPr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COR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22000"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Físico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solidFill>
                      <a:srgbClr val="33cc33"/>
                    </a:solidFill>
                  </a:tcPr>
                </a:tc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Verde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522000"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Químico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solidFill>
                      <a:srgbClr val="ff0000"/>
                    </a:solidFill>
                  </a:tcPr>
                </a:tc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Vermelho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522000"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Biológico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solidFill>
                      <a:srgbClr val="663300"/>
                    </a:solidFill>
                  </a:tcPr>
                </a:tc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Marrom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522000"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Ergonômico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solidFill>
                      <a:srgbClr val="ffff00"/>
                    </a:solidFill>
                  </a:tcPr>
                </a:tc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Amarelo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523080"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Acidente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solidFill>
                      <a:srgbClr val="0070c0"/>
                    </a:solidFill>
                  </a:tcPr>
                </a:tc>
                <a:tc>
                  <a:txBody>
                    <a:bodyPr tIns="37800" bIns="378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Azul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FÍSICOS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648000" y="1284120"/>
            <a:ext cx="3384000" cy="281988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4320000" y="1296000"/>
            <a:ext cx="4220280" cy="2808000"/>
          </a:xfrm>
          <a:prstGeom prst="rect">
            <a:avLst/>
          </a:prstGeom>
          <a:ln>
            <a:noFill/>
          </a:ln>
        </p:spPr>
      </p:pic>
      <p:sp>
        <p:nvSpPr>
          <p:cNvPr id="134" name="TextShape 3"/>
          <p:cNvSpPr txBox="1"/>
          <p:nvPr/>
        </p:nvSpPr>
        <p:spPr>
          <a:xfrm>
            <a:off x="1800000" y="4176000"/>
            <a:ext cx="201600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Ruídos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5" name="TextShape 4"/>
          <p:cNvSpPr txBox="1"/>
          <p:nvPr/>
        </p:nvSpPr>
        <p:spPr>
          <a:xfrm>
            <a:off x="5760000" y="4120560"/>
            <a:ext cx="144000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Vibrações 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ACIDENTE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08000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spcBef>
                <a:spcPts val="961"/>
              </a:spcBef>
            </a:pPr>
            <a:endParaRPr b="0" lang="pt-BR" sz="32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961"/>
              </a:spcBef>
            </a:pPr>
            <a:r>
              <a:rPr b="0" lang="pt-BR" sz="4800" spc="-1" strike="noStrike">
                <a:solidFill>
                  <a:srgbClr val="fc1313"/>
                </a:solidFill>
                <a:latin typeface="Calibri"/>
              </a:rPr>
              <a:t>Constituição Federal de 1988:</a:t>
            </a:r>
            <a:endParaRPr b="0" lang="pt-BR" sz="48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961"/>
              </a:spcBef>
            </a:pPr>
            <a:r>
              <a:rPr b="0" lang="pt-BR" sz="3600" spc="-1" strike="noStrike">
                <a:solidFill>
                  <a:srgbClr val="fc1313"/>
                </a:solidFill>
                <a:latin typeface="Calibri"/>
              </a:rPr>
              <a:t>Responsabilidade civil  do empregador</a:t>
            </a:r>
            <a:endParaRPr b="0" lang="pt-BR" sz="36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879"/>
              </a:spcBef>
            </a:pPr>
            <a:r>
              <a:rPr b="0" lang="pt-BR" sz="4400" spc="-1" strike="noStrike">
                <a:solidFill>
                  <a:srgbClr val="fc1313"/>
                </a:solidFill>
                <a:latin typeface="Calibri"/>
              </a:rPr>
              <a:t>O art. 7º , XXVIII , da CF </a:t>
            </a:r>
            <a:endParaRPr b="0" lang="pt-BR" sz="4400" spc="-1" strike="noStrike">
              <a:solidFill>
                <a:srgbClr val="fc1313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FÍSICOS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1512000" y="4297320"/>
            <a:ext cx="6264000" cy="110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As fiscalizações  SAMA da Prefeitura de Joinville, </a:t>
            </a:r>
            <a:endParaRPr b="0" lang="pt-BR" sz="1800" spc="-1" strike="noStrike">
              <a:latin typeface="Arial"/>
            </a:endParaRPr>
          </a:p>
          <a:p>
            <a:r>
              <a:rPr b="0" lang="pt-BR" sz="1800" spc="-1" strike="noStrike">
                <a:latin typeface="Arial"/>
              </a:rPr>
              <a:t>por meio da Ouvidoria ou pelo telefone 156.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464480" y="1080000"/>
            <a:ext cx="6095520" cy="304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FÍSICOS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1152000" y="4464000"/>
            <a:ext cx="8784000" cy="110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Fiscalizações:  SAMA da Prefeitura de Joinville, Ouvidoria ou 156.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142640" y="1080000"/>
            <a:ext cx="6921360" cy="310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FÍSICOS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Radiação ionizante (raio-x, alfa , gama);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radiação não-ionizante (radiação do sol, radiação de solda);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Temperaturas extremas (frio / calor);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Pressões anormais;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Umidade;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6" descr=""/>
          <p:cNvPicPr/>
          <p:nvPr/>
        </p:nvPicPr>
        <p:blipFill>
          <a:blip r:embed="rId1"/>
          <a:stretch/>
        </p:blipFill>
        <p:spPr>
          <a:xfrm>
            <a:off x="7755840" y="1083240"/>
            <a:ext cx="884160" cy="644760"/>
          </a:xfrm>
          <a:prstGeom prst="rect">
            <a:avLst/>
          </a:prstGeom>
          <a:ln>
            <a:noFill/>
          </a:ln>
        </p:spPr>
      </p:pic>
      <p:pic>
        <p:nvPicPr>
          <p:cNvPr id="147" name="Picture 8" descr=""/>
          <p:cNvPicPr/>
          <p:nvPr/>
        </p:nvPicPr>
        <p:blipFill>
          <a:blip r:embed="rId2"/>
          <a:stretch/>
        </p:blipFill>
        <p:spPr>
          <a:xfrm>
            <a:off x="7632000" y="1944000"/>
            <a:ext cx="1084680" cy="838800"/>
          </a:xfrm>
          <a:prstGeom prst="rect">
            <a:avLst/>
          </a:prstGeom>
          <a:ln>
            <a:noFill/>
          </a:ln>
        </p:spPr>
      </p:pic>
      <p:pic>
        <p:nvPicPr>
          <p:cNvPr id="148" name="Picture 10" descr=""/>
          <p:cNvPicPr/>
          <p:nvPr/>
        </p:nvPicPr>
        <p:blipFill>
          <a:blip r:embed="rId3"/>
          <a:stretch/>
        </p:blipFill>
        <p:spPr>
          <a:xfrm>
            <a:off x="7056000" y="3458160"/>
            <a:ext cx="1701360" cy="1005840"/>
          </a:xfrm>
          <a:prstGeom prst="rect">
            <a:avLst/>
          </a:prstGeom>
          <a:ln>
            <a:noFill/>
          </a:ln>
        </p:spPr>
      </p:pic>
      <p:pic>
        <p:nvPicPr>
          <p:cNvPr id="149" name="Picture 12" descr=""/>
          <p:cNvPicPr/>
          <p:nvPr/>
        </p:nvPicPr>
        <p:blipFill>
          <a:blip r:embed="rId4"/>
          <a:stretch/>
        </p:blipFill>
        <p:spPr>
          <a:xfrm>
            <a:off x="5270400" y="3672000"/>
            <a:ext cx="1209600" cy="1449720"/>
          </a:xfrm>
          <a:prstGeom prst="rect">
            <a:avLst/>
          </a:prstGeom>
          <a:ln>
            <a:noFill/>
          </a:ln>
        </p:spPr>
      </p:pic>
      <p:pic>
        <p:nvPicPr>
          <p:cNvPr id="150" name="Picture 14" descr=""/>
          <p:cNvPicPr/>
          <p:nvPr/>
        </p:nvPicPr>
        <p:blipFill>
          <a:blip r:embed="rId5"/>
          <a:stretch/>
        </p:blipFill>
        <p:spPr>
          <a:xfrm>
            <a:off x="2952000" y="4176000"/>
            <a:ext cx="1599840" cy="126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QUÍMICOS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Poeiras – partículas sólidas &gt; 1 µm;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Fumos – partículas sólidas &lt; 1 µm 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Névoas – Partículas líquidas em geral;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Neblinas – Condensação de vapores;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Gases – Elementos no estado gasoso;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Vapores – Elementos no estado gasoso, por volatização;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BIOLÓGICOS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Vírus;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Bacterias;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Fungos;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Protozoários;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Parasitas;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ERGONÔMICOS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Esforço físico intenso;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Levantamento e transporte manual de peso;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Exigência de postura inadequada;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Controle rígido de produtividade;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Imposição de rítmos excessivos;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Trabalho em turno e noturno;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Jornadas de trabalho prolongada;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Monotonia e repetitividade;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Situações causadoras de stress físico e/ou psíquico;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RISCOS DE ACIDENTES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333440"/>
            <a:ext cx="8229240" cy="4163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Arranjo físico inadequado;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Máquinas e equipamentos sem proteção;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Ferramentas inadequadas ou defeituosas;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Iluminação inadequada;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Eletricidade;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Probabilidade de incêndio ou explosão;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Armazenamento inadequado;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Animais peçonhentos;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Acidentes de transito;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MAPA DE RISCO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57200" y="997200"/>
            <a:ext cx="8434800" cy="462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Representação gráfica do conjunto de fatores, capazes de acarretar prejuízos à saúde dos trabalhadores, presentes nos locais de trabalho.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NR5 – Comissão Interna de prevenção de acidentes (CIPA)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r>
              <a:rPr b="1" lang="pt-BR" sz="2800" spc="-1" strike="noStrike">
                <a:solidFill>
                  <a:srgbClr val="000000"/>
                </a:solidFill>
                <a:latin typeface="Calibri"/>
              </a:rPr>
              <a:t>5.16 – a)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identificar os riscos do processo de trabalho, e elaborar o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</a:rPr>
              <a:t>mapa de riscos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, com a participação do maior número de trabalhadores, com assessoria do SESMT, onde houver;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MAPA DE RISCO – BENEFÍCIOS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57200" y="997200"/>
            <a:ext cx="8434800" cy="462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Atender as normas da legislação trabalhista;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Conscientizar funcionários com respeito à importância da segurança;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Visualização gráfica dos riscos por setores fabris;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Facilitar as atividades da CIPA;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MAPA DE RISCO – ITENS GRÁFICOS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395640" y="1327320"/>
            <a:ext cx="8909280" cy="38401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ACIDENTE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76000" y="11246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spcBef>
                <a:spcPts val="961"/>
              </a:spcBef>
            </a:pPr>
            <a:endParaRPr b="0" lang="pt-BR" sz="32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961"/>
              </a:spcBef>
            </a:pPr>
            <a:r>
              <a:rPr b="0" lang="pt-BR" sz="3600" spc="-1" strike="noStrike">
                <a:solidFill>
                  <a:srgbClr val="fc1313"/>
                </a:solidFill>
                <a:latin typeface="Calibri"/>
              </a:rPr>
              <a:t>Consequências jurídicas ao empregador</a:t>
            </a:r>
            <a:endParaRPr b="0" lang="pt-BR" sz="36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879"/>
              </a:spcBef>
            </a:pPr>
            <a:endParaRPr b="0" lang="pt-BR" sz="36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879"/>
              </a:spcBef>
            </a:pPr>
            <a:r>
              <a:rPr b="0" lang="pt-BR" sz="4400" spc="-1" strike="noStrike">
                <a:solidFill>
                  <a:srgbClr val="fc1313"/>
                </a:solidFill>
                <a:latin typeface="Calibri"/>
              </a:rPr>
              <a:t>(indenização e ação criminal)</a:t>
            </a:r>
            <a:endParaRPr b="0" lang="pt-BR" sz="44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961"/>
              </a:spcBef>
            </a:pPr>
            <a:endParaRPr b="0" lang="pt-BR" sz="44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961"/>
              </a:spcBef>
            </a:pPr>
            <a:endParaRPr b="0" lang="pt-BR" sz="44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879"/>
              </a:spcBef>
            </a:pPr>
            <a:endParaRPr b="0" lang="pt-BR" sz="4400" spc="-1" strike="noStrike">
              <a:solidFill>
                <a:srgbClr val="fc1313"/>
              </a:solidFill>
              <a:latin typeface="Calibri"/>
            </a:endParaRPr>
          </a:p>
          <a:p>
            <a:pPr algn="ctr">
              <a:spcBef>
                <a:spcPts val="879"/>
              </a:spcBef>
            </a:pPr>
            <a:endParaRPr b="0" lang="pt-BR" sz="4400" spc="-1" strike="noStrike">
              <a:solidFill>
                <a:srgbClr val="fc1313"/>
              </a:solid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MAPA DE RISCO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732240" y="1117440"/>
            <a:ext cx="7691400" cy="4500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ACIDENTE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spcBef>
                <a:spcPts val="879"/>
              </a:spcBef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Ocorrência </a:t>
            </a:r>
            <a:r>
              <a:rPr b="1" lang="pt-BR" sz="4400" spc="-1" strike="noStrike">
                <a:solidFill>
                  <a:srgbClr val="000000"/>
                </a:solidFill>
                <a:latin typeface="Calibri"/>
              </a:rPr>
              <a:t>inesperada</a:t>
            </a: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, gerando: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879"/>
              </a:spcBef>
            </a:pP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lvl="1" marL="571680" indent="-571320" algn="just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Lesões nos trabalhadores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lvl="1" marL="571680" indent="-571320" algn="just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Perda de tempo útil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lvl="1" marL="571680" indent="-571320" algn="just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Danos materiais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23640" y="228960"/>
            <a:ext cx="836280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CAUSAS DOS ACIDENTES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07640" y="997200"/>
            <a:ext cx="8928720" cy="471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641"/>
              </a:spcBef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Atos inseguros + Condições inseguras = Acidente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spcBef>
                <a:spcPts val="479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spcBef>
                <a:spcPts val="479"/>
              </a:spcBef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Fotos: Lewis Hine 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2915640" y="2077560"/>
            <a:ext cx="5972760" cy="31478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51640" y="228960"/>
            <a:ext cx="8434800" cy="952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Calibri"/>
              </a:rPr>
              <a:t>CAUSAS DOS ACIDENTES DO TRABALHO</a:t>
            </a:r>
            <a:endParaRPr b="0" lang="pt-B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67640" y="937440"/>
            <a:ext cx="843480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spcBef>
                <a:spcPts val="879"/>
              </a:spcBef>
            </a:pPr>
            <a:r>
              <a:rPr b="0" lang="pt-BR" sz="3600" spc="-1" strike="noStrike" u="sng">
                <a:solidFill>
                  <a:srgbClr val="000000"/>
                </a:solidFill>
                <a:uFillTx/>
                <a:latin typeface="Calibri"/>
              </a:rPr>
              <a:t>Atos inseguros</a:t>
            </a:r>
            <a:r>
              <a:rPr b="0" lang="pt-BR" sz="3600" spc="-1" strike="noStrike">
                <a:solidFill>
                  <a:srgbClr val="000000"/>
                </a:solidFill>
                <a:latin typeface="Calibri"/>
              </a:rPr>
              <a:t>: 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fator humano (imperícia ou imprudência)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504000" y="2160000"/>
            <a:ext cx="3036600" cy="3359880"/>
          </a:xfrm>
          <a:prstGeom prst="rect">
            <a:avLst/>
          </a:prstGeom>
          <a:ln>
            <a:noFill/>
          </a:ln>
        </p:spPr>
      </p:pic>
      <p:pic>
        <p:nvPicPr>
          <p:cNvPr id="98" name="Picture 4" descr=""/>
          <p:cNvPicPr/>
          <p:nvPr/>
        </p:nvPicPr>
        <p:blipFill>
          <a:blip r:embed="rId2"/>
          <a:stretch/>
        </p:blipFill>
        <p:spPr>
          <a:xfrm>
            <a:off x="4153680" y="1944000"/>
            <a:ext cx="4748760" cy="353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23640" y="228960"/>
            <a:ext cx="836280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CAUSAS DOS ACIDENTES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333440"/>
            <a:ext cx="843480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spcBef>
                <a:spcPts val="879"/>
              </a:spcBef>
            </a:pPr>
            <a:r>
              <a:rPr b="0" lang="pt-BR" sz="4400" spc="-1" strike="noStrike" u="sng">
                <a:solidFill>
                  <a:srgbClr val="000000"/>
                </a:solidFill>
                <a:uFillTx/>
                <a:latin typeface="Calibri"/>
              </a:rPr>
              <a:t>Condição insegura</a:t>
            </a: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: circunstâncias externas ao trabalhador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Piso irregular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Trepidação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Instalações elétricas impróprias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Falta de sinalização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Falta de ordem e limpeza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Iluminação deficiente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879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1" descr=""/>
          <p:cNvPicPr/>
          <p:nvPr/>
        </p:nvPicPr>
        <p:blipFill>
          <a:blip r:embed="rId1"/>
          <a:stretch/>
        </p:blipFill>
        <p:spPr>
          <a:xfrm>
            <a:off x="5328000" y="1919880"/>
            <a:ext cx="3200760" cy="34675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23640" y="228960"/>
            <a:ext cx="836280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CAUSAS DOS ACIDENTES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333440"/>
            <a:ext cx="843480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4400" spc="-1" strike="noStrike" u="sng">
                <a:solidFill>
                  <a:srgbClr val="000000"/>
                </a:solidFill>
                <a:uFillTx/>
                <a:latin typeface="Calibri"/>
              </a:rPr>
              <a:t>Condição insegura</a:t>
            </a: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Arranjo físico inadequado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Falta de proteção em partes móveis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Máquinas e equipamentos com defeito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Equipamento de proteção inadequado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Equipamento de proteção com defeito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Falta de proteção total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23640" y="228960"/>
            <a:ext cx="8362800" cy="95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CAUSAS DOS ACIDENTES DO TRABALHO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333440"/>
            <a:ext cx="8434800" cy="377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spcBef>
                <a:spcPts val="879"/>
              </a:spcBef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Ato inseguro + Condição insegura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755640" y="2058840"/>
            <a:ext cx="7810200" cy="36784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874</TotalTime>
  <Application>LibreOffice/5.4.0.3$Windows_x86 LibreOffice_project/7556cbc6811c9d992f4064ab9287069087d7f62c</Application>
  <Words>638</Words>
  <Paragraphs>135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2011-02-15T16:33:13Z</dcterms:created>
  <dc:creator>M2</dc:creator>
  <dc:description/>
  <dc:language>pt-BR</dc:language>
  <cp:lastModifiedBy/>
  <dcterms:modified xsi:type="dcterms:W3CDTF">2023-02-27T15:13:16Z</dcterms:modified>
  <cp:revision>58</cp:revision>
  <dc:subject/>
  <dc:title>INSTITUTO FEDERAL DE EDUCAÇÃO, CIÊNCIA E TECNOLOGIA DE SANTA CATARINA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(16:10)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