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76" r:id="rId4"/>
    <p:sldId id="262" r:id="rId5"/>
    <p:sldId id="263" r:id="rId6"/>
    <p:sldId id="277" r:id="rId7"/>
    <p:sldId id="264" r:id="rId8"/>
    <p:sldId id="278" r:id="rId9"/>
    <p:sldId id="265" r:id="rId10"/>
    <p:sldId id="267" r:id="rId11"/>
    <p:sldId id="268" r:id="rId12"/>
    <p:sldId id="266" r:id="rId13"/>
    <p:sldId id="270" r:id="rId14"/>
    <p:sldId id="269" r:id="rId15"/>
    <p:sldId id="275" r:id="rId16"/>
    <p:sldId id="274" r:id="rId17"/>
    <p:sldId id="273" r:id="rId18"/>
    <p:sldId id="271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9" autoAdjust="0"/>
    <p:restoredTop sz="94660"/>
  </p:normalViewPr>
  <p:slideViewPr>
    <p:cSldViewPr>
      <p:cViewPr>
        <p:scale>
          <a:sx n="51" d="100"/>
          <a:sy n="51" d="100"/>
        </p:scale>
        <p:origin x="-1013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CA0DB-C870-49D4-AA4C-5632FEF511AB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C7461-830A-4185-94EB-D32949E41B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77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85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93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96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78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91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66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88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56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68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07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58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8A4E-2087-4355-9881-6E43C30182F2}" type="datetimeFigureOut">
              <a:rPr lang="pt-BR" smtClean="0"/>
              <a:t>20/05/2014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33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hyperlink" Target="http://www.cimm.com.br/portal/conteudo/noticias/imagem/Image/material_didatico/usinagem/con-713.gif" TargetMode="Externa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hyperlink" Target="http://www.cimm.com.br/portal/material_didatico/3568-movimento-de-corte#.U3vPqCjK2ZR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atron.com/industrial-milling-machines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accent3">
                    <a:lumMod val="50000"/>
                  </a:schemeClr>
                </a:solidFill>
              </a:rPr>
              <a:t>Usinagem</a:t>
            </a:r>
            <a:endParaRPr lang="pt-BR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73324" y="6309320"/>
            <a:ext cx="893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Prof. Me. Eng. Gianpaulo Medeiros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3299" y="1321195"/>
            <a:ext cx="86581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 smtClean="0"/>
              <a:t>Aula </a:t>
            </a:r>
            <a:r>
              <a:rPr lang="pt-BR" sz="9600" b="1" dirty="0" smtClean="0"/>
              <a:t>8</a:t>
            </a:r>
            <a:r>
              <a:rPr lang="pt-BR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Usinagem</a:t>
            </a:r>
            <a:endParaRPr lang="pt-BR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3949" y="2924944"/>
            <a:ext cx="91115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Fundamentos da Usinagem com Ferramentas de Geometria Definida</a:t>
            </a:r>
            <a:endParaRPr lang="pt-BR" sz="6000" b="1" dirty="0"/>
          </a:p>
        </p:txBody>
      </p:sp>
    </p:spTree>
    <p:extLst>
      <p:ext uri="{BB962C8B-B14F-4D97-AF65-F5344CB8AC3E}">
        <p14:creationId xmlns:p14="http://schemas.microsoft.com/office/powerpoint/2010/main" val="26172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61" y="1052736"/>
            <a:ext cx="8766843" cy="104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63" y="2321126"/>
            <a:ext cx="8365137" cy="4066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5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54345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87" y="3068960"/>
            <a:ext cx="340042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9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928992" cy="147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81189"/>
            <a:ext cx="6680512" cy="4260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3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84" y="870762"/>
            <a:ext cx="8186631" cy="598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1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80" y="1916832"/>
            <a:ext cx="8620494" cy="135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8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736"/>
            <a:ext cx="8748712" cy="352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2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12290" name="Picture 2" descr="http://1.bp.blogspot.com/-NTf_dIVcSic/UU8xMmTN82I/AAAAAAAAAAY/iNN_zFOFSgw/s1600/torneamento+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14533"/>
            <a:ext cx="6882386" cy="5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1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71600" y="980728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+mj-lt"/>
              </a:rPr>
              <a:t>Os movimentos de usinagem e suas direções estão relacionados com os parâmetros de usinagem </a:t>
            </a:r>
            <a:endParaRPr lang="pt-BR" sz="3600" dirty="0">
              <a:latin typeface="+mj-lt"/>
            </a:endParaRPr>
          </a:p>
        </p:txBody>
      </p:sp>
      <p:pic>
        <p:nvPicPr>
          <p:cNvPr id="13314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13921"/>
            <a:ext cx="5252312" cy="33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1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619672" y="2056455"/>
            <a:ext cx="568863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Referências</a:t>
            </a:r>
          </a:p>
          <a:p>
            <a:pPr algn="ctr"/>
            <a:r>
              <a:rPr lang="pt-BR" sz="1600" dirty="0" smtClean="0">
                <a:latin typeface="+mj-lt"/>
              </a:rPr>
              <a:t>1 </a:t>
            </a:r>
            <a:r>
              <a:rPr lang="pt-BR" sz="1600" dirty="0">
                <a:latin typeface="+mj-lt"/>
                <a:hlinkClick r:id="rId4"/>
              </a:rPr>
              <a:t>http://</a:t>
            </a:r>
            <a:r>
              <a:rPr lang="pt-BR" sz="1600" dirty="0" smtClean="0">
                <a:latin typeface="+mj-lt"/>
                <a:hlinkClick r:id="rId4"/>
              </a:rPr>
              <a:t>www.datron.com/industrial-milling-machines.php</a:t>
            </a:r>
            <a:endParaRPr lang="pt-BR" sz="1600" dirty="0" smtClean="0">
              <a:latin typeface="+mj-lt"/>
            </a:endParaRPr>
          </a:p>
          <a:p>
            <a:pPr algn="ctr"/>
            <a:r>
              <a:rPr lang="pt-BR" sz="1600" dirty="0">
                <a:latin typeface="+mj-lt"/>
              </a:rPr>
              <a:t>http://www.cimm.com.br/portal/material_didatico/3568-movimento-de-corte#.U3vPqCjK2ZR</a:t>
            </a:r>
          </a:p>
          <a:p>
            <a:pPr algn="ctr"/>
            <a:r>
              <a:rPr lang="pt-BR" sz="1600" dirty="0" smtClean="0">
                <a:latin typeface="+mj-lt"/>
              </a:rPr>
              <a:t> </a:t>
            </a:r>
            <a:r>
              <a:rPr lang="pt-BR" sz="1600" dirty="0" smtClean="0">
                <a:latin typeface="+mj-lt"/>
              </a:rPr>
              <a:t> </a:t>
            </a:r>
            <a:endParaRPr lang="pt-BR" sz="1600" dirty="0" smtClean="0">
              <a:latin typeface="+mj-lt"/>
            </a:endParaRPr>
          </a:p>
          <a:p>
            <a:pPr algn="ctr"/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69684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34416" y="1870832"/>
            <a:ext cx="828092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200" dirty="0"/>
          </a:p>
          <a:p>
            <a:pPr algn="just"/>
            <a:r>
              <a:rPr lang="pt-BR" sz="4000" dirty="0" smtClean="0"/>
              <a:t>Para utilização racional dos recursos de fabricação, como máquinas e ferramentas, é imprescindível a fixação de conceitos básicos sobre os movimentos e as relações geométricas do processo de usinagem.  </a:t>
            </a:r>
            <a:endParaRPr lang="pt-BR" sz="40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-645" y="855169"/>
            <a:ext cx="9111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Introdução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1241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31539" y="1363000"/>
            <a:ext cx="828092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200" dirty="0"/>
          </a:p>
          <a:p>
            <a:pPr algn="just"/>
            <a:r>
              <a:rPr lang="pt-BR" sz="4000" dirty="0" smtClean="0"/>
              <a:t>Técnico</a:t>
            </a:r>
            <a:r>
              <a:rPr lang="pt-BR" sz="4000" dirty="0" smtClean="0"/>
              <a:t>s em Mecânica devem:</a:t>
            </a:r>
          </a:p>
          <a:p>
            <a:pPr algn="just"/>
            <a:endParaRPr lang="pt-BR" sz="4000" dirty="0"/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200" dirty="0" smtClean="0"/>
              <a:t>Conhecer os termos técnicos empregados;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200" dirty="0" smtClean="0"/>
              <a:t>Conhecer as relações entre ferramenta/peça;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200" dirty="0" smtClean="0"/>
              <a:t>Conhecer as normas vigentes;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200" dirty="0" smtClean="0"/>
              <a:t>Ser capaz de determinar ângulos das ferramentas de corte para uma operação;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200" dirty="0" smtClean="0"/>
              <a:t>Maximizar a produtividade;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200" dirty="0" smtClean="0"/>
              <a:t>Ter normas de segurança como religião;</a:t>
            </a:r>
          </a:p>
          <a:p>
            <a:pPr algn="just"/>
            <a:r>
              <a:rPr lang="pt-BR" sz="3200" dirty="0" smtClean="0"/>
              <a:t> </a:t>
            </a:r>
            <a:endParaRPr lang="pt-BR" sz="3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-645" y="855169"/>
            <a:ext cx="9111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Introdução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206404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Retângulo 7"/>
          <p:cNvSpPr/>
          <p:nvPr/>
        </p:nvSpPr>
        <p:spPr>
          <a:xfrm>
            <a:off x="378870" y="1006715"/>
            <a:ext cx="86753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MOVIMENTOS ENTRE A PEÇA E A ARESTA CORTANTE </a:t>
            </a:r>
          </a:p>
          <a:p>
            <a:endParaRPr lang="pt-BR" b="1" dirty="0"/>
          </a:p>
          <a:p>
            <a:r>
              <a:rPr lang="pt-BR" sz="2400" dirty="0" smtClean="0"/>
              <a:t>Os movimentos no processo de usinagem são movimentos relativos entre peça e aresta cortante. A peça e considerada como parada.</a:t>
            </a:r>
            <a:endParaRPr lang="pt-BR" sz="2400" dirty="0"/>
          </a:p>
        </p:txBody>
      </p:sp>
      <p:pic>
        <p:nvPicPr>
          <p:cNvPr id="2050" name="Picture 2" descr="http://s3.amazonaws.com/magoo/ABAAAAmQAAE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817" y="2348880"/>
            <a:ext cx="6740615" cy="445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9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567936" y="639976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[1]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76310" y="3222265"/>
            <a:ext cx="275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/>
              <a:t>MOVIMENTOS </a:t>
            </a:r>
            <a:endParaRPr lang="pt-BR" sz="3200" dirty="0"/>
          </a:p>
        </p:txBody>
      </p:sp>
      <p:sp>
        <p:nvSpPr>
          <p:cNvPr id="16" name="Seta para a esquerda 15"/>
          <p:cNvSpPr/>
          <p:nvPr/>
        </p:nvSpPr>
        <p:spPr>
          <a:xfrm rot="8902204">
            <a:off x="2455454" y="2109781"/>
            <a:ext cx="1716080" cy="6527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4034028" y="1482033"/>
            <a:ext cx="4355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Que causam diretamente  a saída de cavaco</a:t>
            </a:r>
            <a:endParaRPr lang="pt-BR" sz="2800" dirty="0"/>
          </a:p>
        </p:txBody>
      </p:sp>
      <p:sp>
        <p:nvSpPr>
          <p:cNvPr id="19" name="Seta para a esquerda 18"/>
          <p:cNvSpPr/>
          <p:nvPr/>
        </p:nvSpPr>
        <p:spPr>
          <a:xfrm rot="12256173">
            <a:off x="2134924" y="4254769"/>
            <a:ext cx="1716080" cy="6527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3909315" y="4581128"/>
            <a:ext cx="4355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Que não tomam parte direta na formação de cavaco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02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567936" y="639976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[1]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390401" y="2937086"/>
            <a:ext cx="29904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b="1" dirty="0" smtClean="0"/>
              <a:t>Movimento </a:t>
            </a:r>
          </a:p>
          <a:p>
            <a:pPr algn="ctr"/>
            <a:r>
              <a:rPr lang="pt-BR" sz="3200" b="1" dirty="0" smtClean="0"/>
              <a:t>Efetivo de Corte </a:t>
            </a:r>
            <a:endParaRPr lang="pt-BR" sz="3200" dirty="0"/>
          </a:p>
        </p:txBody>
      </p:sp>
      <p:sp>
        <p:nvSpPr>
          <p:cNvPr id="16" name="Seta para a esquerda 15"/>
          <p:cNvSpPr/>
          <p:nvPr/>
        </p:nvSpPr>
        <p:spPr>
          <a:xfrm rot="12980060">
            <a:off x="2660554" y="2717412"/>
            <a:ext cx="752036" cy="6527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7238942" y="2998642"/>
            <a:ext cx="1889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saída de cavaco</a:t>
            </a:r>
            <a:endParaRPr lang="pt-BR" sz="2800" dirty="0"/>
          </a:p>
        </p:txBody>
      </p:sp>
      <p:sp>
        <p:nvSpPr>
          <p:cNvPr id="19" name="Seta para a esquerda 18"/>
          <p:cNvSpPr/>
          <p:nvPr/>
        </p:nvSpPr>
        <p:spPr>
          <a:xfrm rot="8477565">
            <a:off x="2568584" y="3736213"/>
            <a:ext cx="845248" cy="7129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esquerda 12"/>
          <p:cNvSpPr/>
          <p:nvPr/>
        </p:nvSpPr>
        <p:spPr>
          <a:xfrm rot="10800000">
            <a:off x="6380901" y="3189330"/>
            <a:ext cx="858041" cy="6527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661055" y="2106089"/>
            <a:ext cx="1777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Movimento de Corte </a:t>
            </a:r>
            <a:endParaRPr lang="pt-BR" sz="24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48018" y="3970807"/>
            <a:ext cx="1790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Movimento de Avanço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6421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100392" y="5054741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´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67544" y="864219"/>
            <a:ext cx="599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Movimento de Corte</a:t>
            </a:r>
            <a:endParaRPr lang="pt-B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13" y="1268760"/>
            <a:ext cx="8084643" cy="51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Conector de seta reta 11"/>
          <p:cNvCxnSpPr/>
          <p:nvPr/>
        </p:nvCxnSpPr>
        <p:spPr>
          <a:xfrm flipH="1">
            <a:off x="3467132" y="5087707"/>
            <a:ext cx="1008112" cy="14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4447760" y="5087707"/>
            <a:ext cx="6490" cy="56515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H="1">
            <a:off x="3563888" y="5115627"/>
            <a:ext cx="822984" cy="2063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100392" y="5054741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´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67544" y="864219"/>
            <a:ext cx="599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Movimento de Corte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7" y="1486248"/>
            <a:ext cx="6867525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Conector de seta reta 11"/>
          <p:cNvCxnSpPr/>
          <p:nvPr/>
        </p:nvCxnSpPr>
        <p:spPr>
          <a:xfrm flipH="1" flipV="1">
            <a:off x="2699792" y="2708920"/>
            <a:ext cx="1440161" cy="1454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H="1" flipV="1">
            <a:off x="3131840" y="2708920"/>
            <a:ext cx="1008114" cy="1454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H="1">
            <a:off x="3635896" y="4104782"/>
            <a:ext cx="50405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69" y="1268760"/>
            <a:ext cx="8779123" cy="708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370169" y="855828"/>
            <a:ext cx="285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Movimento de Avanço</a:t>
            </a:r>
            <a:endParaRPr lang="pt-BR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77405"/>
            <a:ext cx="51720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6768231" cy="42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Conector de seta reta 18"/>
          <p:cNvCxnSpPr/>
          <p:nvPr/>
        </p:nvCxnSpPr>
        <p:spPr>
          <a:xfrm flipH="1" flipV="1">
            <a:off x="2333501" y="4725144"/>
            <a:ext cx="2094484" cy="5764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 flipV="1">
            <a:off x="3053581" y="4725144"/>
            <a:ext cx="1374405" cy="5764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H="1">
            <a:off x="3707904" y="5301628"/>
            <a:ext cx="72008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6816</TotalTime>
  <Words>345</Words>
  <Application>Microsoft Office PowerPoint</Application>
  <PresentationFormat>Apresentação na tela (4:3)</PresentationFormat>
  <Paragraphs>94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113</cp:revision>
  <dcterms:created xsi:type="dcterms:W3CDTF">2013-08-22T18:30:30Z</dcterms:created>
  <dcterms:modified xsi:type="dcterms:W3CDTF">2014-05-20T22:01:13Z</dcterms:modified>
</cp:coreProperties>
</file>