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sldIdLst>
    <p:sldId id="256" r:id="rId2"/>
    <p:sldId id="258" r:id="rId3"/>
    <p:sldId id="262" r:id="rId4"/>
    <p:sldId id="277" r:id="rId5"/>
    <p:sldId id="276" r:id="rId6"/>
    <p:sldId id="263" r:id="rId7"/>
    <p:sldId id="278" r:id="rId8"/>
    <p:sldId id="279" r:id="rId9"/>
    <p:sldId id="264" r:id="rId10"/>
    <p:sldId id="265" r:id="rId11"/>
    <p:sldId id="267" r:id="rId12"/>
    <p:sldId id="268" r:id="rId13"/>
    <p:sldId id="266" r:id="rId14"/>
    <p:sldId id="270" r:id="rId15"/>
    <p:sldId id="269" r:id="rId16"/>
    <p:sldId id="275" r:id="rId17"/>
    <p:sldId id="274" r:id="rId18"/>
    <p:sldId id="273" r:id="rId19"/>
    <p:sldId id="271" r:id="rId20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989" autoAdjust="0"/>
    <p:restoredTop sz="94660"/>
  </p:normalViewPr>
  <p:slideViewPr>
    <p:cSldViewPr>
      <p:cViewPr>
        <p:scale>
          <a:sx n="55" d="100"/>
          <a:sy n="55" d="100"/>
        </p:scale>
        <p:origin x="-1066" y="-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DCA0DB-C870-49D4-AA4C-5632FEF511AB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58C7461-830A-4185-94EB-D32949E41B9C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0377241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19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8C7461-830A-4185-94EB-D32949E41B9C}" type="slidenum">
              <a:rPr lang="pt-BR" smtClean="0"/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20354894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081858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67932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74962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50787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3489117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966121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648822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9756980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986843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6260774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9585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268A4E-2087-4355-9881-6E43C30182F2}" type="datetimeFigureOut">
              <a:rPr lang="pt-BR" smtClean="0"/>
              <a:t>06/03/2014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AD1F11-7456-4DE5-9038-4256CB70F853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8338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jpeg"/><Relationship Id="rId4" Type="http://schemas.microsoft.com/office/2007/relationships/hdphoto" Target="../media/hdphoto1.wdp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jpe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1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3.jpeg"/><Relationship Id="rId4" Type="http://schemas.openxmlformats.org/officeDocument/2006/relationships/image" Target="../media/image12.jpe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4.jpe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5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e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8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Imagem 7"/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Marker size="18"/>
                    </a14:imgEffect>
                    <a14:imgEffect>
                      <a14:sharpenSoften amount="-4000"/>
                    </a14:imgEffect>
                    <a14:imgEffect>
                      <a14:colorTemperature colorTemp="4700"/>
                    </a14:imgEffect>
                    <a14:imgEffect>
                      <a14:saturation sat="312000"/>
                    </a14:imgEffect>
                    <a14:imgEffect>
                      <a14:brightnessContrast bright="-12000" contrast="14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2186" y="836713"/>
            <a:ext cx="6822222" cy="5976664"/>
          </a:xfrm>
          <a:prstGeom prst="rect">
            <a:avLst/>
          </a:prstGeom>
        </p:spPr>
      </p:pic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 smtClean="0">
                <a:solidFill>
                  <a:schemeClr val="accent3">
                    <a:lumMod val="50000"/>
                  </a:schemeClr>
                </a:solidFill>
              </a:rPr>
              <a:t>Usinagem</a:t>
            </a:r>
            <a:endParaRPr lang="pt-BR" sz="3200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CaixaDeTexto 8"/>
          <p:cNvSpPr txBox="1"/>
          <p:nvPr/>
        </p:nvSpPr>
        <p:spPr>
          <a:xfrm>
            <a:off x="173324" y="6309320"/>
            <a:ext cx="893321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1400" dirty="0" smtClean="0">
                <a:latin typeface="Arial" pitchFamily="34" charset="0"/>
                <a:cs typeface="Arial" pitchFamily="34" charset="0"/>
              </a:rPr>
              <a:t>Prof. Me. Eng. Gianpaulo Medeiros</a:t>
            </a:r>
            <a:endParaRPr lang="pt-BR" sz="1400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aixaDeTexto 2"/>
          <p:cNvSpPr txBox="1"/>
          <p:nvPr/>
        </p:nvSpPr>
        <p:spPr>
          <a:xfrm>
            <a:off x="626750" y="2291140"/>
            <a:ext cx="8658167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9600" b="1" dirty="0" smtClean="0"/>
              <a:t>Aula </a:t>
            </a:r>
            <a:r>
              <a:rPr lang="pt-BR" sz="9600" b="1" dirty="0" smtClean="0"/>
              <a:t>2</a:t>
            </a:r>
            <a:r>
              <a:rPr lang="pt-BR" sz="6000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  <a:endParaRPr lang="pt-BR" sz="60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Usinagem</a:t>
            </a:r>
            <a:endParaRPr lang="pt-BR" dirty="0">
              <a:solidFill>
                <a:schemeClr val="accent3">
                  <a:lumMod val="5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CaixaDeTexto 9"/>
          <p:cNvSpPr txBox="1"/>
          <p:nvPr/>
        </p:nvSpPr>
        <p:spPr>
          <a:xfrm>
            <a:off x="173324" y="3847356"/>
            <a:ext cx="911159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Classificação dos processos de Usinagem 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2617273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370168" y="6399761"/>
            <a:ext cx="77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[1,2]</a:t>
            </a:r>
            <a:endParaRPr lang="pt-BR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629166"/>
            <a:ext cx="6699250" cy="2851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9" name="Retângulo 8"/>
          <p:cNvSpPr/>
          <p:nvPr/>
        </p:nvSpPr>
        <p:spPr>
          <a:xfrm>
            <a:off x="350207" y="880646"/>
            <a:ext cx="17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Pedra </a:t>
            </a:r>
            <a:r>
              <a:rPr lang="pt-BR" b="1" dirty="0" smtClean="0"/>
              <a:t>Lascada - </a:t>
            </a:r>
            <a:endParaRPr lang="pt-BR" b="1" dirty="0"/>
          </a:p>
        </p:txBody>
      </p:sp>
      <p:pic>
        <p:nvPicPr>
          <p:cNvPr id="4100" name="Picture 4" descr="http://c6.quickcachr.fotos.sapo.pt/i/b3505ee8a/7176562_QbYZh.jpe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36096" y="880646"/>
            <a:ext cx="3603409" cy="37764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Retângulo 9"/>
          <p:cNvSpPr/>
          <p:nvPr/>
        </p:nvSpPr>
        <p:spPr>
          <a:xfrm>
            <a:off x="1894794" y="899428"/>
            <a:ext cx="282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2 milhões </a:t>
            </a:r>
            <a:r>
              <a:rPr lang="pt-BR" dirty="0" err="1"/>
              <a:t>a.C</a:t>
            </a:r>
            <a:r>
              <a:rPr lang="pt-BR" dirty="0"/>
              <a:t> até 10.000 </a:t>
            </a:r>
            <a:r>
              <a:rPr lang="pt-BR" dirty="0" err="1"/>
              <a:t>a.C</a:t>
            </a:r>
            <a:endParaRPr lang="pt-BR" dirty="0"/>
          </a:p>
        </p:txBody>
      </p:sp>
      <p:sp>
        <p:nvSpPr>
          <p:cNvPr id="11" name="CaixaDeTexto 10"/>
          <p:cNvSpPr txBox="1"/>
          <p:nvPr/>
        </p:nvSpPr>
        <p:spPr>
          <a:xfrm>
            <a:off x="467544" y="1412776"/>
            <a:ext cx="477504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2800" dirty="0" smtClean="0"/>
              <a:t>Esse </a:t>
            </a:r>
            <a:r>
              <a:rPr lang="pt-BR" sz="2800" dirty="0"/>
              <a:t>período da Pré-História se caracteriza pela fabricação de ferramentas, como machados, lanças, cajados, facas e outros objetos de pedra, como ossos e </a:t>
            </a:r>
            <a:r>
              <a:rPr lang="pt-BR" sz="2800" dirty="0" smtClean="0"/>
              <a:t>madeira [2].</a:t>
            </a:r>
            <a:endParaRPr lang="pt-BR" sz="2800" dirty="0"/>
          </a:p>
        </p:txBody>
      </p:sp>
    </p:spTree>
    <p:extLst>
      <p:ext uri="{BB962C8B-B14F-4D97-AF65-F5344CB8AC3E}">
        <p14:creationId xmlns:p14="http://schemas.microsoft.com/office/powerpoint/2010/main" val="2254689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370168" y="6399761"/>
            <a:ext cx="7738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[1,2]</a:t>
            </a:r>
            <a:endParaRPr lang="pt-BR" dirty="0"/>
          </a:p>
        </p:txBody>
      </p:sp>
      <p:sp>
        <p:nvSpPr>
          <p:cNvPr id="9" name="Retângulo 8"/>
          <p:cNvSpPr/>
          <p:nvPr/>
        </p:nvSpPr>
        <p:spPr>
          <a:xfrm>
            <a:off x="350207" y="880646"/>
            <a:ext cx="171181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b="1" dirty="0"/>
              <a:t>Pedra </a:t>
            </a:r>
            <a:r>
              <a:rPr lang="pt-BR" b="1" dirty="0" smtClean="0"/>
              <a:t>Lascada - </a:t>
            </a:r>
            <a:endParaRPr lang="pt-BR" b="1" dirty="0"/>
          </a:p>
        </p:txBody>
      </p:sp>
      <p:sp>
        <p:nvSpPr>
          <p:cNvPr id="10" name="Retângulo 9"/>
          <p:cNvSpPr/>
          <p:nvPr/>
        </p:nvSpPr>
        <p:spPr>
          <a:xfrm>
            <a:off x="1894794" y="899428"/>
            <a:ext cx="28212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dirty="0"/>
              <a:t>2 milhões </a:t>
            </a:r>
            <a:r>
              <a:rPr lang="pt-BR" dirty="0" err="1"/>
              <a:t>a.C</a:t>
            </a:r>
            <a:r>
              <a:rPr lang="pt-BR" dirty="0"/>
              <a:t> até 10.000 </a:t>
            </a:r>
            <a:r>
              <a:rPr lang="pt-BR" dirty="0" err="1"/>
              <a:t>a.C</a:t>
            </a:r>
            <a:endParaRPr lang="pt-BR" dirty="0"/>
          </a:p>
        </p:txBody>
      </p:sp>
      <p:pic>
        <p:nvPicPr>
          <p:cNvPr id="14" name="Picture 4" descr="Dispositivo da era Neolítica usado no corte de pedras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1268760"/>
            <a:ext cx="6336704" cy="497550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5055220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CaixaDeTexto 7"/>
          <p:cNvSpPr txBox="1"/>
          <p:nvPr/>
        </p:nvSpPr>
        <p:spPr>
          <a:xfrm>
            <a:off x="8100392" y="5054741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´</a:t>
            </a:r>
            <a:endParaRPr lang="pt-BR" dirty="0"/>
          </a:p>
        </p:txBody>
      </p:sp>
      <p:sp>
        <p:nvSpPr>
          <p:cNvPr id="12" name="CaixaDeTexto 11"/>
          <p:cNvSpPr txBox="1"/>
          <p:nvPr/>
        </p:nvSpPr>
        <p:spPr>
          <a:xfrm>
            <a:off x="2843808" y="836712"/>
            <a:ext cx="396044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b="1" dirty="0" smtClean="0"/>
              <a:t>Idade dos metais </a:t>
            </a:r>
            <a:endParaRPr lang="pt-BR" sz="3600" b="1" dirty="0"/>
          </a:p>
        </p:txBody>
      </p:sp>
      <p:pic>
        <p:nvPicPr>
          <p:cNvPr id="5122" name="Picture 2" descr="Armas e ferramentas do Período Neolítico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3" y="1483043"/>
            <a:ext cx="4467225" cy="30670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124" name="Picture 4" descr="Homem trabalhando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973139"/>
            <a:ext cx="6611614" cy="3899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aixaDeTexto 8"/>
          <p:cNvSpPr txBox="1"/>
          <p:nvPr/>
        </p:nvSpPr>
        <p:spPr>
          <a:xfrm>
            <a:off x="4031940" y="6506270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[3]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60977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7170" name="Picture 2" descr="http://mmborges.com/processos/USINAGEM/TORNEAMENTO_arquivos/image044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5201" y="1771616"/>
            <a:ext cx="4314831" cy="46305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CaixaDeTexto 12"/>
          <p:cNvSpPr txBox="1"/>
          <p:nvPr/>
        </p:nvSpPr>
        <p:spPr>
          <a:xfrm>
            <a:off x="1289706" y="836712"/>
            <a:ext cx="645064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000" dirty="0" smtClean="0"/>
              <a:t>Torno de vara</a:t>
            </a:r>
            <a:endParaRPr lang="pt-BR" sz="4000" dirty="0"/>
          </a:p>
        </p:txBody>
      </p:sp>
      <p:sp>
        <p:nvSpPr>
          <p:cNvPr id="14" name="Retângulo 13"/>
          <p:cNvSpPr/>
          <p:nvPr/>
        </p:nvSpPr>
        <p:spPr>
          <a:xfrm>
            <a:off x="4716016" y="2708920"/>
            <a:ext cx="4283968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pt-BR" sz="3200" dirty="0"/>
              <a:t>foram muito utilizados durante a idade média e </a:t>
            </a:r>
            <a:r>
              <a:rPr lang="pt-BR" sz="3200" dirty="0" smtClean="0"/>
              <a:t>continuaram a </a:t>
            </a:r>
            <a:r>
              <a:rPr lang="pt-BR" sz="3200" dirty="0"/>
              <a:t>ser utilizados até o século </a:t>
            </a:r>
            <a:r>
              <a:rPr lang="pt-BR" sz="3200" dirty="0" smtClean="0"/>
              <a:t>19 </a:t>
            </a:r>
            <a:r>
              <a:rPr lang="pt-BR" sz="3200" dirty="0"/>
              <a:t>por alguns </a:t>
            </a:r>
            <a:r>
              <a:rPr lang="pt-BR" sz="3200" dirty="0" smtClean="0"/>
              <a:t>artesões.</a:t>
            </a:r>
            <a:endParaRPr lang="pt-BR" sz="3200" dirty="0"/>
          </a:p>
        </p:txBody>
      </p:sp>
      <p:sp>
        <p:nvSpPr>
          <p:cNvPr id="15" name="CaixaDeTexto 14"/>
          <p:cNvSpPr txBox="1"/>
          <p:nvPr/>
        </p:nvSpPr>
        <p:spPr>
          <a:xfrm>
            <a:off x="936104" y="6402375"/>
            <a:ext cx="36358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Conceito de máquina operatriz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7893606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pic>
        <p:nvPicPr>
          <p:cNvPr id="8" name="Picture 5" descr="A1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4071" y="916668"/>
            <a:ext cx="4010482" cy="58689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tângulo 8"/>
          <p:cNvSpPr/>
          <p:nvPr/>
        </p:nvSpPr>
        <p:spPr>
          <a:xfrm>
            <a:off x="5004048" y="3528001"/>
            <a:ext cx="396044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pt-BR" dirty="0">
                <a:latin typeface="Tahoma" pitchFamily="34" charset="0"/>
              </a:rPr>
              <a:t>A USINAGEM NO CONTEXTO DOS PROCESSOS DE FABRICAÇÃO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1191798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619672" y="2056455"/>
            <a:ext cx="5688632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Vídeos</a:t>
            </a:r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21898296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Retângulo 7"/>
          <p:cNvSpPr/>
          <p:nvPr/>
        </p:nvSpPr>
        <p:spPr>
          <a:xfrm>
            <a:off x="539552" y="3717032"/>
            <a:ext cx="8113138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SELEÇÃO DOS </a:t>
            </a:r>
            <a:r>
              <a:rPr lang="pt-BR" b="1" dirty="0" smtClean="0">
                <a:solidFill>
                  <a:schemeClr val="tx2"/>
                </a:solidFill>
              </a:rPr>
              <a:t>PROCESSOS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sz="2400" dirty="0"/>
              <a:t>Exemplo</a:t>
            </a:r>
            <a:r>
              <a:rPr lang="pt-BR" sz="2400" dirty="0" smtClean="0"/>
              <a:t>:  </a:t>
            </a:r>
            <a:endParaRPr lang="pt-BR" sz="2400" dirty="0"/>
          </a:p>
          <a:p>
            <a:r>
              <a:rPr lang="pt-BR" sz="2400" dirty="0"/>
              <a:t>Para produzir um Clipe. Primeiro ele deve ser </a:t>
            </a:r>
            <a:r>
              <a:rPr lang="pt-BR" sz="2400" dirty="0" smtClean="0"/>
              <a:t>projetado </a:t>
            </a:r>
            <a:r>
              <a:rPr lang="pt-BR" sz="2400" dirty="0"/>
              <a:t>para atender </a:t>
            </a:r>
          </a:p>
          <a:p>
            <a:r>
              <a:rPr lang="pt-BR" sz="2400" dirty="0"/>
              <a:t>ao seu requisito funcional: manter junto várias </a:t>
            </a:r>
            <a:r>
              <a:rPr lang="pt-BR" sz="2400" dirty="0" smtClean="0"/>
              <a:t>folhas </a:t>
            </a:r>
            <a:r>
              <a:rPr lang="pt-BR" sz="2400" dirty="0"/>
              <a:t>de papel. </a:t>
            </a:r>
            <a:endParaRPr lang="pt-BR" sz="2400" dirty="0" smtClean="0"/>
          </a:p>
          <a:p>
            <a:endParaRPr lang="pt-BR" sz="2400" dirty="0"/>
          </a:p>
          <a:p>
            <a:endParaRPr lang="pt-BR" sz="2400" dirty="0"/>
          </a:p>
        </p:txBody>
      </p:sp>
      <p:sp>
        <p:nvSpPr>
          <p:cNvPr id="3" name="CaixaDeTexto 2"/>
          <p:cNvSpPr txBox="1"/>
          <p:nvPr/>
        </p:nvSpPr>
        <p:spPr>
          <a:xfrm>
            <a:off x="899592" y="1196752"/>
            <a:ext cx="7632848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sz="3200" dirty="0" smtClean="0"/>
              <a:t>Com tantas máquinas  e  processos de fabricação disponíveis como fazer a seleção dos processos corretamente? </a:t>
            </a:r>
            <a:endParaRPr lang="pt-BR" sz="3200" dirty="0"/>
          </a:p>
        </p:txBody>
      </p:sp>
    </p:spTree>
    <p:extLst>
      <p:ext uri="{BB962C8B-B14F-4D97-AF65-F5344CB8AC3E}">
        <p14:creationId xmlns:p14="http://schemas.microsoft.com/office/powerpoint/2010/main" val="3665284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Retângulo 7"/>
          <p:cNvSpPr/>
          <p:nvPr/>
        </p:nvSpPr>
        <p:spPr>
          <a:xfrm>
            <a:off x="599830" y="1196752"/>
            <a:ext cx="87967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SELEÇÃO DOS </a:t>
            </a:r>
            <a:r>
              <a:rPr lang="pt-BR" b="1" dirty="0" smtClean="0">
                <a:solidFill>
                  <a:schemeClr val="tx2"/>
                </a:solidFill>
              </a:rPr>
              <a:t>PROCESSOS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sz="2400" dirty="0"/>
              <a:t>Na seleção dos processos os seguintes itens devem </a:t>
            </a:r>
            <a:r>
              <a:rPr lang="pt-BR" sz="2400" dirty="0" smtClean="0"/>
              <a:t>ser </a:t>
            </a:r>
            <a:endParaRPr lang="pt-BR" sz="2400" dirty="0"/>
          </a:p>
          <a:p>
            <a:r>
              <a:rPr lang="pt-BR" sz="2400" dirty="0"/>
              <a:t>considerados</a:t>
            </a:r>
            <a:r>
              <a:rPr lang="pt-BR" sz="2400" dirty="0" smtClean="0"/>
              <a:t>: </a:t>
            </a:r>
          </a:p>
          <a:p>
            <a:endParaRPr lang="pt-BR" dirty="0"/>
          </a:p>
          <a:p>
            <a:r>
              <a:rPr lang="pt-BR" sz="2400" dirty="0"/>
              <a:t>• Tipo de material e suas propriedades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Propriedades finais desejadas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Tamanho, forma e complexidade do componente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Tolerância e acabamento superficial exigidos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Processo </a:t>
            </a:r>
            <a:r>
              <a:rPr lang="pt-BR" sz="2400" dirty="0" err="1"/>
              <a:t>subseqüente</a:t>
            </a:r>
            <a:r>
              <a:rPr lang="pt-BR" sz="2400" dirty="0"/>
              <a:t> envolvido;</a:t>
            </a:r>
          </a:p>
          <a:p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27201047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8" name="Retângulo 7"/>
          <p:cNvSpPr/>
          <p:nvPr/>
        </p:nvSpPr>
        <p:spPr>
          <a:xfrm>
            <a:off x="599830" y="1196752"/>
            <a:ext cx="8796706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t-BR" b="1" dirty="0">
                <a:solidFill>
                  <a:schemeClr val="tx2"/>
                </a:solidFill>
              </a:rPr>
              <a:t>SELEÇÃO DOS </a:t>
            </a:r>
            <a:r>
              <a:rPr lang="pt-BR" b="1" dirty="0" smtClean="0">
                <a:solidFill>
                  <a:schemeClr val="tx2"/>
                </a:solidFill>
              </a:rPr>
              <a:t>PROCESSOS</a:t>
            </a:r>
          </a:p>
          <a:p>
            <a:endParaRPr lang="pt-BR" b="1" dirty="0">
              <a:solidFill>
                <a:schemeClr val="tx2"/>
              </a:solidFill>
            </a:endParaRPr>
          </a:p>
          <a:p>
            <a:r>
              <a:rPr lang="pt-BR" sz="2400" dirty="0"/>
              <a:t>Na seleção dos processos os seguintes itens devem </a:t>
            </a:r>
            <a:r>
              <a:rPr lang="pt-BR" sz="2400" dirty="0" smtClean="0"/>
              <a:t>ser </a:t>
            </a:r>
            <a:endParaRPr lang="pt-BR" sz="2400" dirty="0"/>
          </a:p>
          <a:p>
            <a:r>
              <a:rPr lang="pt-BR" sz="2400" dirty="0"/>
              <a:t>considerados</a:t>
            </a:r>
            <a:r>
              <a:rPr lang="pt-BR" sz="2400" dirty="0" smtClean="0"/>
              <a:t>: </a:t>
            </a:r>
          </a:p>
          <a:p>
            <a:endParaRPr lang="pt-BR" dirty="0"/>
          </a:p>
          <a:p>
            <a:pPr marL="342900" indent="-342900">
              <a:buFont typeface="Arial" pitchFamily="34" charset="0"/>
              <a:buChar char="•"/>
            </a:pPr>
            <a:r>
              <a:rPr lang="pt-BR" sz="2400" dirty="0"/>
              <a:t>Projeto e custos de ferramental; efeito do material na vida da </a:t>
            </a:r>
          </a:p>
          <a:p>
            <a:r>
              <a:rPr lang="pt-BR" sz="2400" dirty="0"/>
              <a:t>ferramenta ou matriz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Disponibilidade do equipamento e experiência </a:t>
            </a:r>
            <a:r>
              <a:rPr lang="pt-BR" sz="2400" dirty="0" smtClean="0"/>
              <a:t>operacionais;</a:t>
            </a:r>
          </a:p>
          <a:p>
            <a:endParaRPr lang="pt-BR" sz="2400" dirty="0"/>
          </a:p>
          <a:p>
            <a:r>
              <a:rPr lang="pt-BR" sz="2400" dirty="0"/>
              <a:t>• Lead time necessário para iniciar a produção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Número de partes requeridas e taxa de produção desejada</a:t>
            </a:r>
            <a:r>
              <a:rPr lang="pt-BR" sz="2400" dirty="0" smtClean="0"/>
              <a:t>;</a:t>
            </a:r>
          </a:p>
          <a:p>
            <a:endParaRPr lang="pt-BR" sz="2400" dirty="0"/>
          </a:p>
          <a:p>
            <a:r>
              <a:rPr lang="pt-BR" sz="2400" dirty="0"/>
              <a:t>• Custo total do processamento.</a:t>
            </a:r>
          </a:p>
        </p:txBody>
      </p:sp>
    </p:spTree>
    <p:extLst>
      <p:ext uri="{BB962C8B-B14F-4D97-AF65-F5344CB8AC3E}">
        <p14:creationId xmlns:p14="http://schemas.microsoft.com/office/powerpoint/2010/main" val="34311359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1619672" y="2056455"/>
            <a:ext cx="5688632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Lista de exercícios 1</a:t>
            </a:r>
          </a:p>
          <a:p>
            <a:pPr algn="ctr"/>
            <a:endParaRPr lang="pt-BR" sz="4400" dirty="0"/>
          </a:p>
        </p:txBody>
      </p:sp>
    </p:spTree>
    <p:extLst>
      <p:ext uri="{BB962C8B-B14F-4D97-AF65-F5344CB8AC3E}">
        <p14:creationId xmlns:p14="http://schemas.microsoft.com/office/powerpoint/2010/main" val="36968418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34152" y="3139113"/>
            <a:ext cx="911159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6000" dirty="0" smtClean="0"/>
              <a:t>Revisão Aula 1</a:t>
            </a:r>
            <a:endParaRPr lang="pt-BR" sz="6000" dirty="0"/>
          </a:p>
        </p:txBody>
      </p:sp>
    </p:spTree>
    <p:extLst>
      <p:ext uri="{BB962C8B-B14F-4D97-AF65-F5344CB8AC3E}">
        <p14:creationId xmlns:p14="http://schemas.microsoft.com/office/powerpoint/2010/main" val="112415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42087" y="1124744"/>
            <a:ext cx="772736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/>
              <a:t>S</a:t>
            </a:r>
            <a:r>
              <a:rPr lang="pt-BR" sz="3600" dirty="0" smtClean="0"/>
              <a:t>eleção e planejamento dos processos  para fabricação de uma peça. </a:t>
            </a:r>
            <a:endParaRPr lang="pt-BR" sz="3600" dirty="0"/>
          </a:p>
        </p:txBody>
      </p:sp>
      <p:sp>
        <p:nvSpPr>
          <p:cNvPr id="10" name="CaixaDeTexto 9"/>
          <p:cNvSpPr txBox="1"/>
          <p:nvPr/>
        </p:nvSpPr>
        <p:spPr>
          <a:xfrm>
            <a:off x="339445" y="5661248"/>
            <a:ext cx="868920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600" dirty="0" smtClean="0">
                <a:solidFill>
                  <a:srgbClr val="FF0000"/>
                </a:solidFill>
              </a:rPr>
              <a:t>Processo mais simples x Processo mais rápido 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1691680" y="3793859"/>
            <a:ext cx="576064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4400" dirty="0" smtClean="0"/>
              <a:t>Pensar</a:t>
            </a:r>
            <a:endParaRPr lang="pt-BR" sz="4400" dirty="0"/>
          </a:p>
        </p:txBody>
      </p:sp>
      <p:cxnSp>
        <p:nvCxnSpPr>
          <p:cNvPr id="13" name="Conector de seta reta 12"/>
          <p:cNvCxnSpPr/>
          <p:nvPr/>
        </p:nvCxnSpPr>
        <p:spPr>
          <a:xfrm>
            <a:off x="4572000" y="2420888"/>
            <a:ext cx="0" cy="1224136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Conector de seta reta 14"/>
          <p:cNvCxnSpPr>
            <a:stCxn id="11" idx="2"/>
          </p:cNvCxnSpPr>
          <p:nvPr/>
        </p:nvCxnSpPr>
        <p:spPr>
          <a:xfrm>
            <a:off x="4572000" y="4563300"/>
            <a:ext cx="0" cy="73790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369912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61056" y="836712"/>
            <a:ext cx="7727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Estudo de caso </a:t>
            </a:r>
            <a:endParaRPr lang="pt-BR" sz="3600" dirty="0"/>
          </a:p>
        </p:txBody>
      </p:sp>
      <p:pic>
        <p:nvPicPr>
          <p:cNvPr id="1026" name="Picture 2" descr="http://www.accialama.com.br/application/resources/img_produtos/large/3070O_01_thumb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372198"/>
            <a:ext cx="5258683" cy="548580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CaixaDeTexto 2"/>
          <p:cNvSpPr txBox="1"/>
          <p:nvPr/>
        </p:nvSpPr>
        <p:spPr>
          <a:xfrm>
            <a:off x="5605977" y="4549678"/>
            <a:ext cx="352839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t-BR" dirty="0"/>
              <a:t>Descrição: Espeto triplo em aço inox 70cm de lâmina e espessura de 7mm de garfos, total de largura 10 cm em cabo de osso, com chapinha removível que serve como guia na hora </a:t>
            </a:r>
            <a:r>
              <a:rPr lang="pt-BR" dirty="0" smtClean="0"/>
              <a:t>de  espetar</a:t>
            </a:r>
            <a:r>
              <a:rPr lang="pt-BR" dirty="0"/>
              <a:t>.</a:t>
            </a:r>
            <a:br>
              <a:rPr lang="pt-BR" dirty="0"/>
            </a:br>
            <a:r>
              <a:rPr lang="pt-BR" dirty="0"/>
              <a:t>Comprimento total: 84,00 cm</a:t>
            </a:r>
            <a:br>
              <a:rPr lang="pt-BR" dirty="0"/>
            </a:br>
            <a:r>
              <a:rPr lang="pt-BR" dirty="0"/>
              <a:t>Peso: 1,000 kg</a:t>
            </a:r>
          </a:p>
        </p:txBody>
      </p:sp>
    </p:spTree>
    <p:extLst>
      <p:ext uri="{BB962C8B-B14F-4D97-AF65-F5344CB8AC3E}">
        <p14:creationId xmlns:p14="http://schemas.microsoft.com/office/powerpoint/2010/main" val="340649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9" name="CaixaDeTexto 8"/>
          <p:cNvSpPr txBox="1"/>
          <p:nvPr/>
        </p:nvSpPr>
        <p:spPr>
          <a:xfrm>
            <a:off x="642086" y="1124744"/>
            <a:ext cx="8250393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600" dirty="0" smtClean="0"/>
              <a:t>Para correta seleção é preciso conhecer os processos disponíveis</a:t>
            </a:r>
            <a:endParaRPr lang="pt-BR" sz="3600" dirty="0"/>
          </a:p>
        </p:txBody>
      </p:sp>
      <p:pic>
        <p:nvPicPr>
          <p:cNvPr id="2050" name="Picture 2" descr="https://encrypted-tbn1.gstatic.com/images?q=tbn:ANd9GcScXBMNLqL4kCSpJYgWs35KZKERMWKonv1yaA-5PJ-WdvpVF9ruo444d9M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2875" y="4258440"/>
            <a:ext cx="1238250" cy="9144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https://encrypted-tbn1.gstatic.com/images?q=tbn:ANd9GcT7IuXNWgXGrLg4Gpua5dy_M5-egrn6UmIzz1EhfeIpl_0Nf17csxr_BQ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3422" y="4163191"/>
            <a:ext cx="1104900" cy="1104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72379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47294" y="919310"/>
            <a:ext cx="8796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Processos de fabricação em metais </a:t>
            </a:r>
            <a:endParaRPr lang="pt-BR" sz="3200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111" y="2996953"/>
            <a:ext cx="8204951" cy="157906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602044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47294" y="919310"/>
            <a:ext cx="8796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Processos de fabricação em metais </a:t>
            </a:r>
            <a:endParaRPr lang="pt-BR" sz="32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844824"/>
            <a:ext cx="8639175" cy="2057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768765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11" name="CaixaDeTexto 10"/>
          <p:cNvSpPr txBox="1"/>
          <p:nvPr/>
        </p:nvSpPr>
        <p:spPr>
          <a:xfrm>
            <a:off x="347294" y="919310"/>
            <a:ext cx="8796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t-BR" sz="3200" dirty="0" smtClean="0"/>
              <a:t>Processos de fabricação em metais </a:t>
            </a:r>
            <a:endParaRPr lang="pt-BR" sz="3200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1789931"/>
            <a:ext cx="8553450" cy="2143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63761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tângulo 6"/>
          <p:cNvSpPr/>
          <p:nvPr/>
        </p:nvSpPr>
        <p:spPr>
          <a:xfrm>
            <a:off x="-645" y="836712"/>
            <a:ext cx="347939" cy="6021288"/>
          </a:xfrm>
          <a:prstGeom prst="rect">
            <a:avLst/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251520" y="101699"/>
            <a:ext cx="8784976" cy="663005"/>
          </a:xfrm>
          <a:ln>
            <a:noFill/>
          </a:ln>
        </p:spPr>
        <p:txBody>
          <a:bodyPr>
            <a:normAutofit/>
          </a:bodyPr>
          <a:lstStyle/>
          <a:p>
            <a:r>
              <a:rPr lang="pt-BR" sz="3200" dirty="0">
                <a:solidFill>
                  <a:schemeClr val="accent3">
                    <a:lumMod val="50000"/>
                  </a:schemeClr>
                </a:solidFill>
              </a:rPr>
              <a:t>Usinagem</a:t>
            </a:r>
          </a:p>
        </p:txBody>
      </p:sp>
      <p:pic>
        <p:nvPicPr>
          <p:cNvPr id="4" name="Picture 25" descr="logo_ifc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406" y="24496"/>
            <a:ext cx="1257300" cy="6397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cxnSp>
        <p:nvCxnSpPr>
          <p:cNvPr id="6" name="Conector reto 5"/>
          <p:cNvCxnSpPr/>
          <p:nvPr/>
        </p:nvCxnSpPr>
        <p:spPr>
          <a:xfrm>
            <a:off x="0" y="836712"/>
            <a:ext cx="9144000" cy="0"/>
          </a:xfrm>
          <a:prstGeom prst="line">
            <a:avLst/>
          </a:prstGeom>
          <a:ln w="28575">
            <a:solidFill>
              <a:schemeClr val="accent3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CaixaDeTexto 4"/>
          <p:cNvSpPr txBox="1"/>
          <p:nvPr/>
        </p:nvSpPr>
        <p:spPr>
          <a:xfrm rot="16200000">
            <a:off x="-2532183" y="3978525"/>
            <a:ext cx="538962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Curso técnico em Mecânica - </a:t>
            </a:r>
            <a:r>
              <a:rPr lang="pt-BR" dirty="0">
                <a:solidFill>
                  <a:schemeClr val="accent3">
                    <a:lumMod val="50000"/>
                  </a:schemeClr>
                </a:solidFill>
                <a:latin typeface="Arial" pitchFamily="34" charset="0"/>
                <a:cs typeface="Arial" pitchFamily="34" charset="0"/>
              </a:rPr>
              <a:t>Usinagem</a:t>
            </a:r>
          </a:p>
        </p:txBody>
      </p:sp>
      <p:sp>
        <p:nvSpPr>
          <p:cNvPr id="3" name="CaixaDeTexto 2"/>
          <p:cNvSpPr txBox="1"/>
          <p:nvPr/>
        </p:nvSpPr>
        <p:spPr>
          <a:xfrm>
            <a:off x="8567936" y="6399761"/>
            <a:ext cx="57606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[1]</a:t>
            </a:r>
            <a:endParaRPr lang="pt-BR" dirty="0"/>
          </a:p>
        </p:txBody>
      </p:sp>
      <p:sp>
        <p:nvSpPr>
          <p:cNvPr id="8" name="CaixaDeTexto 7"/>
          <p:cNvSpPr txBox="1"/>
          <p:nvPr/>
        </p:nvSpPr>
        <p:spPr>
          <a:xfrm>
            <a:off x="8100392" y="5054741"/>
            <a:ext cx="53955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dirty="0" smtClean="0"/>
              <a:t>´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606546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7176</TotalTime>
  <Words>519</Words>
  <Application>Microsoft Office PowerPoint</Application>
  <PresentationFormat>Apresentação na tela (4:3)</PresentationFormat>
  <Paragraphs>123</Paragraphs>
  <Slides>19</Slides>
  <Notes>19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19</vt:i4>
      </vt:variant>
    </vt:vector>
  </HeadingPairs>
  <TitlesOfParts>
    <vt:vector size="20" baseType="lpstr">
      <vt:lpstr>Tema do Office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  <vt:lpstr>Usinagem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User</dc:creator>
  <cp:lastModifiedBy>User</cp:lastModifiedBy>
  <cp:revision>109</cp:revision>
  <dcterms:created xsi:type="dcterms:W3CDTF">2013-08-22T18:30:30Z</dcterms:created>
  <dcterms:modified xsi:type="dcterms:W3CDTF">2014-03-07T02:17:04Z</dcterms:modified>
</cp:coreProperties>
</file>