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2" r:id="rId4"/>
    <p:sldId id="263" r:id="rId5"/>
    <p:sldId id="264" r:id="rId6"/>
    <p:sldId id="265" r:id="rId7"/>
    <p:sldId id="267" r:id="rId8"/>
    <p:sldId id="268" r:id="rId9"/>
    <p:sldId id="266" r:id="rId10"/>
    <p:sldId id="270" r:id="rId11"/>
    <p:sldId id="269" r:id="rId12"/>
    <p:sldId id="275" r:id="rId13"/>
    <p:sldId id="274" r:id="rId14"/>
    <p:sldId id="273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9" autoAdjust="0"/>
    <p:restoredTop sz="94660"/>
  </p:normalViewPr>
  <p:slideViewPr>
    <p:cSldViewPr>
      <p:cViewPr>
        <p:scale>
          <a:sx n="55" d="100"/>
          <a:sy n="55" d="100"/>
        </p:scale>
        <p:origin x="-106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CA0DB-C870-49D4-AA4C-5632FEF511AB}" type="datetimeFigureOut">
              <a:rPr lang="pt-BR" smtClean="0"/>
              <a:t>07/03/2014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C7461-830A-4185-94EB-D32949E41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77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85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93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96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78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91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07/03/2014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66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07/03/2014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88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07/03/2014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56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07/03/2014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68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07/03/2014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07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07/03/2014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58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8A4E-2087-4355-9881-6E43C30182F2}" type="datetimeFigureOut">
              <a:rPr lang="pt-BR" smtClean="0"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3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size="18"/>
                    </a14:imgEffect>
                    <a14:imgEffect>
                      <a14:sharpenSoften amount="-4000"/>
                    </a14:imgEffect>
                    <a14:imgEffect>
                      <a14:colorTemperature colorTemp="4700"/>
                    </a14:imgEffect>
                    <a14:imgEffect>
                      <a14:saturation sat="312000"/>
                    </a14:imgEffect>
                    <a14:imgEffect>
                      <a14:brightnessContrast bright="-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16" y="1052736"/>
            <a:ext cx="5841763" cy="51177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>Usinagem</a:t>
            </a:r>
            <a:endParaRPr lang="pt-B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73324" y="6309320"/>
            <a:ext cx="8933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Prof. Me. Eng. Gianpaulo Medeiros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26750" y="2291140"/>
            <a:ext cx="8658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/>
              <a:t>Aula 1</a:t>
            </a:r>
            <a:r>
              <a:rPr lang="pt-BR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BR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Usinagem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3324" y="3847356"/>
            <a:ext cx="9111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Introdução aos Processos</a:t>
            </a:r>
          </a:p>
          <a:p>
            <a:pPr algn="ctr"/>
            <a:r>
              <a:rPr lang="pt-BR" sz="6000" dirty="0" smtClean="0"/>
              <a:t> de Usinagem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6172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pic>
        <p:nvPicPr>
          <p:cNvPr id="8" name="Picture 5" descr="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1" y="916668"/>
            <a:ext cx="4010482" cy="586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004048" y="3528001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ahoma" pitchFamily="34" charset="0"/>
              </a:rPr>
              <a:t>A USINAGEM NO CONTEXTO DOS PROCESSOS DE FABRICAÇÃO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91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19672" y="2056455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Vídeos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1898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9552" y="3717032"/>
            <a:ext cx="81131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SELEÇÃO DOS </a:t>
            </a:r>
            <a:r>
              <a:rPr lang="pt-BR" b="1" dirty="0" smtClean="0">
                <a:solidFill>
                  <a:schemeClr val="tx2"/>
                </a:solidFill>
              </a:rPr>
              <a:t>PROCESSOS</a:t>
            </a:r>
          </a:p>
          <a:p>
            <a:endParaRPr lang="pt-BR" b="1" dirty="0">
              <a:solidFill>
                <a:schemeClr val="tx2"/>
              </a:solidFill>
            </a:endParaRPr>
          </a:p>
          <a:p>
            <a:r>
              <a:rPr lang="pt-BR" sz="2400" dirty="0"/>
              <a:t>Exemplo</a:t>
            </a:r>
            <a:r>
              <a:rPr lang="pt-BR" sz="2400" dirty="0" smtClean="0"/>
              <a:t>:  </a:t>
            </a:r>
            <a:endParaRPr lang="pt-BR" sz="2400" dirty="0"/>
          </a:p>
          <a:p>
            <a:r>
              <a:rPr lang="pt-BR" sz="2400" dirty="0"/>
              <a:t>Para produzir um Clipe. Primeiro ele deve ser </a:t>
            </a:r>
            <a:r>
              <a:rPr lang="pt-BR" sz="2400" dirty="0" smtClean="0"/>
              <a:t>projetado </a:t>
            </a:r>
            <a:r>
              <a:rPr lang="pt-BR" sz="2400" dirty="0"/>
              <a:t>para atender </a:t>
            </a:r>
          </a:p>
          <a:p>
            <a:r>
              <a:rPr lang="pt-BR" sz="2400" dirty="0"/>
              <a:t>ao seu requisito funcional: manter junto várias </a:t>
            </a:r>
            <a:r>
              <a:rPr lang="pt-BR" sz="2400" dirty="0" smtClean="0"/>
              <a:t>folhas </a:t>
            </a:r>
            <a:r>
              <a:rPr lang="pt-BR" sz="2400" dirty="0"/>
              <a:t>de papel. </a:t>
            </a:r>
            <a:endParaRPr lang="pt-BR" sz="2400" dirty="0" smtClean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119675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Com tantas máquinas  e  processos de fabricação disponíveis como fazer a seleção dos processos corretamente?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652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8" name="Retângulo 7"/>
          <p:cNvSpPr/>
          <p:nvPr/>
        </p:nvSpPr>
        <p:spPr>
          <a:xfrm>
            <a:off x="599830" y="1196752"/>
            <a:ext cx="879670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SELEÇÃO DOS </a:t>
            </a:r>
            <a:r>
              <a:rPr lang="pt-BR" b="1" dirty="0" smtClean="0">
                <a:solidFill>
                  <a:schemeClr val="tx2"/>
                </a:solidFill>
              </a:rPr>
              <a:t>PROCESSOS</a:t>
            </a:r>
          </a:p>
          <a:p>
            <a:endParaRPr lang="pt-BR" b="1" dirty="0">
              <a:solidFill>
                <a:schemeClr val="tx2"/>
              </a:solidFill>
            </a:endParaRPr>
          </a:p>
          <a:p>
            <a:r>
              <a:rPr lang="pt-BR" sz="2400" dirty="0"/>
              <a:t>Na seleção dos processos os seguintes itens devem </a:t>
            </a:r>
            <a:r>
              <a:rPr lang="pt-BR" sz="2400" dirty="0" smtClean="0"/>
              <a:t>ser </a:t>
            </a:r>
            <a:endParaRPr lang="pt-BR" sz="2400" dirty="0"/>
          </a:p>
          <a:p>
            <a:r>
              <a:rPr lang="pt-BR" sz="2400" dirty="0"/>
              <a:t>considerados</a:t>
            </a:r>
            <a:r>
              <a:rPr lang="pt-BR" sz="2400" dirty="0" smtClean="0"/>
              <a:t>: </a:t>
            </a:r>
          </a:p>
          <a:p>
            <a:endParaRPr lang="pt-BR" dirty="0"/>
          </a:p>
          <a:p>
            <a:r>
              <a:rPr lang="pt-BR" sz="2400" dirty="0"/>
              <a:t>• Tipo de material e suas propriedades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/>
              <a:t>• Propriedades finais desejadas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/>
              <a:t>• Tamanho, forma e complexidade do componente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/>
              <a:t>• Tolerância e acabamento superficial exigidos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/>
              <a:t>• Processo </a:t>
            </a:r>
            <a:r>
              <a:rPr lang="pt-BR" sz="2400" dirty="0" err="1"/>
              <a:t>subseqüente</a:t>
            </a:r>
            <a:r>
              <a:rPr lang="pt-BR" sz="2400" dirty="0"/>
              <a:t> envolvido;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201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8" name="Retângulo 7"/>
          <p:cNvSpPr/>
          <p:nvPr/>
        </p:nvSpPr>
        <p:spPr>
          <a:xfrm>
            <a:off x="599830" y="1196752"/>
            <a:ext cx="879670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SELEÇÃO DOS </a:t>
            </a:r>
            <a:r>
              <a:rPr lang="pt-BR" b="1" dirty="0" smtClean="0">
                <a:solidFill>
                  <a:schemeClr val="tx2"/>
                </a:solidFill>
              </a:rPr>
              <a:t>PROCESSOS</a:t>
            </a:r>
          </a:p>
          <a:p>
            <a:endParaRPr lang="pt-BR" b="1" dirty="0">
              <a:solidFill>
                <a:schemeClr val="tx2"/>
              </a:solidFill>
            </a:endParaRPr>
          </a:p>
          <a:p>
            <a:r>
              <a:rPr lang="pt-BR" sz="2400" dirty="0"/>
              <a:t>Na seleção dos processos os seguintes itens devem </a:t>
            </a:r>
            <a:r>
              <a:rPr lang="pt-BR" sz="2400" dirty="0" smtClean="0"/>
              <a:t>ser </a:t>
            </a:r>
            <a:endParaRPr lang="pt-BR" sz="2400" dirty="0"/>
          </a:p>
          <a:p>
            <a:r>
              <a:rPr lang="pt-BR" sz="2400" dirty="0"/>
              <a:t>considerados</a:t>
            </a:r>
            <a:r>
              <a:rPr lang="pt-BR" sz="2400" dirty="0" smtClean="0"/>
              <a:t>: </a:t>
            </a:r>
          </a:p>
          <a:p>
            <a:endParaRPr lang="pt-BR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Projeto e custos de ferramental; efeito do material na vida da </a:t>
            </a:r>
          </a:p>
          <a:p>
            <a:r>
              <a:rPr lang="pt-BR" sz="2400" dirty="0"/>
              <a:t>ferramenta ou matriz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/>
              <a:t>• Disponibilidade do equipamento e experiência </a:t>
            </a:r>
            <a:r>
              <a:rPr lang="pt-BR" sz="2400" dirty="0" smtClean="0"/>
              <a:t>operacionais;</a:t>
            </a:r>
          </a:p>
          <a:p>
            <a:endParaRPr lang="pt-BR" sz="2400" dirty="0"/>
          </a:p>
          <a:p>
            <a:r>
              <a:rPr lang="pt-BR" sz="2400" dirty="0"/>
              <a:t>• Lead time necessário para iniciar a produção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/>
              <a:t>• Número de partes requeridas e taxa de produção desejada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/>
              <a:t>• Custo total do processamento.</a:t>
            </a:r>
          </a:p>
        </p:txBody>
      </p:sp>
    </p:spTree>
    <p:extLst>
      <p:ext uri="{BB962C8B-B14F-4D97-AF65-F5344CB8AC3E}">
        <p14:creationId xmlns:p14="http://schemas.microsoft.com/office/powerpoint/2010/main" val="34311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19672" y="2056455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Lista de exercícios 1</a:t>
            </a:r>
          </a:p>
          <a:p>
            <a:pPr algn="ctr"/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6968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34416" y="2060848"/>
            <a:ext cx="82809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Princípio </a:t>
            </a:r>
            <a:endParaRPr lang="pt-BR" sz="3200" dirty="0" smtClean="0"/>
          </a:p>
          <a:p>
            <a:endParaRPr lang="pt-BR" sz="3200" dirty="0"/>
          </a:p>
          <a:p>
            <a:pPr algn="just"/>
            <a:r>
              <a:rPr lang="pt-BR" sz="3200" dirty="0" smtClean="0"/>
              <a:t>A </a:t>
            </a:r>
            <a:r>
              <a:rPr lang="pt-BR" sz="3200" dirty="0"/>
              <a:t>remoção de material ocorre </a:t>
            </a:r>
            <a:r>
              <a:rPr lang="pt-BR" sz="3200" dirty="0" smtClean="0"/>
              <a:t>através </a:t>
            </a:r>
            <a:r>
              <a:rPr lang="pt-BR" sz="3200" dirty="0"/>
              <a:t>da interferência </a:t>
            </a:r>
            <a:r>
              <a:rPr lang="pt-BR" sz="3200" dirty="0" smtClean="0"/>
              <a:t>entre </a:t>
            </a:r>
            <a:r>
              <a:rPr lang="pt-BR" sz="3200" dirty="0"/>
              <a:t>ferramenta e peça, sendo a ferramenta </a:t>
            </a:r>
            <a:r>
              <a:rPr lang="pt-BR" sz="3200" dirty="0" smtClean="0"/>
              <a:t>constituída </a:t>
            </a:r>
            <a:r>
              <a:rPr lang="pt-BR" sz="3200" dirty="0"/>
              <a:t>de um </a:t>
            </a:r>
            <a:r>
              <a:rPr lang="pt-BR" sz="3200" dirty="0" smtClean="0"/>
              <a:t>material </a:t>
            </a:r>
            <a:r>
              <a:rPr lang="pt-BR" sz="3200" dirty="0"/>
              <a:t>de </a:t>
            </a:r>
            <a:r>
              <a:rPr lang="pt-BR" sz="3200" dirty="0" smtClean="0"/>
              <a:t>dureza </a:t>
            </a:r>
            <a:r>
              <a:rPr lang="pt-BR" sz="3200" dirty="0"/>
              <a:t>e resistência muito superior a do material da </a:t>
            </a:r>
            <a:r>
              <a:rPr lang="pt-BR" sz="3200" dirty="0" smtClean="0"/>
              <a:t>peça [1].</a:t>
            </a:r>
            <a:endParaRPr lang="pt-BR" sz="3200" dirty="0"/>
          </a:p>
          <a:p>
            <a:pPr algn="ctr"/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645" y="855169"/>
            <a:ext cx="9111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Introdução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124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0" y="2996952"/>
            <a:ext cx="867531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96336" y="60932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[1]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78870" y="1006715"/>
            <a:ext cx="86753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Usinagem</a:t>
            </a:r>
          </a:p>
          <a:p>
            <a:endParaRPr lang="pt-BR" b="1" dirty="0"/>
          </a:p>
          <a:p>
            <a:r>
              <a:rPr lang="pt-BR" sz="2400" dirty="0"/>
              <a:t>O</a:t>
            </a:r>
            <a:r>
              <a:rPr lang="pt-BR" sz="2400" dirty="0" smtClean="0"/>
              <a:t>peração </a:t>
            </a:r>
            <a:r>
              <a:rPr lang="pt-BR" sz="2400" dirty="0"/>
              <a:t>que confere à peça: forma, dimensões ou </a:t>
            </a:r>
            <a:r>
              <a:rPr lang="pt-BR" sz="2400" dirty="0" smtClean="0"/>
              <a:t>acabamento </a:t>
            </a:r>
            <a:r>
              <a:rPr lang="pt-BR" sz="2400" dirty="0"/>
              <a:t>superficial, ou ainda uma combinação destes, </a:t>
            </a:r>
            <a:r>
              <a:rPr lang="pt-BR" sz="2400" dirty="0" smtClean="0"/>
              <a:t>através  da </a:t>
            </a:r>
            <a:r>
              <a:rPr lang="pt-BR" sz="2400" dirty="0"/>
              <a:t>remoção de material sob a forma de </a:t>
            </a:r>
            <a:r>
              <a:rPr lang="pt-BR" sz="2400" dirty="0" smtClean="0"/>
              <a:t>cavaco[1].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369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67936" y="639976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[1]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7" y="923400"/>
            <a:ext cx="7980196" cy="566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67936" y="639976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[1]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6" y="1188555"/>
            <a:ext cx="8378542" cy="531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100392" y="5054741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´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5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70168" y="6399761"/>
            <a:ext cx="77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[1,2]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29166"/>
            <a:ext cx="669925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50207" y="880646"/>
            <a:ext cx="17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Pedra </a:t>
            </a:r>
            <a:r>
              <a:rPr lang="pt-BR" b="1" dirty="0" smtClean="0"/>
              <a:t>Lascada - </a:t>
            </a:r>
            <a:endParaRPr lang="pt-BR" b="1" dirty="0"/>
          </a:p>
        </p:txBody>
      </p:sp>
      <p:pic>
        <p:nvPicPr>
          <p:cNvPr id="4100" name="Picture 4" descr="http://c6.quickcachr.fotos.sapo.pt/i/b3505ee8a/7176562_QbYZh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80646"/>
            <a:ext cx="3603409" cy="377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894794" y="899428"/>
            <a:ext cx="282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2 milhões </a:t>
            </a:r>
            <a:r>
              <a:rPr lang="pt-BR" dirty="0" err="1"/>
              <a:t>a.C</a:t>
            </a:r>
            <a:r>
              <a:rPr lang="pt-BR" dirty="0"/>
              <a:t> até 10.000 </a:t>
            </a:r>
            <a:r>
              <a:rPr lang="pt-BR" dirty="0" err="1"/>
              <a:t>a.C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7544" y="1412776"/>
            <a:ext cx="4775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Esse </a:t>
            </a:r>
            <a:r>
              <a:rPr lang="pt-BR" sz="2800" dirty="0"/>
              <a:t>período da Pré-História se caracteriza pela fabricação de ferramentas, como machados, lanças, cajados, facas e outros objetos de pedra, como ossos e </a:t>
            </a:r>
            <a:r>
              <a:rPr lang="pt-BR" sz="2800" dirty="0" smtClean="0"/>
              <a:t>madeira [2].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54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70168" y="6399761"/>
            <a:ext cx="77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[1,2]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50207" y="880646"/>
            <a:ext cx="17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Pedra </a:t>
            </a:r>
            <a:r>
              <a:rPr lang="pt-BR" b="1" dirty="0" smtClean="0"/>
              <a:t>Lascada - 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1894794" y="899428"/>
            <a:ext cx="282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2 milhões </a:t>
            </a:r>
            <a:r>
              <a:rPr lang="pt-BR" dirty="0" err="1"/>
              <a:t>a.C</a:t>
            </a:r>
            <a:r>
              <a:rPr lang="pt-BR" dirty="0"/>
              <a:t> até 10.000 </a:t>
            </a:r>
            <a:r>
              <a:rPr lang="pt-BR" dirty="0" err="1"/>
              <a:t>a.C</a:t>
            </a:r>
            <a:endParaRPr lang="pt-BR" dirty="0"/>
          </a:p>
        </p:txBody>
      </p:sp>
      <p:pic>
        <p:nvPicPr>
          <p:cNvPr id="14" name="Picture 4" descr="Dispositivo da era Neolítica usado no corte de ped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336704" cy="49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5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100392" y="5054741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´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43808" y="83671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Idade dos metais </a:t>
            </a:r>
            <a:endParaRPr lang="pt-BR" sz="3600" b="1" dirty="0"/>
          </a:p>
        </p:txBody>
      </p:sp>
      <p:pic>
        <p:nvPicPr>
          <p:cNvPr id="5122" name="Picture 2" descr="Armas e ferramentas do Período Neolít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3043"/>
            <a:ext cx="44672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mem trabalha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73139"/>
            <a:ext cx="6611614" cy="38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031940" y="65062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[3]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09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pic>
        <p:nvPicPr>
          <p:cNvPr id="7170" name="Picture 2" descr="http://mmborges.com/processos/USINAGEM/TORNEAMENTO_arquivos/image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1" y="1771616"/>
            <a:ext cx="4314831" cy="46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289706" y="836712"/>
            <a:ext cx="6450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Torno de vara</a:t>
            </a:r>
            <a:endParaRPr lang="pt-BR" sz="4000" dirty="0"/>
          </a:p>
        </p:txBody>
      </p:sp>
      <p:sp>
        <p:nvSpPr>
          <p:cNvPr id="14" name="Retângulo 13"/>
          <p:cNvSpPr/>
          <p:nvPr/>
        </p:nvSpPr>
        <p:spPr>
          <a:xfrm>
            <a:off x="4716016" y="2708920"/>
            <a:ext cx="4283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foram muito utilizados durante a idade média e </a:t>
            </a:r>
            <a:r>
              <a:rPr lang="pt-BR" sz="3200" dirty="0" smtClean="0"/>
              <a:t>continuaram a </a:t>
            </a:r>
            <a:r>
              <a:rPr lang="pt-BR" sz="3200" dirty="0"/>
              <a:t>ser utilizados até o século </a:t>
            </a:r>
            <a:r>
              <a:rPr lang="pt-BR" sz="3200" dirty="0" smtClean="0"/>
              <a:t>19 </a:t>
            </a:r>
            <a:r>
              <a:rPr lang="pt-BR" sz="3200" dirty="0"/>
              <a:t>por alguns </a:t>
            </a:r>
            <a:r>
              <a:rPr lang="pt-BR" sz="3200" dirty="0" smtClean="0"/>
              <a:t>artesões.</a:t>
            </a:r>
            <a:endParaRPr lang="pt-BR" sz="3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36104" y="6402375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Conceito de máquina operatriz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93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6727</TotalTime>
  <Words>473</Words>
  <Application>Microsoft Office PowerPoint</Application>
  <PresentationFormat>Apresentação na tela (4:3)</PresentationFormat>
  <Paragraphs>111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Usinagem</vt:lpstr>
      <vt:lpstr>Usinagem</vt:lpstr>
      <vt:lpstr>Usinagem</vt:lpstr>
      <vt:lpstr>Usinagem</vt:lpstr>
      <vt:lpstr>Usinagem</vt:lpstr>
      <vt:lpstr>Usinagem</vt:lpstr>
      <vt:lpstr>Usinagem</vt:lpstr>
      <vt:lpstr>Usinagem</vt:lpstr>
      <vt:lpstr>Usinagem</vt:lpstr>
      <vt:lpstr>Usinagem</vt:lpstr>
      <vt:lpstr>Usinagem</vt:lpstr>
      <vt:lpstr>Usinagem</vt:lpstr>
      <vt:lpstr>Usinagem</vt:lpstr>
      <vt:lpstr>Usinagem</vt:lpstr>
      <vt:lpstr>Usinagem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101</cp:revision>
  <dcterms:created xsi:type="dcterms:W3CDTF">2013-08-22T18:30:30Z</dcterms:created>
  <dcterms:modified xsi:type="dcterms:W3CDTF">2014-03-07T03:22:10Z</dcterms:modified>
</cp:coreProperties>
</file>