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62" r:id="rId4"/>
    <p:sldId id="277" r:id="rId5"/>
    <p:sldId id="276" r:id="rId6"/>
    <p:sldId id="263" r:id="rId7"/>
    <p:sldId id="278" r:id="rId8"/>
    <p:sldId id="279" r:id="rId9"/>
    <p:sldId id="264" r:id="rId10"/>
    <p:sldId id="265" r:id="rId11"/>
    <p:sldId id="267" r:id="rId12"/>
    <p:sldId id="268" r:id="rId13"/>
    <p:sldId id="266" r:id="rId14"/>
    <p:sldId id="270" r:id="rId15"/>
    <p:sldId id="269" r:id="rId16"/>
    <p:sldId id="275" r:id="rId17"/>
    <p:sldId id="274" r:id="rId18"/>
    <p:sldId id="273" r:id="rId19"/>
    <p:sldId id="271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9" autoAdjust="0"/>
    <p:restoredTop sz="94660"/>
  </p:normalViewPr>
  <p:slideViewPr>
    <p:cSldViewPr>
      <p:cViewPr>
        <p:scale>
          <a:sx n="55" d="100"/>
          <a:sy n="55" d="100"/>
        </p:scale>
        <p:origin x="-1066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CA0DB-C870-49D4-AA4C-5632FEF511AB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C7461-830A-4185-94EB-D32949E41B9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3772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C7461-830A-4185-94EB-D32949E41B9C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3548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185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793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96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87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8911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9661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4882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756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8684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077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958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68A4E-2087-4355-9881-6E43C30182F2}" type="datetimeFigureOut">
              <a:rPr lang="pt-BR" smtClean="0"/>
              <a:t>06/03/2014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D1F11-7456-4DE5-9038-4256CB70F8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8338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Marker size="18"/>
                    </a14:imgEffect>
                    <a14:imgEffect>
                      <a14:sharpenSoften amount="-4000"/>
                    </a14:imgEffect>
                    <a14:imgEffect>
                      <a14:colorTemperature colorTemp="4700"/>
                    </a14:imgEffect>
                    <a14:imgEffect>
                      <a14:saturation sat="312000"/>
                    </a14:imgEffect>
                    <a14:imgEffect>
                      <a14:brightnessContrast bright="-12000" contrast="1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186" y="836713"/>
            <a:ext cx="6822222" cy="5976664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</a:rPr>
              <a:t>Usinagem</a:t>
            </a:r>
            <a:endParaRPr lang="pt-BR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173324" y="6309320"/>
            <a:ext cx="89332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>
                <a:latin typeface="Arial" pitchFamily="34" charset="0"/>
                <a:cs typeface="Arial" pitchFamily="34" charset="0"/>
              </a:rPr>
              <a:t>Prof. Me. Eng. Gianpaulo Medeiros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626750" y="2291140"/>
            <a:ext cx="865816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b="1" dirty="0" smtClean="0"/>
              <a:t>Aula </a:t>
            </a:r>
            <a:r>
              <a:rPr lang="pt-BR" sz="9600" b="1" dirty="0" smtClean="0"/>
              <a:t>2</a:t>
            </a:r>
            <a:r>
              <a:rPr lang="pt-BR" sz="6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pt-BR" sz="6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Usinagem</a:t>
            </a:r>
            <a:endParaRPr lang="pt-BR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73324" y="3847356"/>
            <a:ext cx="91115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 smtClean="0"/>
              <a:t>Classificação dos processos de Usinagem 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261727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370168" y="6399761"/>
            <a:ext cx="773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[1,2]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29166"/>
            <a:ext cx="6699250" cy="28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tângulo 8"/>
          <p:cNvSpPr/>
          <p:nvPr/>
        </p:nvSpPr>
        <p:spPr>
          <a:xfrm>
            <a:off x="350207" y="880646"/>
            <a:ext cx="17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Pedra </a:t>
            </a:r>
            <a:r>
              <a:rPr lang="pt-BR" b="1" dirty="0" smtClean="0"/>
              <a:t>Lascada - </a:t>
            </a:r>
            <a:endParaRPr lang="pt-BR" b="1" dirty="0"/>
          </a:p>
        </p:txBody>
      </p:sp>
      <p:pic>
        <p:nvPicPr>
          <p:cNvPr id="4100" name="Picture 4" descr="http://c6.quickcachr.fotos.sapo.pt/i/b3505ee8a/7176562_QbYZh.jpe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880646"/>
            <a:ext cx="3603409" cy="3776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tângulo 9"/>
          <p:cNvSpPr/>
          <p:nvPr/>
        </p:nvSpPr>
        <p:spPr>
          <a:xfrm>
            <a:off x="1894794" y="899428"/>
            <a:ext cx="282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2 milhões </a:t>
            </a:r>
            <a:r>
              <a:rPr lang="pt-BR" dirty="0" err="1"/>
              <a:t>a.C</a:t>
            </a:r>
            <a:r>
              <a:rPr lang="pt-BR" dirty="0"/>
              <a:t> até 10.000 </a:t>
            </a:r>
            <a:r>
              <a:rPr lang="pt-BR" dirty="0" err="1"/>
              <a:t>a.C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467544" y="1412776"/>
            <a:ext cx="47750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Esse </a:t>
            </a:r>
            <a:r>
              <a:rPr lang="pt-BR" sz="2800" dirty="0"/>
              <a:t>período da Pré-História se caracteriza pela fabricação de ferramentas, como machados, lanças, cajados, facas e outros objetos de pedra, como ossos e </a:t>
            </a:r>
            <a:r>
              <a:rPr lang="pt-BR" sz="2800" dirty="0" smtClean="0"/>
              <a:t>madeira [2].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546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370168" y="6399761"/>
            <a:ext cx="773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[1,2]</a:t>
            </a:r>
            <a:endParaRPr lang="pt-BR" dirty="0"/>
          </a:p>
        </p:txBody>
      </p:sp>
      <p:sp>
        <p:nvSpPr>
          <p:cNvPr id="9" name="Retângulo 8"/>
          <p:cNvSpPr/>
          <p:nvPr/>
        </p:nvSpPr>
        <p:spPr>
          <a:xfrm>
            <a:off x="350207" y="880646"/>
            <a:ext cx="17118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/>
              <a:t>Pedra </a:t>
            </a:r>
            <a:r>
              <a:rPr lang="pt-BR" b="1" dirty="0" smtClean="0"/>
              <a:t>Lascada - </a:t>
            </a:r>
            <a:endParaRPr lang="pt-BR" b="1" dirty="0"/>
          </a:p>
        </p:txBody>
      </p:sp>
      <p:sp>
        <p:nvSpPr>
          <p:cNvPr id="10" name="Retângulo 9"/>
          <p:cNvSpPr/>
          <p:nvPr/>
        </p:nvSpPr>
        <p:spPr>
          <a:xfrm>
            <a:off x="1894794" y="899428"/>
            <a:ext cx="2821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/>
              <a:t>2 milhões </a:t>
            </a:r>
            <a:r>
              <a:rPr lang="pt-BR" dirty="0" err="1"/>
              <a:t>a.C</a:t>
            </a:r>
            <a:r>
              <a:rPr lang="pt-BR" dirty="0"/>
              <a:t> até 10.000 </a:t>
            </a:r>
            <a:r>
              <a:rPr lang="pt-BR" dirty="0" err="1"/>
              <a:t>a.C</a:t>
            </a:r>
            <a:endParaRPr lang="pt-BR" dirty="0"/>
          </a:p>
        </p:txBody>
      </p:sp>
      <p:pic>
        <p:nvPicPr>
          <p:cNvPr id="14" name="Picture 4" descr="Dispositivo da era Neolítica usado no corte de pedra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68760"/>
            <a:ext cx="6336704" cy="49755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552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100392" y="5054741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´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843808" y="836712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b="1" dirty="0" smtClean="0"/>
              <a:t>Idade dos metais </a:t>
            </a:r>
            <a:endParaRPr lang="pt-BR" sz="3600" b="1" dirty="0"/>
          </a:p>
        </p:txBody>
      </p:sp>
      <p:pic>
        <p:nvPicPr>
          <p:cNvPr id="5122" name="Picture 2" descr="Armas e ferramentas do Período Neolític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1483043"/>
            <a:ext cx="4467225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omem trabalhand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973139"/>
            <a:ext cx="6611614" cy="389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4031940" y="65062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[3]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097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pic>
        <p:nvPicPr>
          <p:cNvPr id="7170" name="Picture 2" descr="http://mmborges.com/processos/USINAGEM/TORNEAMENTO_arquivos/image04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201" y="1771616"/>
            <a:ext cx="4314831" cy="463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CaixaDeTexto 12"/>
          <p:cNvSpPr txBox="1"/>
          <p:nvPr/>
        </p:nvSpPr>
        <p:spPr>
          <a:xfrm>
            <a:off x="1289706" y="836712"/>
            <a:ext cx="64506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 smtClean="0"/>
              <a:t>Torno de vara</a:t>
            </a:r>
            <a:endParaRPr lang="pt-BR" sz="4000" dirty="0"/>
          </a:p>
        </p:txBody>
      </p:sp>
      <p:sp>
        <p:nvSpPr>
          <p:cNvPr id="14" name="Retângulo 13"/>
          <p:cNvSpPr/>
          <p:nvPr/>
        </p:nvSpPr>
        <p:spPr>
          <a:xfrm>
            <a:off x="4716016" y="2708920"/>
            <a:ext cx="4283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/>
              <a:t>foram muito utilizados durante a idade média e </a:t>
            </a:r>
            <a:r>
              <a:rPr lang="pt-BR" sz="3200" dirty="0" smtClean="0"/>
              <a:t>continuaram a </a:t>
            </a:r>
            <a:r>
              <a:rPr lang="pt-BR" sz="3200" dirty="0"/>
              <a:t>ser utilizados até o século </a:t>
            </a:r>
            <a:r>
              <a:rPr lang="pt-BR" sz="3200" dirty="0" smtClean="0"/>
              <a:t>19 </a:t>
            </a:r>
            <a:r>
              <a:rPr lang="pt-BR" sz="3200" dirty="0"/>
              <a:t>por alguns </a:t>
            </a:r>
            <a:r>
              <a:rPr lang="pt-BR" sz="3200" dirty="0" smtClean="0"/>
              <a:t>artesões.</a:t>
            </a:r>
            <a:endParaRPr lang="pt-BR" sz="3200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936104" y="6402375"/>
            <a:ext cx="363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Conceito de máquina operatriz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8936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pic>
        <p:nvPicPr>
          <p:cNvPr id="8" name="Picture 5" descr="A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71" y="916668"/>
            <a:ext cx="4010482" cy="5868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/>
          <p:cNvSpPr/>
          <p:nvPr/>
        </p:nvSpPr>
        <p:spPr>
          <a:xfrm>
            <a:off x="5004048" y="3528001"/>
            <a:ext cx="3960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dirty="0">
                <a:latin typeface="Tahoma" pitchFamily="34" charset="0"/>
              </a:rPr>
              <a:t>A USINAGEM NO CONTEXTO DOS PROCESSOS DE FABRICAÇÃO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9179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619672" y="2056455"/>
            <a:ext cx="56886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/>
              <a:t>Vídeos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218982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8" name="Retângulo 7"/>
          <p:cNvSpPr/>
          <p:nvPr/>
        </p:nvSpPr>
        <p:spPr>
          <a:xfrm>
            <a:off x="539552" y="3717032"/>
            <a:ext cx="811313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2"/>
                </a:solidFill>
              </a:rPr>
              <a:t>SELEÇÃO DOS </a:t>
            </a:r>
            <a:r>
              <a:rPr lang="pt-BR" b="1" dirty="0" smtClean="0">
                <a:solidFill>
                  <a:schemeClr val="tx2"/>
                </a:solidFill>
              </a:rPr>
              <a:t>PROCESSOS</a:t>
            </a:r>
          </a:p>
          <a:p>
            <a:endParaRPr lang="pt-BR" b="1" dirty="0">
              <a:solidFill>
                <a:schemeClr val="tx2"/>
              </a:solidFill>
            </a:endParaRPr>
          </a:p>
          <a:p>
            <a:r>
              <a:rPr lang="pt-BR" sz="2400" dirty="0"/>
              <a:t>Exemplo</a:t>
            </a:r>
            <a:r>
              <a:rPr lang="pt-BR" sz="2400" dirty="0" smtClean="0"/>
              <a:t>:  </a:t>
            </a:r>
            <a:endParaRPr lang="pt-BR" sz="2400" dirty="0"/>
          </a:p>
          <a:p>
            <a:r>
              <a:rPr lang="pt-BR" sz="2400" dirty="0"/>
              <a:t>Para produzir um Clipe. Primeiro ele deve ser </a:t>
            </a:r>
            <a:r>
              <a:rPr lang="pt-BR" sz="2400" dirty="0" smtClean="0"/>
              <a:t>projetado </a:t>
            </a:r>
            <a:r>
              <a:rPr lang="pt-BR" sz="2400" dirty="0"/>
              <a:t>para atender </a:t>
            </a:r>
          </a:p>
          <a:p>
            <a:r>
              <a:rPr lang="pt-BR" sz="2400" dirty="0"/>
              <a:t>ao seu requisito funcional: manter junto várias </a:t>
            </a:r>
            <a:r>
              <a:rPr lang="pt-BR" sz="2400" dirty="0" smtClean="0"/>
              <a:t>folhas </a:t>
            </a:r>
            <a:r>
              <a:rPr lang="pt-BR" sz="2400" dirty="0"/>
              <a:t>de papel. </a:t>
            </a:r>
            <a:endParaRPr lang="pt-BR" sz="2400" dirty="0" smtClean="0"/>
          </a:p>
          <a:p>
            <a:endParaRPr lang="pt-BR" sz="2400" dirty="0"/>
          </a:p>
          <a:p>
            <a:endParaRPr lang="pt-BR" sz="24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899592" y="1196752"/>
            <a:ext cx="7632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dirty="0" smtClean="0"/>
              <a:t>Com tantas máquinas  e  processos de fabricação disponíveis como fazer a seleção dos processos corretamente? 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66528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8" name="Retângulo 7"/>
          <p:cNvSpPr/>
          <p:nvPr/>
        </p:nvSpPr>
        <p:spPr>
          <a:xfrm>
            <a:off x="599830" y="1196752"/>
            <a:ext cx="879670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2"/>
                </a:solidFill>
              </a:rPr>
              <a:t>SELEÇÃO DOS </a:t>
            </a:r>
            <a:r>
              <a:rPr lang="pt-BR" b="1" dirty="0" smtClean="0">
                <a:solidFill>
                  <a:schemeClr val="tx2"/>
                </a:solidFill>
              </a:rPr>
              <a:t>PROCESSOS</a:t>
            </a:r>
          </a:p>
          <a:p>
            <a:endParaRPr lang="pt-BR" b="1" dirty="0">
              <a:solidFill>
                <a:schemeClr val="tx2"/>
              </a:solidFill>
            </a:endParaRPr>
          </a:p>
          <a:p>
            <a:r>
              <a:rPr lang="pt-BR" sz="2400" dirty="0"/>
              <a:t>Na seleção dos processos os seguintes itens devem </a:t>
            </a:r>
            <a:r>
              <a:rPr lang="pt-BR" sz="2400" dirty="0" smtClean="0"/>
              <a:t>ser </a:t>
            </a:r>
            <a:endParaRPr lang="pt-BR" sz="2400" dirty="0"/>
          </a:p>
          <a:p>
            <a:r>
              <a:rPr lang="pt-BR" sz="2400" dirty="0"/>
              <a:t>considerados</a:t>
            </a:r>
            <a:r>
              <a:rPr lang="pt-BR" sz="2400" dirty="0" smtClean="0"/>
              <a:t>: </a:t>
            </a:r>
          </a:p>
          <a:p>
            <a:endParaRPr lang="pt-BR" dirty="0"/>
          </a:p>
          <a:p>
            <a:r>
              <a:rPr lang="pt-BR" sz="2400" dirty="0"/>
              <a:t>• Tipo de material e suas propriedades</a:t>
            </a:r>
            <a:r>
              <a:rPr lang="pt-BR" sz="2400" dirty="0" smtClean="0"/>
              <a:t>;</a:t>
            </a:r>
          </a:p>
          <a:p>
            <a:endParaRPr lang="pt-BR" sz="2400" dirty="0"/>
          </a:p>
          <a:p>
            <a:r>
              <a:rPr lang="pt-BR" sz="2400" dirty="0"/>
              <a:t>• Propriedades finais desejadas</a:t>
            </a:r>
            <a:r>
              <a:rPr lang="pt-BR" sz="2400" dirty="0" smtClean="0"/>
              <a:t>;</a:t>
            </a:r>
          </a:p>
          <a:p>
            <a:endParaRPr lang="pt-BR" sz="2400" dirty="0"/>
          </a:p>
          <a:p>
            <a:r>
              <a:rPr lang="pt-BR" sz="2400" dirty="0"/>
              <a:t>• Tamanho, forma e complexidade do componente</a:t>
            </a:r>
            <a:r>
              <a:rPr lang="pt-BR" sz="2400" dirty="0" smtClean="0"/>
              <a:t>;</a:t>
            </a:r>
          </a:p>
          <a:p>
            <a:endParaRPr lang="pt-BR" sz="2400" dirty="0"/>
          </a:p>
          <a:p>
            <a:r>
              <a:rPr lang="pt-BR" sz="2400" dirty="0"/>
              <a:t>• Tolerância e acabamento superficial exigidos</a:t>
            </a:r>
            <a:r>
              <a:rPr lang="pt-BR" sz="2400" dirty="0" smtClean="0"/>
              <a:t>;</a:t>
            </a:r>
          </a:p>
          <a:p>
            <a:endParaRPr lang="pt-BR" sz="2400" dirty="0"/>
          </a:p>
          <a:p>
            <a:r>
              <a:rPr lang="pt-BR" sz="2400" dirty="0"/>
              <a:t>• Processo </a:t>
            </a:r>
            <a:r>
              <a:rPr lang="pt-BR" sz="2400" dirty="0" err="1"/>
              <a:t>subseqüente</a:t>
            </a:r>
            <a:r>
              <a:rPr lang="pt-BR" sz="2400" dirty="0"/>
              <a:t> envolvido;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72010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8" name="Retângulo 7"/>
          <p:cNvSpPr/>
          <p:nvPr/>
        </p:nvSpPr>
        <p:spPr>
          <a:xfrm>
            <a:off x="599830" y="1196752"/>
            <a:ext cx="879670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chemeClr val="tx2"/>
                </a:solidFill>
              </a:rPr>
              <a:t>SELEÇÃO DOS </a:t>
            </a:r>
            <a:r>
              <a:rPr lang="pt-BR" b="1" dirty="0" smtClean="0">
                <a:solidFill>
                  <a:schemeClr val="tx2"/>
                </a:solidFill>
              </a:rPr>
              <a:t>PROCESSOS</a:t>
            </a:r>
          </a:p>
          <a:p>
            <a:endParaRPr lang="pt-BR" b="1" dirty="0">
              <a:solidFill>
                <a:schemeClr val="tx2"/>
              </a:solidFill>
            </a:endParaRPr>
          </a:p>
          <a:p>
            <a:r>
              <a:rPr lang="pt-BR" sz="2400" dirty="0"/>
              <a:t>Na seleção dos processos os seguintes itens devem </a:t>
            </a:r>
            <a:r>
              <a:rPr lang="pt-BR" sz="2400" dirty="0" smtClean="0"/>
              <a:t>ser </a:t>
            </a:r>
            <a:endParaRPr lang="pt-BR" sz="2400" dirty="0"/>
          </a:p>
          <a:p>
            <a:r>
              <a:rPr lang="pt-BR" sz="2400" dirty="0"/>
              <a:t>considerados</a:t>
            </a:r>
            <a:r>
              <a:rPr lang="pt-BR" sz="2400" dirty="0" smtClean="0"/>
              <a:t>: </a:t>
            </a:r>
          </a:p>
          <a:p>
            <a:endParaRPr lang="pt-BR" dirty="0"/>
          </a:p>
          <a:p>
            <a:pPr marL="342900" indent="-342900">
              <a:buFont typeface="Arial" pitchFamily="34" charset="0"/>
              <a:buChar char="•"/>
            </a:pPr>
            <a:r>
              <a:rPr lang="pt-BR" sz="2400" dirty="0"/>
              <a:t>Projeto e custos de ferramental; efeito do material na vida da </a:t>
            </a:r>
          </a:p>
          <a:p>
            <a:r>
              <a:rPr lang="pt-BR" sz="2400" dirty="0"/>
              <a:t>ferramenta ou matriz</a:t>
            </a:r>
            <a:r>
              <a:rPr lang="pt-BR" sz="2400" dirty="0" smtClean="0"/>
              <a:t>;</a:t>
            </a:r>
          </a:p>
          <a:p>
            <a:endParaRPr lang="pt-BR" sz="2400" dirty="0"/>
          </a:p>
          <a:p>
            <a:r>
              <a:rPr lang="pt-BR" sz="2400" dirty="0"/>
              <a:t>• Disponibilidade do equipamento e experiência </a:t>
            </a:r>
            <a:r>
              <a:rPr lang="pt-BR" sz="2400" dirty="0" smtClean="0"/>
              <a:t>operacionais;</a:t>
            </a:r>
          </a:p>
          <a:p>
            <a:endParaRPr lang="pt-BR" sz="2400" dirty="0"/>
          </a:p>
          <a:p>
            <a:r>
              <a:rPr lang="pt-BR" sz="2400" dirty="0"/>
              <a:t>• Lead time necessário para iniciar a produção</a:t>
            </a:r>
            <a:r>
              <a:rPr lang="pt-BR" sz="2400" dirty="0" smtClean="0"/>
              <a:t>;</a:t>
            </a:r>
          </a:p>
          <a:p>
            <a:endParaRPr lang="pt-BR" sz="2400" dirty="0"/>
          </a:p>
          <a:p>
            <a:r>
              <a:rPr lang="pt-BR" sz="2400" dirty="0"/>
              <a:t>• Número de partes requeridas e taxa de produção desejada</a:t>
            </a:r>
            <a:r>
              <a:rPr lang="pt-BR" sz="2400" dirty="0" smtClean="0"/>
              <a:t>;</a:t>
            </a:r>
          </a:p>
          <a:p>
            <a:endParaRPr lang="pt-BR" sz="2400" dirty="0"/>
          </a:p>
          <a:p>
            <a:r>
              <a:rPr lang="pt-BR" sz="2400" dirty="0"/>
              <a:t>• Custo total do processamento.</a:t>
            </a:r>
          </a:p>
        </p:txBody>
      </p:sp>
    </p:spTree>
    <p:extLst>
      <p:ext uri="{BB962C8B-B14F-4D97-AF65-F5344CB8AC3E}">
        <p14:creationId xmlns:p14="http://schemas.microsoft.com/office/powerpoint/2010/main" val="343113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619672" y="2056455"/>
            <a:ext cx="56886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/>
              <a:t>Lista de exercícios 1</a:t>
            </a:r>
          </a:p>
          <a:p>
            <a:pPr algn="ctr"/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369684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34152" y="3139113"/>
            <a:ext cx="91115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dirty="0" smtClean="0"/>
              <a:t>Revisão Aula 1</a:t>
            </a:r>
            <a:endParaRPr lang="pt-BR" sz="6000" dirty="0"/>
          </a:p>
        </p:txBody>
      </p:sp>
    </p:spTree>
    <p:extLst>
      <p:ext uri="{BB962C8B-B14F-4D97-AF65-F5344CB8AC3E}">
        <p14:creationId xmlns:p14="http://schemas.microsoft.com/office/powerpoint/2010/main" val="11241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42087" y="1124744"/>
            <a:ext cx="7727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/>
              <a:t>S</a:t>
            </a:r>
            <a:r>
              <a:rPr lang="pt-BR" sz="3600" dirty="0" smtClean="0"/>
              <a:t>eleção e planejamento dos processos  para fabricação de uma peça. </a:t>
            </a:r>
            <a:endParaRPr lang="pt-BR" sz="36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339445" y="5661248"/>
            <a:ext cx="86892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600" dirty="0" smtClean="0">
                <a:solidFill>
                  <a:srgbClr val="FF0000"/>
                </a:solidFill>
              </a:rPr>
              <a:t>Processo mais simples x Processo mais rápido 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691680" y="3793859"/>
            <a:ext cx="57606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/>
              <a:t>Pensar</a:t>
            </a:r>
            <a:endParaRPr lang="pt-BR" sz="4400" dirty="0"/>
          </a:p>
        </p:txBody>
      </p:sp>
      <p:cxnSp>
        <p:nvCxnSpPr>
          <p:cNvPr id="13" name="Conector de seta reta 12"/>
          <p:cNvCxnSpPr/>
          <p:nvPr/>
        </p:nvCxnSpPr>
        <p:spPr>
          <a:xfrm>
            <a:off x="4572000" y="2420888"/>
            <a:ext cx="0" cy="12241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>
            <a:stCxn id="11" idx="2"/>
          </p:cNvCxnSpPr>
          <p:nvPr/>
        </p:nvCxnSpPr>
        <p:spPr>
          <a:xfrm>
            <a:off x="4572000" y="4563300"/>
            <a:ext cx="0" cy="73790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6991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61056" y="836712"/>
            <a:ext cx="7727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/>
              <a:t>Estudo de caso </a:t>
            </a:r>
            <a:endParaRPr lang="pt-BR" sz="3600" dirty="0"/>
          </a:p>
        </p:txBody>
      </p:sp>
      <p:pic>
        <p:nvPicPr>
          <p:cNvPr id="1026" name="Picture 2" descr="http://www.accialama.com.br/application/resources/img_produtos/large/3070O_01_thum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372198"/>
            <a:ext cx="5258683" cy="5485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5605977" y="4549678"/>
            <a:ext cx="3528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Descrição: Espeto triplo em aço inox 70cm de lâmina e espessura de 7mm de garfos, total de largura 10 cm em cabo de osso, com chapinha removível que serve como guia na hora </a:t>
            </a:r>
            <a:r>
              <a:rPr lang="pt-BR" dirty="0" smtClean="0"/>
              <a:t>de  espetar</a:t>
            </a:r>
            <a:r>
              <a:rPr lang="pt-BR" dirty="0"/>
              <a:t>.</a:t>
            </a:r>
            <a:br>
              <a:rPr lang="pt-BR" dirty="0"/>
            </a:br>
            <a:r>
              <a:rPr lang="pt-BR" dirty="0"/>
              <a:t>Comprimento total: 84,00 cm</a:t>
            </a:r>
            <a:br>
              <a:rPr lang="pt-BR" dirty="0"/>
            </a:br>
            <a:r>
              <a:rPr lang="pt-BR" dirty="0"/>
              <a:t>Peso: 1,000 kg</a:t>
            </a:r>
          </a:p>
        </p:txBody>
      </p:sp>
    </p:spTree>
    <p:extLst>
      <p:ext uri="{BB962C8B-B14F-4D97-AF65-F5344CB8AC3E}">
        <p14:creationId xmlns:p14="http://schemas.microsoft.com/office/powerpoint/2010/main" val="340649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642086" y="1124744"/>
            <a:ext cx="82503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/>
              <a:t>Para correta seleção é preciso conhecer os processos disponíveis</a:t>
            </a:r>
            <a:endParaRPr lang="pt-BR" sz="3600" dirty="0"/>
          </a:p>
        </p:txBody>
      </p:sp>
      <p:pic>
        <p:nvPicPr>
          <p:cNvPr id="2050" name="Picture 2" descr="https://encrypted-tbn1.gstatic.com/images?q=tbn:ANd9GcScXBMNLqL4kCSpJYgWs35KZKERMWKonv1yaA-5PJ-WdvpVF9ruo444d9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5" y="4258440"/>
            <a:ext cx="1238250" cy="914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encrypted-tbn1.gstatic.com/images?q=tbn:ANd9GcT7IuXNWgXGrLg4Gpua5dy_M5-egrn6UmIzz1EhfeIpl_0Nf17csxr_BQ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422" y="4163191"/>
            <a:ext cx="1104900" cy="1104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37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47294" y="919310"/>
            <a:ext cx="8796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Processos de fabricação em metais </a:t>
            </a:r>
            <a:endParaRPr lang="pt-BR" sz="32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111" y="2996953"/>
            <a:ext cx="8204951" cy="1579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204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47294" y="919310"/>
            <a:ext cx="8796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Processos de fabricação em metais </a:t>
            </a:r>
            <a:endParaRPr lang="pt-BR" sz="32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44824"/>
            <a:ext cx="863917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876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347294" y="919310"/>
            <a:ext cx="87967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 smtClean="0"/>
              <a:t>Processos de fabricação em metais </a:t>
            </a:r>
            <a:endParaRPr lang="pt-BR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89931"/>
            <a:ext cx="8553450" cy="2143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376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645" y="836712"/>
            <a:ext cx="347939" cy="6021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101699"/>
            <a:ext cx="8784976" cy="663005"/>
          </a:xfrm>
          <a:ln>
            <a:noFill/>
          </a:ln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accent3">
                    <a:lumMod val="50000"/>
                  </a:schemeClr>
                </a:solidFill>
              </a:rPr>
              <a:t>Usinagem</a:t>
            </a:r>
          </a:p>
        </p:txBody>
      </p:sp>
      <p:pic>
        <p:nvPicPr>
          <p:cNvPr id="4" name="Picture 25" descr="logo_if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06" y="24496"/>
            <a:ext cx="1257300" cy="639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Conector reto 5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85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 rot="16200000">
            <a:off x="-2532183" y="3978525"/>
            <a:ext cx="5389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Curso técnico em Mecânica -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Usinagem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567936" y="639976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[1]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8100392" y="5054741"/>
            <a:ext cx="539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´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0654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7176</TotalTime>
  <Words>519</Words>
  <Application>Microsoft Office PowerPoint</Application>
  <PresentationFormat>Apresentação na tela (4:3)</PresentationFormat>
  <Paragraphs>123</Paragraphs>
  <Slides>19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  <vt:lpstr>Usinagem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109</cp:revision>
  <dcterms:created xsi:type="dcterms:W3CDTF">2013-08-22T18:30:30Z</dcterms:created>
  <dcterms:modified xsi:type="dcterms:W3CDTF">2014-03-07T02:17:04Z</dcterms:modified>
</cp:coreProperties>
</file>