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3.jpeg" ContentType="image/jpeg"/>
  <Override PartName="/ppt/media/image2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.png" ContentType="image/png"/>
  <Override PartName="/ppt/media/image10.jpeg" ContentType="image/jpeg"/>
  <Override PartName="/ppt/media/image9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6.png" ContentType="image/png"/>
  <Override PartName="/ppt/media/image8.png" ContentType="image/png"/>
  <Override PartName="/ppt/media/image14.jpeg" ContentType="image/jpeg"/>
  <Override PartName="/ppt/media/image2.png" ContentType="image/png"/>
  <Override PartName="/ppt/media/image4.jpeg" ContentType="image/jpeg"/>
  <Override PartName="/ppt/media/image17.png" ContentType="image/png"/>
  <Override PartName="/ppt/media/image3.png" ContentType="image/png"/>
  <Override PartName="/ppt/media/image16.png" ContentType="image/pn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946160" y="654120"/>
            <a:ext cx="3306600" cy="3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2163600" y="1314360"/>
            <a:ext cx="6591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0" y="0"/>
            <a:ext cx="914364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10080" y="360"/>
            <a:ext cx="10286280" cy="772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46160" y="654120"/>
            <a:ext cx="3306600" cy="3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3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"/>
          <p:cNvSpPr/>
          <p:nvPr/>
        </p:nvSpPr>
        <p:spPr>
          <a:xfrm>
            <a:off x="2163600" y="1314360"/>
            <a:ext cx="6591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5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6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323640" y="162864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10080" y="360"/>
            <a:ext cx="10286280" cy="772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946160" y="654120"/>
            <a:ext cx="3306600" cy="3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>
            <a:off x="2163600" y="1314360"/>
            <a:ext cx="6591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5"/>
          <p:cNvSpPr/>
          <p:nvPr/>
        </p:nvSpPr>
        <p:spPr>
          <a:xfrm>
            <a:off x="2163600" y="779400"/>
            <a:ext cx="6588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6"/>
          <p:cNvSpPr/>
          <p:nvPr/>
        </p:nvSpPr>
        <p:spPr>
          <a:xfrm>
            <a:off x="2163600" y="1312920"/>
            <a:ext cx="65880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0080" y="360"/>
            <a:ext cx="10286280" cy="772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0080" y="360"/>
            <a:ext cx="10286280" cy="772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79640" y="2709000"/>
            <a:ext cx="8748000" cy="292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5000"/>
              </a:lnSpc>
            </a:pPr>
            <a:r>
              <a:rPr lang="pt-BR" sz="8800" strike="noStrike">
                <a:solidFill>
                  <a:srgbClr val="000000"/>
                </a:solidFill>
                <a:latin typeface="Calibri"/>
                <a:ea typeface="DejaVu Sans"/>
              </a:rPr>
              <a:t>METROLOGIA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3899160" y="5684760"/>
            <a:ext cx="18036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368720" y="864000"/>
            <a:ext cx="644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648000" y="3888000"/>
            <a:ext cx="755748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Diversos sistemas de medida se proliferaram pelo mundo.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Avanços só foram possíveis através dos avanços na Astronomia. 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683640" y="1989000"/>
            <a:ext cx="80643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0 mês foi a primeira medida exata de tempo. Era calculado de uma lua cheia a outra e tinha exatamente 29 dias e meio.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985840" y="644400"/>
            <a:ext cx="31352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Conceitos Gerais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755640" y="1341360"/>
            <a:ext cx="7488000" cy="43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Imagem 92" descr=""/>
          <p:cNvPicPr/>
          <p:nvPr/>
        </p:nvPicPr>
        <p:blipFill>
          <a:blip r:embed="rId1"/>
          <a:stretch/>
        </p:blipFill>
        <p:spPr>
          <a:xfrm>
            <a:off x="4341600" y="1772640"/>
            <a:ext cx="4802040" cy="463536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539640" y="1484640"/>
            <a:ext cx="3600000" cy="43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  <a:ea typeface="DejaVu Sans"/>
              </a:rPr>
              <a:t>Em 1790, a Academia de Ciências Francesa criou uma nova medida:o metro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  <a:ea typeface="DejaVu Sans"/>
              </a:rPr>
              <a:t>O quilograma foi definido como a massa de um litro de  água destilada a 4°C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  <a:ea typeface="Verdana"/>
              </a:rPr>
              <a:t>O segundo era a unidade de tempo, de valor 86 400 avos do dia solar médio.</a:t>
            </a:r>
            <a:r>
              <a:rPr lang="pt-BR" sz="24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m 95" descr=""/>
          <p:cNvPicPr/>
          <p:nvPr/>
        </p:nvPicPr>
        <p:blipFill>
          <a:blip r:embed="rId1"/>
          <a:stretch/>
        </p:blipFill>
        <p:spPr>
          <a:xfrm>
            <a:off x="1835640" y="2637000"/>
            <a:ext cx="5688360" cy="388800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467640" y="908640"/>
            <a:ext cx="8424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  <a:ea typeface="Verdana"/>
              </a:rPr>
              <a:t>Enfim, em 1960, na XI Conferência Internacional de Pesos e Medidas, foi adotado o Sistema Internacional de Unidades e o metro e o segundo foram redefinidos</a:t>
            </a:r>
            <a:r>
              <a:rPr lang="pt-BR" sz="2400" strike="noStrike">
                <a:solidFill>
                  <a:srgbClr val="000000"/>
                </a:solidFill>
                <a:latin typeface="Times New Roman"/>
                <a:ea typeface="Verdana"/>
              </a:rPr>
              <a:t>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080000" y="2190960"/>
            <a:ext cx="7380000" cy="16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5000"/>
              </a:lnSpc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3200" strike="noStrike">
                <a:solidFill>
                  <a:srgbClr val="000000"/>
                </a:solidFill>
                <a:latin typeface="Calibri"/>
                <a:ea typeface="Arial"/>
              </a:rPr>
              <a:t>Mas porque uma ciência exclusiva para medição?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372040" y="644400"/>
            <a:ext cx="43668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Metrologia na Indústria</a:t>
            </a:r>
            <a:endParaRPr/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755640" y="1484640"/>
            <a:ext cx="7704360" cy="425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372040" y="644400"/>
            <a:ext cx="43668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Metrologia na Indústria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1331640" y="1845000"/>
            <a:ext cx="720036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Produção em seriada e em massa só foi possível devido a metrologia aplicada como controle de processo.</a:t>
            </a:r>
            <a:endParaRPr/>
          </a:p>
        </p:txBody>
      </p:sp>
      <p:sp>
        <p:nvSpPr>
          <p:cNvPr id="214" name="TextShape 3"/>
          <p:cNvSpPr txBox="1"/>
          <p:nvPr/>
        </p:nvSpPr>
        <p:spPr>
          <a:xfrm>
            <a:off x="2448000" y="4608000"/>
            <a:ext cx="511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BR">
                <a:latin typeface="Arial"/>
              </a:rPr>
              <a:t>https://www.youtube.com/watch?v=jFKR0fQYUmg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372040" y="644400"/>
            <a:ext cx="43668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Metrologia na Indústria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755640" y="1341360"/>
            <a:ext cx="7920360" cy="48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5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Atuar desde o início nos processos e sobre seus limites de tolerância por intermédio de medições, com incertezas controladas e cada vez menores, garante que esses estejam sob controle.</a:t>
            </a:r>
            <a:endParaRPr/>
          </a:p>
          <a:p>
            <a:pPr>
              <a:lnSpc>
                <a:spcPct val="105000"/>
              </a:lnSpc>
            </a:pPr>
            <a:endParaRPr/>
          </a:p>
          <a:p>
            <a:pPr algn="just">
              <a:lnSpc>
                <a:spcPct val="105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Para que se tenha uma medição confiável é necessário ter equipamentos que obedeçam a um processo de validação periódica.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370240" y="644400"/>
            <a:ext cx="43668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Metrologia na Indústria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684360" y="1628640"/>
            <a:ext cx="7991640" cy="42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10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10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O controle metrológico do instrumento de medição é determinado por calibrações, realizadas por laboratórios habilitados.</a:t>
            </a:r>
            <a:endParaRPr/>
          </a:p>
          <a:p>
            <a:pPr algn="just">
              <a:lnSpc>
                <a:spcPct val="110000"/>
              </a:lnSpc>
            </a:pPr>
            <a:endParaRPr/>
          </a:p>
          <a:p>
            <a:pPr algn="just">
              <a:lnSpc>
                <a:spcPct val="110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Dessas calibrações corrigem-se os erros sistemáticos nos valores indicados pelo instrumento, garantindo a rastreabilidade e a exatidão das medições.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851280" y="644400"/>
            <a:ext cx="16740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Medição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755640" y="1341360"/>
            <a:ext cx="7992360" cy="50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10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10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10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10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A incerteza de seus resultados também tem que ser considerada na determinação da capacidade do instrumento</a:t>
            </a:r>
            <a:endParaRPr/>
          </a:p>
          <a:p>
            <a:pPr>
              <a:lnSpc>
                <a:spcPct val="105000"/>
              </a:lnSpc>
            </a:pPr>
            <a:endParaRPr/>
          </a:p>
        </p:txBody>
      </p:sp>
      <p:sp>
        <p:nvSpPr>
          <p:cNvPr id="221" name="TextShape 3"/>
          <p:cNvSpPr txBox="1"/>
          <p:nvPr/>
        </p:nvSpPr>
        <p:spPr>
          <a:xfrm>
            <a:off x="3456000" y="5184000"/>
            <a:ext cx="345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BR">
                <a:latin typeface="Arial"/>
              </a:rPr>
              <a:t>Exemplo da régua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51280" y="644400"/>
            <a:ext cx="16740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Medição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827640" y="1556640"/>
            <a:ext cx="8064360" cy="444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5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05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05000"/>
              </a:lnSpc>
              <a:buFont typeface="Wingdings" charset="2"/>
              <a:buChar char=""/>
            </a:pP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Medição é o procedimento experimental em que o valor momentâneo de uma grandeza física (grandeza a medir –  GM), é determinado como um múltiplo ou fração de uma unidade, estabelecida por um </a:t>
            </a:r>
            <a:r>
              <a:rPr lang="pt-BR" sz="3200" strike="noStrike" u="sng">
                <a:solidFill>
                  <a:srgbClr val="000000"/>
                </a:solidFill>
                <a:latin typeface="Arial"/>
                <a:ea typeface="Arial"/>
              </a:rPr>
              <a:t>padrão</a:t>
            </a:r>
            <a:r>
              <a:rPr lang="pt-BR" sz="3200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/>
          </a:p>
          <a:p>
            <a:pPr algn="just">
              <a:lnSpc>
                <a:spcPct val="105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899160" y="5684760"/>
            <a:ext cx="18036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Picture 4" descr=""/>
          <p:cNvPicPr/>
          <p:nvPr/>
        </p:nvPicPr>
        <p:blipFill>
          <a:blip r:embed="rId1"/>
          <a:stretch/>
        </p:blipFill>
        <p:spPr>
          <a:xfrm>
            <a:off x="828000" y="1657800"/>
            <a:ext cx="7345800" cy="48920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326880" y="6309360"/>
            <a:ext cx="8779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DejaVu Sans"/>
              </a:rPr>
              <a:t>Prof. Me. Eng. Gianpaulo Medeiros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470880" y="1310040"/>
            <a:ext cx="86576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9600" strike="noStrike">
                <a:solidFill>
                  <a:srgbClr val="595959"/>
                </a:solidFill>
                <a:latin typeface="Arial"/>
                <a:ea typeface="DejaVu Sans"/>
              </a:rPr>
              <a:t>Aula 1</a:t>
            </a:r>
            <a:r>
              <a:rPr lang="pt-BR" sz="6000" strike="noStrike">
                <a:solidFill>
                  <a:srgbClr val="595959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3851280" y="644400"/>
            <a:ext cx="167400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827640" y="1556640"/>
            <a:ext cx="8064360" cy="365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5000"/>
              </a:lnSpc>
            </a:pPr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Questões de estudo</a:t>
            </a:r>
            <a:endParaRPr/>
          </a:p>
          <a:p>
            <a:pPr algn="just">
              <a:lnSpc>
                <a:spcPct val="105000"/>
              </a:lnSpc>
            </a:pPr>
            <a:endParaRPr/>
          </a:p>
          <a:p>
            <a:pPr algn="just">
              <a:lnSpc>
                <a:spcPct val="105000"/>
              </a:lnSpc>
            </a:pPr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1 Como metrologia está ligada ao nosso cotidiano. Descreva um exemplo.</a:t>
            </a:r>
            <a:endParaRPr/>
          </a:p>
          <a:p>
            <a:pPr algn="just">
              <a:lnSpc>
                <a:spcPct val="105000"/>
              </a:lnSpc>
            </a:pPr>
            <a:endParaRPr/>
          </a:p>
          <a:p>
            <a:pPr algn="just">
              <a:lnSpc>
                <a:spcPct val="105000"/>
              </a:lnSpc>
            </a:pPr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2 Como a metrologia está ligada aos processos de fabricação? Descreva um exemplo.</a:t>
            </a:r>
            <a:endParaRPr/>
          </a:p>
          <a:p>
            <a:pPr algn="just">
              <a:lnSpc>
                <a:spcPct val="105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985840" y="644400"/>
            <a:ext cx="31352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Calibri"/>
                <a:ea typeface="Arial"/>
              </a:rPr>
              <a:t>Conceitos Gerais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179640" y="1484640"/>
            <a:ext cx="8748000" cy="443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5000"/>
              </a:lnSpc>
            </a:pPr>
            <a:endParaRPr/>
          </a:p>
          <a:p>
            <a:pPr algn="ctr">
              <a:lnSpc>
                <a:spcPct val="105000"/>
              </a:lnSpc>
              <a:buFont typeface="Wingdings" charset="2"/>
              <a:buChar char=""/>
            </a:pPr>
            <a:endParaRPr/>
          </a:p>
          <a:p>
            <a:pPr algn="ctr">
              <a:lnSpc>
                <a:spcPct val="105000"/>
              </a:lnSpc>
              <a:buFont typeface="Wingdings" charset="2"/>
              <a:buChar char=""/>
            </a:pPr>
            <a:endParaRPr/>
          </a:p>
          <a:p>
            <a:pPr algn="ctr">
              <a:lnSpc>
                <a:spcPct val="105000"/>
              </a:lnSpc>
              <a:buFont typeface="Wingdings" charset="2"/>
              <a:buChar char=""/>
            </a:pPr>
            <a:r>
              <a:rPr b="1" lang="pt-BR" sz="3200" strike="noStrike">
                <a:solidFill>
                  <a:srgbClr val="000000"/>
                </a:solidFill>
                <a:latin typeface="Calibri"/>
                <a:ea typeface="Arial"/>
              </a:rPr>
              <a:t>Metrologia:</a:t>
            </a:r>
            <a:r>
              <a:rPr lang="pt-BR" sz="3200" strike="noStrike">
                <a:solidFill>
                  <a:srgbClr val="000000"/>
                </a:solidFill>
                <a:latin typeface="Calibri"/>
                <a:ea typeface="Arial"/>
              </a:rPr>
              <a:t> palavra de origem grega  </a:t>
            </a:r>
            <a:endParaRPr/>
          </a:p>
          <a:p>
            <a:pPr algn="ctr">
              <a:lnSpc>
                <a:spcPct val="105000"/>
              </a:lnSpc>
            </a:pPr>
            <a:endParaRPr/>
          </a:p>
          <a:p>
            <a:pPr algn="ctr">
              <a:lnSpc>
                <a:spcPct val="105000"/>
              </a:lnSpc>
            </a:pPr>
            <a:r>
              <a:rPr lang="pt-BR" sz="3200" strike="noStrike">
                <a:solidFill>
                  <a:srgbClr val="000000"/>
                </a:solidFill>
                <a:latin typeface="Calibri"/>
                <a:ea typeface="Arial"/>
              </a:rPr>
              <a:t>(metron: medida; logos: ciência)</a:t>
            </a:r>
            <a:r>
              <a:rPr b="1" lang="pt-BR" sz="3200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/>
          </a:p>
          <a:p>
            <a:pPr algn="ctr">
              <a:lnSpc>
                <a:spcPct val="105000"/>
              </a:lnSpc>
            </a:pPr>
            <a:endParaRPr/>
          </a:p>
          <a:p>
            <a:pPr algn="ctr">
              <a:lnSpc>
                <a:spcPct val="105000"/>
              </a:lnSpc>
            </a:pPr>
            <a:r>
              <a:rPr lang="pt-BR" sz="3200" strike="noStrike">
                <a:solidFill>
                  <a:srgbClr val="000000"/>
                </a:solidFill>
                <a:latin typeface="Calibri"/>
                <a:ea typeface="Arial"/>
              </a:rPr>
              <a:t>É definida como a ciência da medição.</a:t>
            </a:r>
            <a:endParaRPr/>
          </a:p>
          <a:p>
            <a:pPr algn="ctr">
              <a:lnSpc>
                <a:spcPct val="105000"/>
              </a:lnSpc>
            </a:pPr>
            <a:endParaRPr/>
          </a:p>
          <a:p>
            <a:pPr algn="ctr">
              <a:lnSpc>
                <a:spcPct val="105000"/>
              </a:lnSpc>
            </a:pP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3899160" y="5684760"/>
            <a:ext cx="18036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1043640" y="1604520"/>
            <a:ext cx="7459560" cy="39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Possuíam sistemas de medição bem estruturados: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egípcios</a:t>
            </a:r>
            <a:endParaRPr/>
          </a:p>
          <a:p>
            <a:pPr>
              <a:lnSpc>
                <a:spcPct val="100000"/>
              </a:lnSpc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babilônios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assírios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chineses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persas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ahoma"/>
              <a:buChar char="•"/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Os gregos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1333080" y="645120"/>
            <a:ext cx="64454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5004000" y="3429000"/>
            <a:ext cx="3953160" cy="30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m 65" descr=""/>
          <p:cNvPicPr/>
          <p:nvPr/>
        </p:nvPicPr>
        <p:blipFill>
          <a:blip r:embed="rId1"/>
          <a:stretch/>
        </p:blipFill>
        <p:spPr>
          <a:xfrm>
            <a:off x="2025000" y="1974960"/>
            <a:ext cx="5174640" cy="40006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57200" y="1604520"/>
            <a:ext cx="8046000" cy="39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1332720" y="644760"/>
            <a:ext cx="64454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"/>
          <p:cNvSpPr/>
          <p:nvPr/>
        </p:nvSpPr>
        <p:spPr>
          <a:xfrm>
            <a:off x="1333440" y="645480"/>
            <a:ext cx="64454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pic>
        <p:nvPicPr>
          <p:cNvPr id="184" name="Imagem 75" descr=""/>
          <p:cNvPicPr/>
          <p:nvPr/>
        </p:nvPicPr>
        <p:blipFill>
          <a:blip r:embed="rId1"/>
          <a:stretch/>
        </p:blipFill>
        <p:spPr>
          <a:xfrm>
            <a:off x="2937600" y="3168000"/>
            <a:ext cx="3038040" cy="327636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467640" y="1700640"/>
            <a:ext cx="8424720" cy="16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Nos primeiros tempos, o homem comparava a massa de dois corpos e equilibrando os um em cada mão.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"/>
          <p:cNvSpPr/>
          <p:nvPr/>
        </p:nvSpPr>
        <p:spPr>
          <a:xfrm>
            <a:off x="1333440" y="645480"/>
            <a:ext cx="6445440" cy="5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pic>
        <p:nvPicPr>
          <p:cNvPr id="188" name="Picture 3" descr=""/>
          <p:cNvPicPr/>
          <p:nvPr/>
        </p:nvPicPr>
        <p:blipFill>
          <a:blip r:embed="rId1"/>
          <a:stretch/>
        </p:blipFill>
        <p:spPr>
          <a:xfrm>
            <a:off x="2627640" y="1268640"/>
            <a:ext cx="3672000" cy="5393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457200" y="1728000"/>
            <a:ext cx="8046000" cy="39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Medição de massa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1368000" y="864000"/>
            <a:ext cx="644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pic>
        <p:nvPicPr>
          <p:cNvPr id="192" name="Imagem 80" descr=""/>
          <p:cNvPicPr/>
          <p:nvPr/>
        </p:nvPicPr>
        <p:blipFill>
          <a:blip r:embed="rId1"/>
          <a:stretch/>
        </p:blipFill>
        <p:spPr>
          <a:xfrm>
            <a:off x="936720" y="3837960"/>
            <a:ext cx="1942920" cy="2638080"/>
          </a:xfrm>
          <a:prstGeom prst="rect">
            <a:avLst/>
          </a:prstGeom>
          <a:ln>
            <a:noFill/>
          </a:ln>
        </p:spPr>
      </p:pic>
      <p:pic>
        <p:nvPicPr>
          <p:cNvPr id="193" name="Imagem 81" descr=""/>
          <p:cNvPicPr/>
          <p:nvPr/>
        </p:nvPicPr>
        <p:blipFill>
          <a:blip r:embed="rId2"/>
          <a:stretch/>
        </p:blipFill>
        <p:spPr>
          <a:xfrm>
            <a:off x="3456000" y="4104000"/>
            <a:ext cx="2807640" cy="206532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6889680" y="3900960"/>
            <a:ext cx="174996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grão (gr)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dracma (dr)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onça (oz)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libra (lb)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quintal (cwt)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tonelada (t)</a:t>
            </a:r>
            <a:endParaRPr/>
          </a:p>
        </p:txBody>
      </p:sp>
      <p:sp>
        <p:nvSpPr>
          <p:cNvPr id="195" name="CustomShape 5"/>
          <p:cNvSpPr/>
          <p:nvPr/>
        </p:nvSpPr>
        <p:spPr>
          <a:xfrm>
            <a:off x="1043640" y="2349000"/>
            <a:ext cx="720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O grão de trigo tirado do meio da espiga, provavelmente foi o primeiro elemento padrão de peso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457200" y="1604520"/>
            <a:ext cx="8046000" cy="39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pt-BR" sz="2200" strike="noStrike">
                <a:solidFill>
                  <a:srgbClr val="000000"/>
                </a:solidFill>
                <a:latin typeface="Arial"/>
                <a:ea typeface="DejaVu Sans"/>
              </a:rPr>
              <a:t>Como medir o Tempo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1368360" y="864000"/>
            <a:ext cx="644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Arial"/>
              </a:rPr>
              <a:t>Sistemas de medição na antiguidade</a:t>
            </a:r>
            <a:endParaRPr/>
          </a:p>
        </p:txBody>
      </p:sp>
      <p:pic>
        <p:nvPicPr>
          <p:cNvPr id="199" name="Imagem 86" descr=""/>
          <p:cNvPicPr/>
          <p:nvPr/>
        </p:nvPicPr>
        <p:blipFill>
          <a:blip r:embed="rId1"/>
          <a:stretch/>
        </p:blipFill>
        <p:spPr>
          <a:xfrm>
            <a:off x="2192400" y="2520000"/>
            <a:ext cx="4431240" cy="372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Application>LibreOffice/4.4.7.2$Windows_x86 LibreOffice_project/f3153a8b245191196a4b6b9abd1d0da16eead600</Application>
  <Paragraphs>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pt-BR</dc:language>
  <dcterms:modified xsi:type="dcterms:W3CDTF">2016-02-17T17:11:27Z</dcterms:modified>
  <cp:revision>7</cp:revision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