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6" r:id="rId9"/>
    <p:sldId id="278" r:id="rId10"/>
    <p:sldId id="263" r:id="rId11"/>
    <p:sldId id="269" r:id="rId12"/>
    <p:sldId id="264" r:id="rId13"/>
    <p:sldId id="275" r:id="rId14"/>
    <p:sldId id="266" r:id="rId15"/>
    <p:sldId id="279" r:id="rId16"/>
    <p:sldId id="268" r:id="rId17"/>
    <p:sldId id="265" r:id="rId18"/>
    <p:sldId id="270" r:id="rId19"/>
    <p:sldId id="271" r:id="rId20"/>
    <p:sldId id="273" r:id="rId21"/>
    <p:sldId id="272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88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2A3C7-CF1D-48B2-A489-FC45686FC554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79FF-F2F8-4C93-BD05-BFB962FAE8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80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Mostrar</a:t>
            </a:r>
            <a:r>
              <a:rPr lang="pt-BR" baseline="0" dirty="0" smtClean="0"/>
              <a:t> projetos engenharia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79FF-F2F8-4C93-BD05-BFB962FAE84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62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25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12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48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72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09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67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5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61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26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9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8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868D-2E44-479D-A5C3-63DC6BA460A7}" type="datetimeFigureOut">
              <a:rPr lang="pt-BR" smtClean="0"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EAFA-30A4-4DBC-A0A9-144F8805A6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92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Desenho CAD 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68708"/>
            <a:ext cx="9144000" cy="1655762"/>
          </a:xfrm>
        </p:spPr>
        <p:txBody>
          <a:bodyPr/>
          <a:lstStyle/>
          <a:p>
            <a:r>
              <a:rPr lang="pt-BR" dirty="0" smtClean="0"/>
              <a:t>Curso Técnico em Eletromecânica</a:t>
            </a:r>
          </a:p>
          <a:p>
            <a:r>
              <a:rPr lang="pt-BR" dirty="0" smtClean="0"/>
              <a:t>Professor: Rogério da Silva</a:t>
            </a:r>
          </a:p>
          <a:p>
            <a:r>
              <a:rPr lang="pt-BR" dirty="0" err="1" smtClean="0"/>
              <a:t>Email</a:t>
            </a:r>
            <a:r>
              <a:rPr lang="pt-BR" dirty="0" smtClean="0"/>
              <a:t>: rogerio.silva@ifsc.edu.br</a:t>
            </a:r>
            <a:endParaRPr lang="pt-BR" dirty="0"/>
          </a:p>
        </p:txBody>
      </p:sp>
      <p:pic>
        <p:nvPicPr>
          <p:cNvPr id="1026" name="Picture 2" descr="IF-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715962"/>
            <a:ext cx="4459435" cy="133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Área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Área de Impressão(Layout1)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741" y="1962505"/>
            <a:ext cx="6696075" cy="45434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32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Eixos 2D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9199" y="2161407"/>
            <a:ext cx="3613601" cy="314147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Uso do Mouse e Teclado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813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sz="3300" b="1" dirty="0" smtClean="0"/>
              <a:t>Mouse</a:t>
            </a:r>
          </a:p>
          <a:p>
            <a:pPr algn="just"/>
            <a:r>
              <a:rPr lang="pt-BR" sz="3300" dirty="0" smtClean="0"/>
              <a:t>Botão </a:t>
            </a:r>
            <a:r>
              <a:rPr lang="pt-BR" sz="3300" dirty="0"/>
              <a:t>Esquerdo: Utilizado para ações de </a:t>
            </a:r>
            <a:r>
              <a:rPr lang="pt-BR" sz="3300" dirty="0" smtClean="0"/>
              <a:t>seleção;</a:t>
            </a:r>
          </a:p>
          <a:p>
            <a:pPr algn="just"/>
            <a:r>
              <a:rPr lang="pt-BR" sz="3300" dirty="0" smtClean="0"/>
              <a:t>Botão </a:t>
            </a:r>
            <a:r>
              <a:rPr lang="pt-BR" sz="3300" dirty="0"/>
              <a:t>Direito: Abre menus flutuantes com opções variando conforme o comando ativo</a:t>
            </a:r>
            <a:r>
              <a:rPr lang="pt-BR" sz="3300" dirty="0" smtClean="0"/>
              <a:t>;</a:t>
            </a:r>
          </a:p>
          <a:p>
            <a:pPr algn="just"/>
            <a:r>
              <a:rPr lang="pt-BR" sz="3300" i="1" dirty="0" smtClean="0"/>
              <a:t>Scroll</a:t>
            </a:r>
            <a:r>
              <a:rPr lang="pt-BR" sz="3300" dirty="0"/>
              <a:t>: Um modo prático de aproximar ou afastar a visão (</a:t>
            </a:r>
            <a:r>
              <a:rPr lang="pt-BR" sz="3300" i="1" dirty="0"/>
              <a:t>Zoom</a:t>
            </a:r>
            <a:r>
              <a:rPr lang="pt-BR" sz="3300" dirty="0"/>
              <a:t>) é rolando o </a:t>
            </a:r>
            <a:r>
              <a:rPr lang="pt-BR" sz="3300" i="1" dirty="0"/>
              <a:t>Scroll </a:t>
            </a:r>
            <a:r>
              <a:rPr lang="pt-BR" sz="3300" dirty="0" smtClean="0"/>
              <a:t>para frente </a:t>
            </a:r>
            <a:r>
              <a:rPr lang="pt-BR" sz="3300" dirty="0"/>
              <a:t>ou para </a:t>
            </a:r>
            <a:r>
              <a:rPr lang="pt-BR" sz="3300" dirty="0" smtClean="0"/>
              <a:t>trás.</a:t>
            </a:r>
          </a:p>
          <a:p>
            <a:pPr algn="just"/>
            <a:r>
              <a:rPr lang="pt-BR" sz="3300" dirty="0" smtClean="0"/>
              <a:t>Scroll: Para arrastar a imagem da tela, basta ficar pressionando o Scroll e mexer o mouse.</a:t>
            </a:r>
          </a:p>
          <a:p>
            <a:pPr marL="0" indent="0" algn="just">
              <a:buNone/>
            </a:pPr>
            <a:r>
              <a:rPr lang="pt-BR" sz="3300" b="1" dirty="0" smtClean="0"/>
              <a:t>Teclado</a:t>
            </a:r>
          </a:p>
          <a:p>
            <a:pPr algn="just"/>
            <a:r>
              <a:rPr lang="pt-BR" sz="3300" i="1" dirty="0" err="1"/>
              <a:t>Enter</a:t>
            </a:r>
            <a:r>
              <a:rPr lang="pt-BR" sz="3300" dirty="0"/>
              <a:t>: Utilizado para ações de confirmar ou terminar </a:t>
            </a:r>
            <a:r>
              <a:rPr lang="pt-BR" sz="3300" dirty="0" smtClean="0"/>
              <a:t>comandos;</a:t>
            </a:r>
          </a:p>
          <a:p>
            <a:pPr algn="just"/>
            <a:r>
              <a:rPr lang="pt-BR" sz="3300" dirty="0" smtClean="0"/>
              <a:t>Espaço</a:t>
            </a:r>
            <a:r>
              <a:rPr lang="pt-BR" sz="3300" dirty="0"/>
              <a:t>: Mesma função do </a:t>
            </a:r>
            <a:r>
              <a:rPr lang="pt-BR" sz="3300" i="1" dirty="0" err="1" smtClean="0"/>
              <a:t>Enter</a:t>
            </a:r>
            <a:r>
              <a:rPr lang="pt-BR" sz="3300" dirty="0" smtClean="0"/>
              <a:t>;</a:t>
            </a:r>
          </a:p>
          <a:p>
            <a:pPr algn="just"/>
            <a:r>
              <a:rPr lang="pt-BR" sz="3300" i="1" dirty="0" err="1" smtClean="0"/>
              <a:t>Esc</a:t>
            </a:r>
            <a:r>
              <a:rPr lang="pt-BR" sz="3300" dirty="0"/>
              <a:t>: Utilizado para ações de cancelar e terminar </a:t>
            </a:r>
            <a:r>
              <a:rPr lang="pt-BR" sz="3300" dirty="0" smtClean="0"/>
              <a:t>comandos.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07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180" y="267398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Comandos de Desenho</a:t>
            </a:r>
            <a:endParaRPr lang="pt-B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8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Comando Linha Coordenadas Incremental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pt-BR" b="1" dirty="0"/>
              <a:t>Este comando cria uma </a:t>
            </a:r>
            <a:r>
              <a:rPr lang="pt-BR" b="1" dirty="0" smtClean="0"/>
              <a:t>linha.</a:t>
            </a:r>
          </a:p>
          <a:p>
            <a:pPr marL="457200" lvl="1" indent="0">
              <a:buNone/>
            </a:pPr>
            <a:endParaRPr lang="pt-BR" b="1" dirty="0"/>
          </a:p>
          <a:p>
            <a:pPr lvl="1"/>
            <a:r>
              <a:rPr lang="pt-BR" dirty="0" smtClean="0"/>
              <a:t>Digite L e dê </a:t>
            </a:r>
            <a:r>
              <a:rPr lang="pt-BR" dirty="0" err="1" smtClean="0"/>
              <a:t>enter</a:t>
            </a:r>
            <a:r>
              <a:rPr lang="pt-BR" dirty="0" smtClean="0"/>
              <a:t>.</a:t>
            </a:r>
          </a:p>
          <a:p>
            <a:pPr marL="457200" lvl="1" indent="0">
              <a:buNone/>
            </a:pPr>
            <a:r>
              <a:rPr lang="pt-BR" dirty="0" smtClean="0"/>
              <a:t>Ou</a:t>
            </a:r>
          </a:p>
          <a:p>
            <a:pPr lvl="1"/>
            <a:r>
              <a:rPr lang="pt-BR" dirty="0" smtClean="0"/>
              <a:t>Clique no ícone </a:t>
            </a:r>
          </a:p>
          <a:p>
            <a:pPr lvl="1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65" y="3967725"/>
            <a:ext cx="3163645" cy="2589650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8745188">
            <a:off x="1089279" y="4131367"/>
            <a:ext cx="696035" cy="573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155" y="1932918"/>
            <a:ext cx="6176749" cy="4109108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77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55" y="1932918"/>
            <a:ext cx="6176749" cy="410910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622094" y="5261479"/>
            <a:ext cx="237994" cy="24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Comando Linha Coordenadas Absoluta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pt-BR" b="1" dirty="0"/>
              <a:t>Este comando cria uma </a:t>
            </a:r>
            <a:r>
              <a:rPr lang="pt-BR" b="1" dirty="0" smtClean="0"/>
              <a:t>linha.</a:t>
            </a:r>
          </a:p>
          <a:p>
            <a:pPr marL="457200" lvl="1" indent="0">
              <a:buNone/>
            </a:pPr>
            <a:endParaRPr lang="pt-BR" b="1" dirty="0"/>
          </a:p>
          <a:p>
            <a:pPr lvl="1"/>
            <a:r>
              <a:rPr lang="pt-BR" dirty="0" smtClean="0"/>
              <a:t>Digite L e dê </a:t>
            </a:r>
            <a:r>
              <a:rPr lang="pt-BR" dirty="0" err="1" smtClean="0"/>
              <a:t>enter</a:t>
            </a:r>
            <a:r>
              <a:rPr lang="pt-BR" dirty="0" smtClean="0"/>
              <a:t>.</a:t>
            </a:r>
          </a:p>
          <a:p>
            <a:pPr marL="457200" lvl="1" indent="0">
              <a:buNone/>
            </a:pPr>
            <a:r>
              <a:rPr lang="pt-BR" dirty="0" smtClean="0"/>
              <a:t>Ou</a:t>
            </a:r>
          </a:p>
          <a:p>
            <a:pPr lvl="1"/>
            <a:r>
              <a:rPr lang="pt-BR" dirty="0" smtClean="0"/>
              <a:t>Clique no ícone </a:t>
            </a:r>
          </a:p>
          <a:p>
            <a:pPr lvl="1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4" y="3838602"/>
            <a:ext cx="1794080" cy="1468571"/>
          </a:xfrm>
          <a:prstGeom prst="rect">
            <a:avLst/>
          </a:prstGeom>
        </p:spPr>
      </p:pic>
      <p:sp>
        <p:nvSpPr>
          <p:cNvPr id="7" name="Seta para baixo 6"/>
          <p:cNvSpPr/>
          <p:nvPr/>
        </p:nvSpPr>
        <p:spPr>
          <a:xfrm rot="18745188">
            <a:off x="259240" y="3940074"/>
            <a:ext cx="394716" cy="2717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22094" y="4158740"/>
            <a:ext cx="237994" cy="24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614287" y="40861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#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634620" y="52189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#</a:t>
            </a:r>
            <a:endParaRPr lang="pt-BR" b="1" dirty="0"/>
          </a:p>
        </p:txBody>
      </p:sp>
      <p:pic>
        <p:nvPicPr>
          <p:cNvPr id="12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2694354" y="3838602"/>
            <a:ext cx="2616682" cy="24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01669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Inicie o desenho no ponto (x=0,y=0).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270" y="1307839"/>
            <a:ext cx="6443662" cy="5667317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5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48" y="1027906"/>
            <a:ext cx="5622990" cy="49455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Comando </a:t>
            </a:r>
            <a:r>
              <a:rPr lang="pt-BR" dirty="0" err="1" smtClean="0"/>
              <a:t>Polilinha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Cria uma série de retas que formam um objeto.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Digite PLINHA 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ou</a:t>
            </a:r>
          </a:p>
          <a:p>
            <a:r>
              <a:rPr lang="pt-BR" dirty="0" smtClean="0"/>
              <a:t>Clique no ícone: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93" y="4268350"/>
            <a:ext cx="3163645" cy="2589650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 rot="18745188">
            <a:off x="1203710" y="4431991"/>
            <a:ext cx="696035" cy="573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096000" y="5800299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Qual a diferença entre um objeto criado com linhas e </a:t>
            </a:r>
            <a:r>
              <a:rPr lang="pt-BR" sz="2400" dirty="0" err="1" smtClean="0"/>
              <a:t>polilinhas</a:t>
            </a:r>
            <a:r>
              <a:rPr lang="pt-BR" sz="2400" dirty="0" smtClean="0"/>
              <a:t>??</a:t>
            </a:r>
          </a:p>
          <a:p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47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Comando Círculo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Cria um círculo, determinado pelo ponto central e o raio.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Digite CIRCULO</a:t>
            </a:r>
          </a:p>
          <a:p>
            <a:pPr marL="0" indent="0">
              <a:buNone/>
            </a:pPr>
            <a:r>
              <a:rPr lang="pt-BR" dirty="0" smtClean="0"/>
              <a:t>Ou</a:t>
            </a:r>
          </a:p>
          <a:p>
            <a:r>
              <a:rPr lang="pt-BR" dirty="0" smtClean="0"/>
              <a:t>Clique no ícone: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393" y="4268350"/>
            <a:ext cx="3163645" cy="2589650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8745188">
            <a:off x="2006863" y="4431992"/>
            <a:ext cx="696035" cy="573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445457" y="2470245"/>
            <a:ext cx="650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Desenhe um círculo centrado no ponto (0,0) e com raio igual a 10.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985" y="3423195"/>
            <a:ext cx="2828925" cy="25908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5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Comando Retângulo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/>
              <a:t>Cria um objeto retangular.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 smtClean="0"/>
              <a:t>Digite RETANGULO</a:t>
            </a:r>
          </a:p>
          <a:p>
            <a:pPr marL="0" indent="0">
              <a:buNone/>
            </a:pPr>
            <a:r>
              <a:rPr lang="pt-BR" dirty="0" smtClean="0"/>
              <a:t>Ou</a:t>
            </a:r>
          </a:p>
          <a:p>
            <a:r>
              <a:rPr lang="pt-BR" dirty="0" smtClean="0"/>
              <a:t>Clique no ícone: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16" y="3866356"/>
            <a:ext cx="2862121" cy="2840020"/>
          </a:xfrm>
          <a:prstGeom prst="rect">
            <a:avLst/>
          </a:prstGeom>
        </p:spPr>
      </p:pic>
      <p:sp>
        <p:nvSpPr>
          <p:cNvPr id="6" name="Seta para baixo 5"/>
          <p:cNvSpPr/>
          <p:nvPr/>
        </p:nvSpPr>
        <p:spPr>
          <a:xfrm rot="18745188">
            <a:off x="5301648" y="3895061"/>
            <a:ext cx="696035" cy="5732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769290" y="1992071"/>
            <a:ext cx="4961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Crie um retângulo com lados de 30 de altura e 60 de comprimento.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90" y="2788621"/>
            <a:ext cx="4829175" cy="3000375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9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Software </a:t>
            </a:r>
            <a:r>
              <a:rPr lang="pt-BR" dirty="0" err="1" smtClean="0"/>
              <a:t>Autocad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É uma ferramenta muito utilizada no ramo das engenharias, seja civil, elétrica, mecânica, entre outras.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Através do </a:t>
            </a:r>
            <a:r>
              <a:rPr lang="pt-BR" dirty="0" err="1" smtClean="0"/>
              <a:t>Autocad</a:t>
            </a:r>
            <a:r>
              <a:rPr lang="pt-BR" dirty="0" smtClean="0"/>
              <a:t>, é possível desenhar/projetar peças mecânicas, plantas arquitetônicas, projetos de instalações elétricas, etc.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Neste software, pode-se desenhar projetos em 2D e 3D. Nesta disciplina iremos utilizar o modo 2D.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5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10" y="1815946"/>
            <a:ext cx="4794885" cy="440895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Desenhe a figura abaixo:</a:t>
            </a:r>
            <a:endParaRPr lang="pt-BR" dirty="0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15993" y="2449928"/>
            <a:ext cx="6341653" cy="372703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6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805" y="2425745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Exemplos</a:t>
            </a:r>
            <a:endParaRPr lang="pt-B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Ribbon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4" y="3430350"/>
            <a:ext cx="12057092" cy="15920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00501" y="2279757"/>
            <a:ext cx="11060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Janela onde os comandos são acessados por um clique com botão esquerdo do mouse.</a:t>
            </a:r>
            <a:endParaRPr lang="pt-BR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9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Caixa de Comando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7851"/>
            <a:ext cx="10515600" cy="3088328"/>
          </a:xfrm>
        </p:spPr>
        <p:txBody>
          <a:bodyPr/>
          <a:lstStyle/>
          <a:p>
            <a:pPr algn="just"/>
            <a:r>
              <a:rPr lang="pt-BR" dirty="0" smtClean="0"/>
              <a:t>Janela onde o usuário insere comandos através de texto. </a:t>
            </a:r>
          </a:p>
          <a:p>
            <a:pPr algn="just"/>
            <a:r>
              <a:rPr lang="pt-BR" dirty="0" smtClean="0"/>
              <a:t>Há interação entre usuário e o software, pois a cada comando digitado, o </a:t>
            </a:r>
            <a:r>
              <a:rPr lang="pt-BR" dirty="0" err="1" smtClean="0"/>
              <a:t>Autocad</a:t>
            </a:r>
            <a:r>
              <a:rPr lang="pt-BR" dirty="0" smtClean="0"/>
              <a:t> solicita/sugere mais informações para executar o comando.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20" y="4462142"/>
            <a:ext cx="10704159" cy="112807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2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Barra de Status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Contêm botões que controlam o funcionamento do </a:t>
            </a:r>
            <a:r>
              <a:rPr lang="pt-BR" dirty="0" err="1" smtClean="0"/>
              <a:t>Autocad</a:t>
            </a:r>
            <a:r>
              <a:rPr lang="pt-BR" dirty="0" smtClean="0"/>
              <a:t>. </a:t>
            </a:r>
          </a:p>
          <a:p>
            <a:r>
              <a:rPr lang="pt-BR" dirty="0" smtClean="0"/>
              <a:t>Se o botão estiver azul, o comando está ativo. </a:t>
            </a:r>
            <a:endParaRPr lang="pt-BR" dirty="0"/>
          </a:p>
          <a:p>
            <a:r>
              <a:rPr lang="pt-BR" dirty="0" smtClean="0"/>
              <a:t>Se o botão estiver cinza, o comando está desativado.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3488425"/>
            <a:ext cx="11249025" cy="32385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3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Área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25" y="2410895"/>
            <a:ext cx="11044949" cy="432408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7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4"/>
          <p:cNvSpPr/>
          <p:nvPr/>
        </p:nvSpPr>
        <p:spPr>
          <a:xfrm>
            <a:off x="2205839" y="1355967"/>
            <a:ext cx="8643600" cy="5143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Lucida Sans"/>
              </a:rPr>
              <a:t>Menu </a:t>
            </a:r>
            <a:r>
              <a:rPr lang="pt-BR" sz="3200" dirty="0" err="1">
                <a:solidFill>
                  <a:srgbClr val="000000"/>
                </a:solidFill>
                <a:latin typeface="Lucida Sans"/>
              </a:rPr>
              <a:t>Format</a:t>
            </a:r>
            <a:r>
              <a:rPr lang="pt-BR" sz="3200" dirty="0">
                <a:solidFill>
                  <a:srgbClr val="000000"/>
                </a:solidFill>
                <a:latin typeface="Lucida Sans"/>
              </a:rPr>
              <a:t> </a:t>
            </a:r>
            <a:r>
              <a:rPr lang="pt-BR" sz="3200" dirty="0">
                <a:solidFill>
                  <a:srgbClr val="000000"/>
                </a:solidFill>
                <a:latin typeface="Wingdings"/>
              </a:rPr>
              <a:t></a:t>
            </a:r>
            <a:r>
              <a:rPr lang="pt-BR" sz="3200" dirty="0">
                <a:solidFill>
                  <a:srgbClr val="000000"/>
                </a:solidFill>
                <a:latin typeface="Lucida Sans"/>
              </a:rPr>
              <a:t> </a:t>
            </a:r>
            <a:r>
              <a:rPr lang="pt-BR" sz="3200" dirty="0" err="1">
                <a:solidFill>
                  <a:srgbClr val="000000"/>
                </a:solidFill>
                <a:latin typeface="Lucida Sans"/>
              </a:rPr>
              <a:t>Units</a:t>
            </a:r>
            <a:r>
              <a:rPr lang="pt-BR" sz="3200" dirty="0">
                <a:solidFill>
                  <a:srgbClr val="000000"/>
                </a:solidFill>
                <a:latin typeface="Lucida Sans"/>
              </a:rPr>
              <a:t>...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rgbClr val="6CB92E"/>
                </a:solidFill>
                <a:latin typeface="Lucida Sans"/>
              </a:rPr>
              <a:t>&gt;&gt; </a:t>
            </a: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ddunits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Length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 </a:t>
            </a: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Type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: Decimal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Angle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 </a:t>
            </a: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Type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: Dec. </a:t>
            </a: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Deg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Units</a:t>
            </a:r>
            <a:r>
              <a:rPr lang="pt-BR" sz="2800" dirty="0">
                <a:solidFill>
                  <a:srgbClr val="6CB92E"/>
                </a:solidFill>
                <a:latin typeface="Lucida Sans"/>
              </a:rPr>
              <a:t>: </a:t>
            </a:r>
            <a:r>
              <a:rPr lang="pt-BR" sz="2800" dirty="0" err="1">
                <a:solidFill>
                  <a:srgbClr val="6CB92E"/>
                </a:solidFill>
                <a:latin typeface="Lucida Sans"/>
              </a:rPr>
              <a:t>Milimeters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250464" y="2339142"/>
            <a:ext cx="3371400" cy="3952440"/>
          </a:xfrm>
          <a:prstGeom prst="rect">
            <a:avLst/>
          </a:prstGeom>
        </p:spPr>
      </p:pic>
      <p:sp>
        <p:nvSpPr>
          <p:cNvPr id="11" name="TextShape 1"/>
          <p:cNvSpPr txBox="1"/>
          <p:nvPr/>
        </p:nvSpPr>
        <p:spPr>
          <a:xfrm>
            <a:off x="3810915" y="350882"/>
            <a:ext cx="5786280" cy="713880"/>
          </a:xfrm>
          <a:prstGeom prst="rect">
            <a:avLst/>
          </a:prstGeom>
        </p:spPr>
        <p:txBody>
          <a:bodyPr/>
          <a:lstStyle/>
          <a:p>
            <a:r>
              <a:rPr lang="pt-BR" sz="4000" dirty="0">
                <a:solidFill>
                  <a:srgbClr val="000000"/>
                </a:solidFill>
                <a:latin typeface="HelveticaRounded-Condensed"/>
              </a:rPr>
              <a:t>Configuração inicial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7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57" y="203442"/>
            <a:ext cx="876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Shape 1"/>
          <p:cNvSpPr txBox="1"/>
          <p:nvPr/>
        </p:nvSpPr>
        <p:spPr>
          <a:xfrm>
            <a:off x="4274378" y="357120"/>
            <a:ext cx="5786280" cy="713880"/>
          </a:xfrm>
          <a:prstGeom prst="rect">
            <a:avLst/>
          </a:prstGeom>
        </p:spPr>
        <p:txBody>
          <a:bodyPr/>
          <a:lstStyle/>
          <a:p>
            <a:r>
              <a:rPr lang="pt-BR" sz="4000">
                <a:solidFill>
                  <a:srgbClr val="000000"/>
                </a:solidFill>
                <a:latin typeface="HelveticaRounded-Condensed"/>
              </a:rPr>
              <a:t>Configuração inicial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0214" y="1518990"/>
            <a:ext cx="6277304" cy="35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3" t="43489" r="35724" b="48246"/>
          <a:stretch/>
        </p:blipFill>
        <p:spPr bwMode="auto">
          <a:xfrm>
            <a:off x="7710652" y="2471490"/>
            <a:ext cx="4290848" cy="60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t="58594" r="42899" b="34375"/>
          <a:stretch/>
        </p:blipFill>
        <p:spPr bwMode="auto">
          <a:xfrm>
            <a:off x="7710652" y="4410075"/>
            <a:ext cx="4290848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45030</TotalTime>
  <Words>406</Words>
  <Application>Microsoft Office PowerPoint</Application>
  <PresentationFormat>Personalizar</PresentationFormat>
  <Paragraphs>83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Desenho CAD I</vt:lpstr>
      <vt:lpstr>Software Autocad</vt:lpstr>
      <vt:lpstr>Exemplos</vt:lpstr>
      <vt:lpstr>Ribbon</vt:lpstr>
      <vt:lpstr>Caixa de Comando</vt:lpstr>
      <vt:lpstr>Barra de Status</vt:lpstr>
      <vt:lpstr>Área de Trabalho</vt:lpstr>
      <vt:lpstr>Apresentação do PowerPoint</vt:lpstr>
      <vt:lpstr>Apresentação do PowerPoint</vt:lpstr>
      <vt:lpstr>Área de Trabalho</vt:lpstr>
      <vt:lpstr>Eixos 2D </vt:lpstr>
      <vt:lpstr>Uso do Mouse e Teclado</vt:lpstr>
      <vt:lpstr>Comandos de Desenho</vt:lpstr>
      <vt:lpstr>Comando Linha Coordenadas Incremental</vt:lpstr>
      <vt:lpstr>Comando Linha Coordenadas Absoluta</vt:lpstr>
      <vt:lpstr>Exercício</vt:lpstr>
      <vt:lpstr>Comando Polilinha</vt:lpstr>
      <vt:lpstr>Comando Círculo</vt:lpstr>
      <vt:lpstr>Comando Retângulo</vt:lpstr>
      <vt:lpstr>Exercício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CAD I</dc:title>
  <dc:creator>Thiago Mombach</dc:creator>
  <cp:lastModifiedBy>Rogério da Silva</cp:lastModifiedBy>
  <cp:revision>43</cp:revision>
  <dcterms:created xsi:type="dcterms:W3CDTF">2017-10-09T11:53:02Z</dcterms:created>
  <dcterms:modified xsi:type="dcterms:W3CDTF">2017-11-29T21:11:27Z</dcterms:modified>
</cp:coreProperties>
</file>