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5" r:id="rId2"/>
    <p:sldId id="310" r:id="rId3"/>
    <p:sldId id="302" r:id="rId4"/>
    <p:sldId id="309" r:id="rId5"/>
    <p:sldId id="303" r:id="rId6"/>
    <p:sldId id="304" r:id="rId7"/>
    <p:sldId id="311" r:id="rId8"/>
    <p:sldId id="305" r:id="rId9"/>
    <p:sldId id="306" r:id="rId10"/>
    <p:sldId id="307" r:id="rId11"/>
    <p:sldId id="308" r:id="rId12"/>
    <p:sldId id="301" r:id="rId13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A237-51B0-481B-995C-ED4B9A0DC92D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F1D98-EC16-4537-A047-4E0F31B01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45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867901" indent="-260718" defTabSz="51238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3389338" indent="-260718" defTabSz="51238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910775" indent="-260718" defTabSz="51238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4432211" indent="-260718" defTabSz="51238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421B281A-8413-4C91-9A05-5190D7C3B304}" type="slidenum">
              <a:rPr lang="pt-BR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4716048" y="11876080"/>
            <a:ext cx="3611845" cy="61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D1778455-76F5-4ACD-9E89-362DF877D0C3}" type="slidenum">
              <a:rPr 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SzPct val="100000"/>
              </a:pPr>
              <a:t>1</a:t>
            </a:fld>
            <a:endParaRPr 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4716048" y="11876081"/>
            <a:ext cx="3613594" cy="6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BC8EC79-0B42-4376-91B5-5F5395B75DB4}" type="slidenum">
              <a:rPr 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SzPct val="100000"/>
              </a:pPr>
              <a:t>1</a:t>
            </a:fld>
            <a:endParaRPr 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4716048" y="11876080"/>
            <a:ext cx="3615345" cy="62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E7EDF57F-A1E2-4C41-8A28-884C89CD7913}" type="slidenum">
              <a:rPr 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SzPct val="100000"/>
              </a:pPr>
              <a:t>1</a:t>
            </a:fld>
            <a:endParaRPr 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1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950913"/>
            <a:ext cx="6248400" cy="468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832965" y="5938040"/>
            <a:ext cx="6667213" cy="562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95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09520" cy="756648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o.komatsu@ifsc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448403" y="1"/>
            <a:ext cx="7271700" cy="11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677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FIC – Produção da Uva e do Vinho - </a:t>
            </a:r>
            <a:r>
              <a:rPr lang="pt-BR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2018 - </a:t>
            </a:r>
            <a:r>
              <a:rPr lang="pt-BR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pt-BR" sz="3600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36052" y="1398573"/>
            <a:ext cx="9284051" cy="47489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77" rIns="0" bIns="0" anchor="ctr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700" dirty="0">
                <a:solidFill>
                  <a:srgbClr val="262626"/>
                </a:solidFill>
                <a:latin typeface="Arial CCAA" pitchFamily="34" charset="0"/>
              </a:rPr>
              <a:t> </a:t>
            </a:r>
            <a:r>
              <a:rPr lang="pt-BR" sz="3700" dirty="0" smtClean="0">
                <a:solidFill>
                  <a:srgbClr val="262626"/>
                </a:solidFill>
                <a:latin typeface="Arial CCAA" pitchFamily="34" charset="0"/>
              </a:rPr>
              <a:t>COLHEITA E MATURAÇÃO DAS UVAS PARA VINHO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700" b="1" dirty="0"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CCAA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7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CCAA" pitchFamily="34" charset="0"/>
              </a:rPr>
              <a:t>ASPECTOS TECNOLÓGICOS</a:t>
            </a:r>
            <a:endParaRPr lang="pt-BR" sz="3700" b="1" dirty="0"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06357" y="6485221"/>
            <a:ext cx="6792171" cy="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0" tIns="46795" rIns="89990" bIns="46795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pt-BR" dirty="0" smtClean="0">
                <a:solidFill>
                  <a:srgbClr val="000000"/>
                </a:solidFill>
              </a:rPr>
              <a:t>Professor: </a:t>
            </a:r>
            <a:r>
              <a:rPr lang="pt-B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Roberto </a:t>
            </a:r>
            <a:r>
              <a:rPr lang="pt-BR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Akitoshi</a:t>
            </a:r>
            <a:r>
              <a:rPr lang="pt-B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Komatsu</a:t>
            </a:r>
            <a:endParaRPr lang="pt-BR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pt-BR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roberto.komatsu@ifsc.edu.br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(49) 9.9152-9081</a:t>
            </a:r>
          </a:p>
        </p:txBody>
      </p:sp>
    </p:spTree>
    <p:extLst>
      <p:ext uri="{BB962C8B-B14F-4D97-AF65-F5344CB8AC3E}">
        <p14:creationId xmlns:p14="http://schemas.microsoft.com/office/powerpoint/2010/main" val="3614169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84" y="0"/>
            <a:ext cx="6924675" cy="5619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12" y="611485"/>
            <a:ext cx="5943600" cy="2952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984" y="1115541"/>
            <a:ext cx="6302187" cy="1111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68" y="2414269"/>
            <a:ext cx="9779728" cy="48219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7784" y="5003973"/>
            <a:ext cx="9505056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87784" y="6588149"/>
            <a:ext cx="9505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87784" y="5292005"/>
            <a:ext cx="950505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87784" y="6269887"/>
            <a:ext cx="950505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7784" y="6891171"/>
            <a:ext cx="950505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7784" y="5607075"/>
            <a:ext cx="950505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300081" y="3861509"/>
            <a:ext cx="6988703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</a:rPr>
              <a:t>A variedade </a:t>
            </a:r>
            <a:r>
              <a:rPr lang="pt-BR" sz="2400" dirty="0" err="1">
                <a:latin typeface="Times New Roman" panose="02020603050405020304" pitchFamily="18" charset="0"/>
              </a:rPr>
              <a:t>Chardonnay</a:t>
            </a:r>
            <a:r>
              <a:rPr lang="pt-BR" sz="2400" dirty="0">
                <a:latin typeface="Times New Roman" panose="02020603050405020304" pitchFamily="18" charset="0"/>
              </a:rPr>
              <a:t> apresenta a </a:t>
            </a:r>
            <a:r>
              <a:rPr lang="pt-BR" sz="2400" dirty="0" smtClean="0">
                <a:latin typeface="Times New Roman" panose="02020603050405020304" pitchFamily="18" charset="0"/>
              </a:rPr>
              <a:t>data de </a:t>
            </a:r>
            <a:r>
              <a:rPr lang="pt-BR" sz="2400" dirty="0">
                <a:latin typeface="Times New Roman" panose="02020603050405020304" pitchFamily="18" charset="0"/>
              </a:rPr>
              <a:t>colheita mais precoce, seguida pelas </a:t>
            </a:r>
            <a:r>
              <a:rPr lang="pt-BR" sz="2400" dirty="0" smtClean="0">
                <a:latin typeface="Times New Roman" panose="02020603050405020304" pitchFamily="18" charset="0"/>
              </a:rPr>
              <a:t>variedades </a:t>
            </a:r>
            <a:r>
              <a:rPr lang="pt-BR" sz="2400" dirty="0" err="1" smtClean="0">
                <a:latin typeface="Times New Roman" panose="02020603050405020304" pitchFamily="18" charset="0"/>
              </a:rPr>
              <a:t>Pinot</a:t>
            </a:r>
            <a:r>
              <a:rPr lang="pt-BR" sz="2400" dirty="0" smtClean="0"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</a:rPr>
              <a:t>Noir</a:t>
            </a:r>
            <a:r>
              <a:rPr lang="pt-BR" sz="2400" dirty="0">
                <a:latin typeface="Times New Roman" panose="02020603050405020304" pitchFamily="18" charset="0"/>
              </a:rPr>
              <a:t>, Sauvignon Blanc, </a:t>
            </a:r>
            <a:r>
              <a:rPr lang="pt-BR" sz="2400" dirty="0" err="1">
                <a:latin typeface="Times New Roman" panose="02020603050405020304" pitchFamily="18" charset="0"/>
              </a:rPr>
              <a:t>Sangiovese</a:t>
            </a:r>
            <a:r>
              <a:rPr lang="pt-BR" sz="2400" dirty="0">
                <a:latin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</a:rPr>
              <a:t>Cabernet </a:t>
            </a:r>
            <a:r>
              <a:rPr lang="pt-BR" sz="2400" dirty="0" err="1" smtClean="0">
                <a:latin typeface="Times New Roman" panose="02020603050405020304" pitchFamily="18" charset="0"/>
              </a:rPr>
              <a:t>Franc</a:t>
            </a:r>
            <a:r>
              <a:rPr lang="pt-BR" sz="2400" dirty="0">
                <a:latin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</a:rPr>
              <a:t>Merlot</a:t>
            </a:r>
            <a:r>
              <a:rPr lang="pt-BR" sz="2400" dirty="0">
                <a:latin typeface="Times New Roman" panose="02020603050405020304" pitchFamily="18" charset="0"/>
              </a:rPr>
              <a:t> e Cabernet Sauvignon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86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" y="971525"/>
            <a:ext cx="10045116" cy="39604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3768" y="4139877"/>
            <a:ext cx="9505056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43768" y="4427909"/>
            <a:ext cx="9505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3768" y="2987749"/>
            <a:ext cx="9505056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3768" y="3563813"/>
            <a:ext cx="9505056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15776" y="5075981"/>
            <a:ext cx="972108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</a:rPr>
              <a:t>As variedades </a:t>
            </a:r>
            <a:r>
              <a:rPr lang="pt-BR" sz="2400" dirty="0" err="1">
                <a:latin typeface="Times New Roman" panose="02020603050405020304" pitchFamily="18" charset="0"/>
              </a:rPr>
              <a:t>Merlot</a:t>
            </a:r>
            <a:r>
              <a:rPr lang="pt-BR" sz="2400" dirty="0">
                <a:latin typeface="Times New Roman" panose="02020603050405020304" pitchFamily="18" charset="0"/>
              </a:rPr>
              <a:t> e Cabernet </a:t>
            </a:r>
            <a:r>
              <a:rPr lang="pt-BR" sz="2400" dirty="0" err="1" smtClean="0">
                <a:latin typeface="Times New Roman" panose="02020603050405020304" pitchFamily="18" charset="0"/>
              </a:rPr>
              <a:t>Franc</a:t>
            </a:r>
            <a:r>
              <a:rPr lang="pt-BR" sz="2400" dirty="0" smtClean="0">
                <a:latin typeface="Times New Roman" panose="02020603050405020304" pitchFamily="18" charset="0"/>
              </a:rPr>
              <a:t> apresentaram </a:t>
            </a:r>
            <a:r>
              <a:rPr lang="pt-BR" sz="2400" dirty="0">
                <a:latin typeface="Times New Roman" panose="02020603050405020304" pitchFamily="18" charset="0"/>
              </a:rPr>
              <a:t>os maiores teores médios de </a:t>
            </a:r>
            <a:r>
              <a:rPr lang="pt-BR" sz="2400" dirty="0" smtClean="0">
                <a:latin typeface="Times New Roman" panose="02020603050405020304" pitchFamily="18" charset="0"/>
              </a:rPr>
              <a:t>sólidos solúveis </a:t>
            </a:r>
            <a:r>
              <a:rPr lang="pt-BR" sz="2400" dirty="0">
                <a:latin typeface="Times New Roman" panose="02020603050405020304" pitchFamily="18" charset="0"/>
              </a:rPr>
              <a:t>totais. </a:t>
            </a:r>
            <a:endParaRPr lang="pt-BR" sz="2400" dirty="0" smtClean="0">
              <a:latin typeface="Times New Roman" panose="02020603050405020304" pitchFamily="18" charset="0"/>
            </a:endParaRPr>
          </a:p>
          <a:p>
            <a:pPr algn="ctr"/>
            <a:endParaRPr lang="pt-BR" sz="2400" dirty="0">
              <a:latin typeface="Times New Roman" panose="02020603050405020304" pitchFamily="18" charset="0"/>
            </a:endParaRPr>
          </a:p>
          <a:p>
            <a:pPr algn="ctr"/>
            <a:r>
              <a:rPr lang="pt-BR" sz="2400" dirty="0" smtClean="0">
                <a:latin typeface="Times New Roman" panose="02020603050405020304" pitchFamily="18" charset="0"/>
              </a:rPr>
              <a:t>No </a:t>
            </a:r>
            <a:r>
              <a:rPr lang="pt-BR" sz="2400" dirty="0">
                <a:latin typeface="Times New Roman" panose="02020603050405020304" pitchFamily="18" charset="0"/>
              </a:rPr>
              <a:t>entanto, é importante </a:t>
            </a:r>
            <a:r>
              <a:rPr lang="pt-BR" sz="2400" dirty="0" smtClean="0">
                <a:latin typeface="Times New Roman" panose="02020603050405020304" pitchFamily="18" charset="0"/>
              </a:rPr>
              <a:t>enfatizar que</a:t>
            </a:r>
            <a:r>
              <a:rPr lang="pt-BR" sz="2400" dirty="0">
                <a:latin typeface="Times New Roman" panose="02020603050405020304" pitchFamily="18" charset="0"/>
              </a:rPr>
              <a:t>, nos três ciclos avaliados, todas as </a:t>
            </a:r>
            <a:r>
              <a:rPr lang="pt-BR" sz="2400" dirty="0" smtClean="0">
                <a:latin typeface="Times New Roman" panose="02020603050405020304" pitchFamily="18" charset="0"/>
              </a:rPr>
              <a:t>variedades estudadas </a:t>
            </a:r>
            <a:r>
              <a:rPr lang="pt-BR" sz="2400" dirty="0">
                <a:latin typeface="Times New Roman" panose="02020603050405020304" pitchFamily="18" charset="0"/>
              </a:rPr>
              <a:t>atingiram, na colheita, níveis de </a:t>
            </a:r>
            <a:r>
              <a:rPr lang="pt-BR" sz="2400" dirty="0" smtClean="0">
                <a:latin typeface="Times New Roman" panose="02020603050405020304" pitchFamily="18" charset="0"/>
              </a:rPr>
              <a:t>sólidos solúveis </a:t>
            </a:r>
            <a:r>
              <a:rPr lang="pt-BR" sz="2400" dirty="0">
                <a:latin typeface="Times New Roman" panose="02020603050405020304" pitchFamily="18" charset="0"/>
              </a:rPr>
              <a:t>totais apropriados para a elaboração </a:t>
            </a:r>
            <a:r>
              <a:rPr lang="pt-BR" sz="2400" dirty="0" smtClean="0">
                <a:latin typeface="Times New Roman" panose="02020603050405020304" pitchFamily="18" charset="0"/>
              </a:rPr>
              <a:t>de vinhos </a:t>
            </a:r>
            <a:r>
              <a:rPr lang="pt-BR" sz="2400" dirty="0">
                <a:latin typeface="Times New Roman" panose="02020603050405020304" pitchFamily="18" charset="0"/>
              </a:rPr>
              <a:t>de qualidade (19,0 a 22,0°Brix)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37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11485"/>
            <a:ext cx="778000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115541"/>
            <a:ext cx="979276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0" y="251445"/>
            <a:ext cx="3548966" cy="1656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9" y="2465691"/>
            <a:ext cx="6930770" cy="28983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0" y="6084093"/>
            <a:ext cx="7902878" cy="8640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312" y="395461"/>
            <a:ext cx="4375361" cy="24139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448" y="2787673"/>
            <a:ext cx="3762494" cy="20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0" y="251445"/>
            <a:ext cx="3548966" cy="1656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296" y="33532"/>
            <a:ext cx="3762494" cy="209200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16740" y="2411685"/>
            <a:ext cx="9404092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A COLHEITA É REALIZADA EM DIFERENTES ÉPOCAS DE ACORDO COM A VARIEDADE DA UVA, O ESTÁGIO DE MATURAÇÃO – ALGUMAS VARIEDADES AMADURECEM MAIS CEDO QUE OUTRAS – E AS CONDIÇÕES CLIMATOLÓGICAS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9792" y="5003973"/>
            <a:ext cx="9404092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PARA EVITAR UMA POSSÍVEL OXIDAÇÃO DOS FRUTOS, GERALEMNTE A COLHEITA DEVE SER REALIZADA NAS HORAS COM TEMPERATURASMAIS AMENAS, PODENDO SER FEITA MANUALMENTE OU MECANICAMENTE.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5" y="179437"/>
            <a:ext cx="4770091" cy="15121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4" y="1907629"/>
            <a:ext cx="8822515" cy="11542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15776" y="3362887"/>
            <a:ext cx="9505056" cy="3441286"/>
            <a:chOff x="2363787" y="2468703"/>
            <a:chExt cx="7079177" cy="207313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3787" y="3017837"/>
              <a:ext cx="5353050" cy="1524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3614" y="2468703"/>
              <a:ext cx="241935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59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4" y="164658"/>
            <a:ext cx="8856984" cy="73292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48" y="35421"/>
            <a:ext cx="349196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" y="827509"/>
            <a:ext cx="1010113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1" y="1043533"/>
            <a:ext cx="974424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6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45"/>
            <a:ext cx="2773433" cy="12241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619597"/>
            <a:ext cx="8928992" cy="56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180</Words>
  <Application>Microsoft Office PowerPoint</Application>
  <PresentationFormat>Personalizar</PresentationFormat>
  <Paragraphs>17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Cliente</cp:lastModifiedBy>
  <cp:revision>24</cp:revision>
  <dcterms:modified xsi:type="dcterms:W3CDTF">2018-10-29T03:15:01Z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