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7.xml" ContentType="application/vnd.openxmlformats-officedocument.presentationml.notesSlide+xml"/>
  <Override PartName="/ppt/notesSlides/_rels/notesSlide1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13.wmf" ContentType="image/x-wmf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1.wmf" ContentType="image/x-wmf"/>
  <Override PartName="/ppt/media/image10.jpeg" ContentType="image/jpeg"/>
  <Override PartName="/ppt/media/image24.wmf" ContentType="image/x-wmf"/>
  <Override PartName="/ppt/media/image12.png" ContentType="image/png"/>
  <Override PartName="/ppt/media/image14.png" ContentType="image/png"/>
  <Override PartName="/ppt/media/image15.wmf" ContentType="image/x-wmf"/>
  <Override PartName="/ppt/media/image16.wmf" ContentType="image/x-wmf"/>
  <Override PartName="/ppt/media/image17.png" ContentType="image/png"/>
  <Override PartName="/ppt/media/image18.png" ContentType="image/png"/>
  <Override PartName="/ppt/media/image19.wmf" ContentType="image/x-wmf"/>
  <Override PartName="/ppt/media/image20.wmf" ContentType="image/x-wmf"/>
  <Override PartName="/ppt/media/image21.jpeg" ContentType="image/jpeg"/>
  <Override PartName="/ppt/media/image22.jpeg" ContentType="image/jpeg"/>
  <Override PartName="/ppt/media/image23.png" ContentType="image/png"/>
  <Override PartName="/ppt/media/image25.png" ContentType="image/png"/>
  <Override PartName="/ppt/media/image2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91DC061-8457-4A5E-A5A0-89882DD0689E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281480" y="10155240"/>
            <a:ext cx="327564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4" descr=""/>
          <p:cNvPicPr/>
          <p:nvPr/>
        </p:nvPicPr>
        <p:blipFill>
          <a:blip r:embed="rId2"/>
          <a:stretch/>
        </p:blipFill>
        <p:spPr>
          <a:xfrm>
            <a:off x="9720" y="0"/>
            <a:ext cx="10285200" cy="7720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4" descr=""/>
          <p:cNvPicPr/>
          <p:nvPr/>
        </p:nvPicPr>
        <p:blipFill>
          <a:blip r:embed="rId2"/>
          <a:stretch/>
        </p:blipFill>
        <p:spPr>
          <a:xfrm>
            <a:off x="9720" y="0"/>
            <a:ext cx="10285200" cy="7720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8360" y="1187640"/>
            <a:ext cx="943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Curso Técnico Subsequente em Agronegócio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pt-BR" sz="2400" spc="-1" strike="noStrike">
                <a:solidFill>
                  <a:srgbClr val="009900"/>
                </a:solidFill>
                <a:latin typeface="Arial"/>
                <a:ea typeface="DejaVu Sans"/>
              </a:rPr>
              <a:t>PROJETO INTEGRADOR II – 2016/2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88000" y="2449800"/>
            <a:ext cx="9358920" cy="28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ff"/>
                </a:solidFill>
                <a:latin typeface="Arial"/>
                <a:ea typeface="DejaVu Sans"/>
              </a:rPr>
              <a:t>ESTUDO DA </a:t>
            </a:r>
            <a:r>
              <a:rPr b="1" lang="pt-BR" sz="5400" spc="-1" strike="noStrike">
                <a:solidFill>
                  <a:srgbClr val="0000ff"/>
                </a:solidFill>
                <a:latin typeface="Arial"/>
                <a:ea typeface="DejaVu Sans"/>
              </a:rPr>
              <a:t>VIABILIDADE TÉCNICA DA PRODUÇÃO DE OVOS DE CODORNA 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288000" y="5586840"/>
            <a:ext cx="9358920" cy="19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Formanda em Téc.Agronegócio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Lúcia Helena Lemos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Orientação: Roberto A. Komatsu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1337760"/>
            <a:ext cx="8868960" cy="57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 PARA IMPLANTAÇÃO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ff0000"/>
                </a:solidFill>
                <a:latin typeface="Arial"/>
                <a:ea typeface="DejaVu Sans"/>
              </a:rPr>
              <a:t>INVESTIMENTO EM GALPÃO com cobertura de telha de barro: 6 x 3 x 3 m;(alturaxprofundidadexlargura)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ff0000"/>
                </a:solidFill>
                <a:latin typeface="Arial"/>
                <a:ea typeface="DejaVu Sans"/>
              </a:rPr>
              <a:t>         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  <p:pic>
        <p:nvPicPr>
          <p:cNvPr id="113" name="Figura2" descr=""/>
          <p:cNvPicPr/>
          <p:nvPr/>
        </p:nvPicPr>
        <p:blipFill>
          <a:blip r:embed="rId1"/>
          <a:stretch/>
        </p:blipFill>
        <p:spPr>
          <a:xfrm>
            <a:off x="504000" y="2987640"/>
            <a:ext cx="9071640" cy="453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4" dur="indefinite" restart="never" nodeType="tmRoot">
          <p:childTnLst>
            <p:seq>
              <p:cTn id="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1949760"/>
            <a:ext cx="8868960" cy="57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 PARA IMPLANTAÇÃO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Galpão com cobertura de telha de barro para início do investimento com aquisição de 1.500 aves com idade de 35 dias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  <p:pic>
        <p:nvPicPr>
          <p:cNvPr id="115" name="Picture 3" descr=""/>
          <p:cNvPicPr/>
          <p:nvPr/>
        </p:nvPicPr>
        <p:blipFill>
          <a:blip r:embed="rId1"/>
          <a:stretch/>
        </p:blipFill>
        <p:spPr>
          <a:xfrm>
            <a:off x="359640" y="3563640"/>
            <a:ext cx="9571680" cy="3383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6" dur="indefinite" restart="never" nodeType="tmRoot">
          <p:childTnLst>
            <p:seq>
              <p:cTn id="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Figura1" descr=""/>
          <p:cNvPicPr/>
          <p:nvPr/>
        </p:nvPicPr>
        <p:blipFill>
          <a:blip r:embed="rId1"/>
          <a:stretch/>
        </p:blipFill>
        <p:spPr>
          <a:xfrm>
            <a:off x="287640" y="3347640"/>
            <a:ext cx="9576000" cy="40312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87640" y="1115640"/>
            <a:ext cx="9791640" cy="24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 PARA IMPLANTAÇÃO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ff0000"/>
                </a:solidFill>
                <a:latin typeface="Arial"/>
                <a:ea typeface="DejaVu Sans"/>
              </a:rPr>
              <a:t>INVESTIMENTO COM GAIOLAS ARTESANAIS: valores dos itens para construção das gaiolas artesanais para codornas na fase de postura.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28" dur="indefinite" restart="never" nodeType="tmRoot">
          <p:childTnLst>
            <p:seq>
              <p:cTn id="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863640" y="2927880"/>
            <a:ext cx="9000000" cy="48114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863640" y="1403640"/>
            <a:ext cx="785952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0000"/>
                </a:solidFill>
                <a:latin typeface="Arial"/>
                <a:ea typeface="DejaVu Sans"/>
              </a:rPr>
              <a:t>GAIOLAS ARTESANAIS: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vista geral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6 Baterias com 5 gaiolas cada – sendo 250 aves por bateria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Figura3" descr=""/>
          <p:cNvPicPr/>
          <p:nvPr/>
        </p:nvPicPr>
        <p:blipFill>
          <a:blip r:embed="rId1"/>
          <a:stretch/>
        </p:blipFill>
        <p:spPr>
          <a:xfrm>
            <a:off x="575640" y="2679480"/>
            <a:ext cx="8856000" cy="17301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01760" y="1394280"/>
            <a:ext cx="6221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INVESTIMENTOS NA FASE DE POSTURA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34160" y="4572000"/>
            <a:ext cx="92134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Custos com o consumo de ração em gramas (g) para a fase de pré postura e postura; medicamentos, insumos (água e energia elétrica); e mão de obra.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404640" y="1898280"/>
            <a:ext cx="9531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AQUISIÇÃO DE AVES COM IDADE DE 35 DIAS. Preço cotado no município de Lages, Agropecuária Marin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24" name="Figura4" descr=""/>
          <p:cNvPicPr/>
          <p:nvPr/>
        </p:nvPicPr>
        <p:blipFill>
          <a:blip r:embed="rId2"/>
          <a:stretch/>
        </p:blipFill>
        <p:spPr>
          <a:xfrm>
            <a:off x="541440" y="5364000"/>
            <a:ext cx="9106200" cy="23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1769040"/>
            <a:ext cx="8868960" cy="57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Custos fixos operacionais mensais para produção de 1.500 aves de codorna.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26" name="Imagem 3" descr=""/>
          <p:cNvPicPr/>
          <p:nvPr/>
        </p:nvPicPr>
        <p:blipFill>
          <a:blip r:embed="rId1"/>
          <a:stretch/>
        </p:blipFill>
        <p:spPr>
          <a:xfrm>
            <a:off x="754200" y="2922480"/>
            <a:ext cx="8142840" cy="3856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68360" y="1475640"/>
            <a:ext cx="9395640" cy="54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ct val="100000"/>
              </a:lnSpc>
            </a:pPr>
            <a:r>
              <a:rPr b="1" lang="pt-BR" sz="2800" spc="-1" strike="noStrike">
                <a:solidFill>
                  <a:srgbClr val="ff0000"/>
                </a:solidFill>
                <a:latin typeface="Arial"/>
                <a:ea typeface="DejaVu Sans"/>
              </a:rPr>
              <a:t>Levantamento de preços </a:t>
            </a:r>
            <a:r>
              <a:rPr b="0" lang="pt-BR" sz="2800" spc="-1" strike="noStrike">
                <a:solidFill>
                  <a:srgbClr val="ff0000"/>
                </a:solidFill>
                <a:latin typeface="Arial"/>
                <a:ea typeface="DejaVu Sans"/>
              </a:rPr>
              <a:t>da bandeja de ovos de codorna in natura, comercializados no município de Lages, contendo 30 unidades, em três municípios de origem, dezembro de 2016.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28" name="Figura5" descr=""/>
          <p:cNvPicPr/>
          <p:nvPr/>
        </p:nvPicPr>
        <p:blipFill>
          <a:blip r:embed="rId1"/>
          <a:stretch/>
        </p:blipFill>
        <p:spPr>
          <a:xfrm>
            <a:off x="287640" y="3636000"/>
            <a:ext cx="9360000" cy="381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87720" y="1971360"/>
            <a:ext cx="8868960" cy="6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Receita com a venda de ovos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30" name="Imagem 3" descr=""/>
          <p:cNvPicPr/>
          <p:nvPr/>
        </p:nvPicPr>
        <p:blipFill>
          <a:blip r:embed="rId1"/>
          <a:stretch/>
        </p:blipFill>
        <p:spPr>
          <a:xfrm>
            <a:off x="396720" y="2712960"/>
            <a:ext cx="9285840" cy="1641960"/>
          </a:xfrm>
          <a:prstGeom prst="rect">
            <a:avLst/>
          </a:prstGeom>
          <a:ln>
            <a:noFill/>
          </a:ln>
        </p:spPr>
      </p:pic>
      <p:pic>
        <p:nvPicPr>
          <p:cNvPr id="131" name="Imagem 4" descr=""/>
          <p:cNvPicPr/>
          <p:nvPr/>
        </p:nvPicPr>
        <p:blipFill>
          <a:blip r:embed="rId2"/>
          <a:stretch/>
        </p:blipFill>
        <p:spPr>
          <a:xfrm>
            <a:off x="468360" y="5878800"/>
            <a:ext cx="9071640" cy="135612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411840" y="1187640"/>
            <a:ext cx="270576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ff0000"/>
                </a:solidFill>
                <a:latin typeface="Arial"/>
                <a:ea typeface="DejaVu Sans"/>
              </a:rPr>
              <a:t>RECEITAS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68360" y="5076000"/>
            <a:ext cx="92145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Comércio de carcaça ao fim do ciclo de postura.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5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68360" y="1403640"/>
            <a:ext cx="9249120" cy="14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Os ovos serão comercializados em super mercados, restaurantes, feiras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5472360" y="5079960"/>
            <a:ext cx="3713760" cy="2476080"/>
          </a:xfrm>
          <a:prstGeom prst="rect">
            <a:avLst/>
          </a:prstGeom>
          <a:ln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2"/>
          <a:stretch/>
        </p:blipFill>
        <p:spPr>
          <a:xfrm>
            <a:off x="468360" y="5079960"/>
            <a:ext cx="4426920" cy="24786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68360" y="4140000"/>
            <a:ext cx="87177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descarte de carcaças para um frigorífico local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m 5" descr=""/>
          <p:cNvPicPr/>
          <p:nvPr/>
        </p:nvPicPr>
        <p:blipFill>
          <a:blip r:embed="rId1"/>
          <a:stretch/>
        </p:blipFill>
        <p:spPr>
          <a:xfrm>
            <a:off x="936000" y="34560"/>
            <a:ext cx="8241840" cy="770472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7488720" y="2483640"/>
            <a:ext cx="11509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7488720" y="4896000"/>
            <a:ext cx="11509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7488720" y="5292000"/>
            <a:ext cx="11509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4"/>
          <p:cNvSpPr/>
          <p:nvPr/>
        </p:nvSpPr>
        <p:spPr>
          <a:xfrm>
            <a:off x="7488720" y="6804000"/>
            <a:ext cx="11509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7488720" y="7236360"/>
            <a:ext cx="11509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31640" y="1907640"/>
            <a:ext cx="9430560" cy="54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50000"/>
              </a:lnSpc>
            </a:pPr>
            <a:r>
              <a:rPr b="1" lang="pt-BR" sz="2400" spc="-1" strike="noStrike">
                <a:solidFill>
                  <a:srgbClr val="0070c0"/>
                </a:solidFill>
                <a:latin typeface="Arial"/>
                <a:ea typeface="DejaVu Sans"/>
              </a:rPr>
              <a:t>ESTUDO DA VIABILIDADE TÉCNICA DA PRODUÇÃO DE OVOS DE CODORNA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pt-BR" sz="24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INTRODUÇÃO</a:t>
            </a:r>
            <a:endParaRPr b="0" lang="pt-BR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OBJETIVO</a:t>
            </a:r>
            <a:endParaRPr b="0" lang="pt-BR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METODOLOGIA</a:t>
            </a:r>
            <a:endParaRPr b="0" lang="pt-BR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RESULTADOS E DISCUSSÃO</a:t>
            </a:r>
            <a:endParaRPr b="0" lang="pt-BR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CONCLUSÃO</a:t>
            </a:r>
            <a:endParaRPr b="0" lang="pt-BR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AGRADECIMENTOS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1769040"/>
            <a:ext cx="8868960" cy="57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TEMPO DE RETORNO DO INVESTIMENTO PARA PRODUÇÃO DE OVOS DE CODORNA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Tabela 10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45" name="Imagem 3" descr=""/>
          <p:cNvPicPr/>
          <p:nvPr/>
        </p:nvPicPr>
        <p:blipFill>
          <a:blip r:embed="rId1"/>
          <a:stretch/>
        </p:blipFill>
        <p:spPr>
          <a:xfrm>
            <a:off x="468360" y="2637000"/>
            <a:ext cx="8499960" cy="464256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792000" y="6268680"/>
            <a:ext cx="817632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504000" y="1769040"/>
            <a:ext cx="88689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AVALIAÇÃO ESTRATÉGICA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49" name="Imagem 3" descr=""/>
          <p:cNvPicPr/>
          <p:nvPr/>
        </p:nvPicPr>
        <p:blipFill>
          <a:blip r:embed="rId1"/>
          <a:stretch/>
        </p:blipFill>
        <p:spPr>
          <a:xfrm>
            <a:off x="396720" y="2351160"/>
            <a:ext cx="9214560" cy="428508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1296000" y="3491640"/>
            <a:ext cx="4175280" cy="115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1266840" y="5237280"/>
            <a:ext cx="4175280" cy="115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5"/>
          <p:cNvSpPr/>
          <p:nvPr/>
        </p:nvSpPr>
        <p:spPr>
          <a:xfrm>
            <a:off x="5472360" y="3491640"/>
            <a:ext cx="4175280" cy="115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6"/>
          <p:cNvSpPr/>
          <p:nvPr/>
        </p:nvSpPr>
        <p:spPr>
          <a:xfrm>
            <a:off x="5472360" y="5220000"/>
            <a:ext cx="4175280" cy="1150920"/>
          </a:xfrm>
          <a:prstGeom prst="roundRect">
            <a:avLst>
              <a:gd name="adj" fmla="val 16667"/>
            </a:avLst>
          </a:prstGeom>
          <a:solidFill>
            <a:srgbClr val="ccffff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1331640"/>
            <a:ext cx="9070560" cy="59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DejaVu Sans"/>
              </a:rPr>
              <a:t>CONCLUSÃO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4000" spc="-1" strike="noStrike">
                <a:solidFill>
                  <a:srgbClr val="000000"/>
                </a:solidFill>
                <a:latin typeface="Arial"/>
                <a:ea typeface="DejaVu Sans"/>
              </a:rPr>
              <a:t>É viável economicamente produzir ovos de codorna para comércio in natura, com retorno econômico em menos de um ano, ocorrendo no décimo mês o início da recuperação do investimento.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136" dur="indefinite" restart="never" nodeType="tmRoot">
          <p:childTnLst>
            <p:seq>
              <p:cTn id="1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3640" y="1187640"/>
            <a:ext cx="9575640" cy="66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ffc000"/>
                </a:solidFill>
                <a:latin typeface="Arial"/>
                <a:ea typeface="DejaVu Sans"/>
              </a:rPr>
              <a:t>Agradecimentos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c000"/>
                </a:solidFill>
                <a:latin typeface="Arial"/>
                <a:ea typeface="DejaVu Sans"/>
              </a:rPr>
              <a:t>Agradeço, primeiramente á Deus, que me deu saúde e forças  para concluir este trabalho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c000"/>
                </a:solidFill>
                <a:latin typeface="Arial"/>
                <a:ea typeface="DejaVu Sans"/>
              </a:rPr>
              <a:t>Agradeço aos meus professores que me incentivaram todos os dias que estive nesta instituição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c000"/>
                </a:solidFill>
                <a:latin typeface="Arial"/>
                <a:ea typeface="DejaVu Sans"/>
              </a:rPr>
              <a:t>Aos meus colegas de classe que participaram direta ,e indiretamente dos trabalhos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c000"/>
                </a:solidFill>
                <a:latin typeface="Arial"/>
                <a:ea typeface="DejaVu Sans"/>
              </a:rPr>
              <a:t>E principalmente ao meu orientador ROBERTO  KOMATSU , pelo suporte no tempo que lhe coube para correções e incentivos.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1769040"/>
            <a:ext cx="8868960" cy="57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1" lang="pt-BR" sz="4800" spc="-1" strike="noStrike">
                <a:solidFill>
                  <a:srgbClr val="000000"/>
                </a:solidFill>
                <a:latin typeface="Arial"/>
                <a:ea typeface="DejaVu Sans"/>
              </a:rPr>
              <a:t>Muito Obrigado</a:t>
            </a: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4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</a:t>
            </a:r>
            <a:endParaRPr b="0" lang="pt-BR" sz="1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2682720" y="2565360"/>
            <a:ext cx="4356720" cy="442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0" dur="indefinite" restart="never" nodeType="tmRoot">
          <p:childTnLst>
            <p:seq>
              <p:cTn id="1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1708200"/>
            <a:ext cx="889308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As codornas são originarias da Ásia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Trazida para o Brasil na década de 60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Resistente se adaptam a diversas condições ambientais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Resultado de vários cruzamentos a partir da espécie selvagem Coturnix </a:t>
            </a:r>
            <a:r>
              <a:rPr b="0" i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coturnix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774360" y="4882680"/>
            <a:ext cx="2070720" cy="256284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7354800" y="4762080"/>
            <a:ext cx="2171880" cy="268380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3538440" y="5364000"/>
            <a:ext cx="3123000" cy="20818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349560" y="1226520"/>
            <a:ext cx="258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000" algn="just">
              <a:lnSpc>
                <a:spcPct val="150000"/>
              </a:lnSpc>
              <a:buClr>
                <a:srgbClr val="990000"/>
              </a:buClr>
              <a:buFont typeface="Wingdings" charset="2"/>
              <a:buChar char=""/>
            </a:pPr>
            <a:r>
              <a:rPr b="1" lang="pt-BR" sz="2400" spc="-1" strike="noStrike">
                <a:solidFill>
                  <a:srgbClr val="990000"/>
                </a:solidFill>
                <a:latin typeface="Arial"/>
                <a:ea typeface="DejaVu Sans"/>
              </a:rPr>
              <a:t>INTRODUÇÃO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39640" y="1494000"/>
            <a:ext cx="9034920" cy="606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800000"/>
                </a:solidFill>
                <a:latin typeface="Arial"/>
                <a:ea typeface="DejaVu Sans"/>
              </a:rPr>
              <a:t>PANORAMA DA COTURNICULTURA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800000"/>
                </a:solidFill>
                <a:latin typeface="Arial"/>
                <a:ea typeface="DejaVu Sans"/>
              </a:rPr>
              <a:t>   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Grande produtividade e Rentabilidade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Rápido crescimento das aves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Alta postura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Baixo consumo alimentar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Baixo custo de implantação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     </a:t>
            </a:r>
            <a:r>
              <a:rPr b="1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800000"/>
                </a:solidFill>
                <a:latin typeface="Arial"/>
                <a:ea typeface="DejaVu Sans"/>
              </a:rPr>
              <a:t>Fonte de renda complementar ao pequeno agricultor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0000"/>
                </a:solidFill>
                <a:latin typeface="Arial"/>
                <a:ea typeface="DejaVu Sans"/>
              </a:rPr>
              <a:t>                    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0000"/>
                </a:solidFill>
                <a:latin typeface="Arial"/>
                <a:ea typeface="DejaVu Sans"/>
              </a:rPr>
              <a:t>                                             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0000"/>
                </a:solidFill>
                <a:latin typeface="Arial"/>
                <a:ea typeface="DejaVu Sans"/>
              </a:rPr>
              <a:t>                                                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1944000" y="5388480"/>
            <a:ext cx="2306880" cy="227844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2"/>
          <a:stretch/>
        </p:blipFill>
        <p:spPr>
          <a:xfrm>
            <a:off x="5611320" y="5632200"/>
            <a:ext cx="2714400" cy="20350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49560" y="1226520"/>
            <a:ext cx="258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000" algn="just">
              <a:lnSpc>
                <a:spcPct val="150000"/>
              </a:lnSpc>
              <a:buClr>
                <a:srgbClr val="990000"/>
              </a:buClr>
              <a:buFont typeface="Wingdings" charset="2"/>
              <a:buChar char=""/>
            </a:pPr>
            <a:r>
              <a:rPr b="1" lang="pt-BR" sz="2400" spc="-1" strike="noStrike">
                <a:solidFill>
                  <a:srgbClr val="990000"/>
                </a:solidFill>
                <a:latin typeface="Arial"/>
                <a:ea typeface="DejaVu Sans"/>
              </a:rPr>
              <a:t>INTRODUÇÃO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4000" y="2203200"/>
            <a:ext cx="8868960" cy="50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08000">
              <a:lnSpc>
                <a:spcPct val="100000"/>
              </a:lnSpc>
            </a:pPr>
            <a:r>
              <a:rPr b="1" lang="pt-BR" sz="3200" spc="-1" strike="noStrike">
                <a:solidFill>
                  <a:srgbClr val="800000"/>
                </a:solidFill>
                <a:latin typeface="Arial"/>
                <a:ea typeface="DejaVu Sans"/>
              </a:rPr>
              <a:t>PANORAMA DA COTURNICULTURA</a:t>
            </a:r>
            <a:endParaRPr b="0" lang="pt-BR" sz="32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Boa alternativa econômica na produção de ovos </a:t>
            </a:r>
            <a:endParaRPr b="0" lang="pt-BR" sz="3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Ocupa pouco espaço</a:t>
            </a:r>
            <a:endParaRPr b="0" lang="pt-BR" sz="3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Desenvolvimento sexual precoce</a:t>
            </a:r>
            <a:endParaRPr b="0" lang="pt-BR" sz="3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Comércio em </a:t>
            </a: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desenvolvimento</a:t>
            </a:r>
            <a:endParaRPr b="0" lang="pt-BR" sz="3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Na cidade de Lages </a:t>
            </a: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não existe </a:t>
            </a: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produtor comercial</a:t>
            </a: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pt-BR" sz="3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30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5648760" y="4794120"/>
            <a:ext cx="4070880" cy="265716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49560" y="1226520"/>
            <a:ext cx="258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000" algn="just">
              <a:lnSpc>
                <a:spcPct val="150000"/>
              </a:lnSpc>
              <a:buClr>
                <a:srgbClr val="990000"/>
              </a:buClr>
              <a:buFont typeface="Wingdings" charset="2"/>
              <a:buChar char=""/>
            </a:pPr>
            <a:r>
              <a:rPr b="1" lang="pt-BR" sz="2400" spc="-1" strike="noStrike">
                <a:solidFill>
                  <a:srgbClr val="990000"/>
                </a:solidFill>
                <a:latin typeface="Arial"/>
                <a:ea typeface="DejaVu Sans"/>
              </a:rPr>
              <a:t>INTRODUÇÃO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2203200"/>
            <a:ext cx="88689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08000">
              <a:lnSpc>
                <a:spcPct val="100000"/>
              </a:lnSpc>
            </a:pPr>
            <a:r>
              <a:rPr b="1" lang="pt-BR" sz="3200" spc="-1" strike="noStrike">
                <a:solidFill>
                  <a:srgbClr val="800000"/>
                </a:solidFill>
                <a:latin typeface="Arial"/>
                <a:ea typeface="DejaVu Sans"/>
              </a:rPr>
              <a:t>Objetivo Geral:</a:t>
            </a:r>
            <a:endParaRPr b="0" lang="pt-BR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Realizar uma análise de investimento na criação de codornas para produção de ovos em pequena escala, e a viabilidade de implantação da coturnicultura.</a:t>
            </a:r>
            <a:endParaRPr b="0" lang="pt-BR" sz="30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1800000" y="5038920"/>
            <a:ext cx="3412080" cy="2418120"/>
          </a:xfrm>
          <a:prstGeom prst="rect">
            <a:avLst/>
          </a:prstGeom>
          <a:ln>
            <a:noFill/>
          </a:ln>
        </p:spPr>
      </p:pic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5760360" y="4982760"/>
            <a:ext cx="3239280" cy="24742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349560" y="1226520"/>
            <a:ext cx="258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000" algn="just">
              <a:lnSpc>
                <a:spcPct val="150000"/>
              </a:lnSpc>
              <a:buClr>
                <a:srgbClr val="990000"/>
              </a:buClr>
              <a:buFont typeface="Wingdings" charset="2"/>
              <a:buChar char=""/>
            </a:pPr>
            <a:r>
              <a:rPr b="1" lang="pt-BR" sz="2400" spc="-1" strike="noStrike">
                <a:solidFill>
                  <a:srgbClr val="990000"/>
                </a:solidFill>
                <a:latin typeface="Arial"/>
                <a:ea typeface="DejaVu Sans"/>
              </a:rPr>
              <a:t>INTRODUÇÃO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1769040"/>
            <a:ext cx="88689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0800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Propriedade rural para realização do projeto:</a:t>
            </a:r>
            <a:endParaRPr b="0" lang="pt-BR" sz="3000" spc="-1" strike="noStrike">
              <a:latin typeface="Arial"/>
            </a:endParaRPr>
          </a:p>
          <a:p>
            <a:pPr marL="565200" indent="-45612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-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chácara Lagoa Vermelha </a:t>
            </a:r>
            <a:endParaRPr b="0" lang="pt-BR" sz="3000" spc="-1" strike="noStrike">
              <a:latin typeface="Arial"/>
            </a:endParaRPr>
          </a:p>
          <a:p>
            <a:pPr marL="565200" indent="-45612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-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propriedade de Maria Aparecida Dambroz</a:t>
            </a:r>
            <a:endParaRPr b="0" lang="pt-BR" sz="3000" spc="-1" strike="noStrike">
              <a:latin typeface="Arial"/>
            </a:endParaRPr>
          </a:p>
          <a:p>
            <a:pPr marL="565200" indent="-45612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-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Distrito de Mangueirão, distante 8 km do centro</a:t>
            </a:r>
            <a:endParaRPr b="0" lang="pt-BR" sz="3000" spc="-1" strike="noStrike">
              <a:latin typeface="Arial"/>
            </a:endParaRPr>
          </a:p>
          <a:p>
            <a:pPr marL="565200" indent="-45612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-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Lages, Santa Catarina</a:t>
            </a: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pt-BR" sz="30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Período de realização:</a:t>
            </a:r>
            <a:endParaRPr b="0" lang="pt-BR" sz="3000" spc="-1" strike="noStrike">
              <a:latin typeface="Arial"/>
            </a:endParaRPr>
          </a:p>
          <a:p>
            <a:pPr marL="565200" indent="-45612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-"/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  <a:ea typeface="DejaVu Sans"/>
              </a:rPr>
              <a:t>ago/2015 a dez/2016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826240" y="7351560"/>
            <a:ext cx="3713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232200" y="1226520"/>
            <a:ext cx="28216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000" algn="just">
              <a:lnSpc>
                <a:spcPct val="150000"/>
              </a:lnSpc>
              <a:buClr>
                <a:srgbClr val="990000"/>
              </a:buClr>
              <a:buFont typeface="Wingdings" charset="2"/>
              <a:buChar char=""/>
            </a:pPr>
            <a:r>
              <a:rPr b="1" lang="pt-BR" sz="2400" spc="-1" strike="noStrike">
                <a:solidFill>
                  <a:srgbClr val="990000"/>
                </a:solidFill>
                <a:latin typeface="Arial"/>
                <a:ea typeface="DejaVu Sans"/>
              </a:rPr>
              <a:t>METODOLOGIA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491040" y="5868000"/>
            <a:ext cx="944460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Plano de negócio:</a:t>
            </a:r>
            <a:endParaRPr b="0" lang="pt-BR" sz="2800" spc="-1" strike="noStrike"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viabilidade econômica de implantação da produção de ovo de codorna para agricultura familiar em Lages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3800" y="1366560"/>
            <a:ext cx="9571680" cy="27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PLANO DE NEGÓCIO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Definir antes de executar: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O que fazer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Prá quem fazer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Como fazer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07960" y="4115880"/>
            <a:ext cx="9571680" cy="25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produção e comercialização da produção de ovos de codorna devem estar inscrito na Legislação Especifica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Registro na junta comercial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Registro secretária da Receita Federal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Registro na secretária da fazenda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53800" y="1366560"/>
            <a:ext cx="9571680" cy="27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PLANO DE NEGÓCIO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 posse do projeto economicamente viável: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Investidor: recurso próprio ou financiamento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 ainda vender o projeto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07960" y="4607280"/>
            <a:ext cx="9571680" cy="25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Após a implantação do projeto: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Acompanhamento técnico (Zootecnista ou Méd. veterinário)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Acompanhamento técnico da gestão da produção e comercialização (Téc. Em agronegócio)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Application>LibreOffice/6.0.4.2$Windows_X86_64 LibreOffice_project/9b0d9b32d5dcda91d2f1a96dc04c645c450872bf</Application>
  <Paragraphs>217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2015-03-02T16:12:03Z</dcterms:created>
  <dc:creator>Cliente</dc:creator>
  <dc:description/>
  <dc:language>pt-BR</dc:language>
  <cp:lastModifiedBy/>
  <dcterms:modified xsi:type="dcterms:W3CDTF">2016-12-08T19:45:11Z</dcterms:modified>
  <cp:revision>68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