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14.png" ContentType="image/png"/>
  <Override PartName="/ppt/media/image13.png" ContentType="image/png"/>
  <Override PartName="/ppt/media/image12.png" ContentType="image/png"/>
  <Override PartName="/ppt/media/image11.png" ContentType="image/png"/>
  <Override PartName="/ppt/media/image10.png" ContentType="image/png"/>
  <Override PartName="/ppt/media/image9.png" ContentType="image/png"/>
  <Override PartName="/ppt/media/image7.png" ContentType="image/png"/>
  <Override PartName="/ppt/media/image8.wmf" ContentType="image/x-wmf"/>
  <Override PartName="/ppt/media/image6.png" ContentType="image/png"/>
  <Override PartName="/ppt/media/image5.png" ContentType="image/png"/>
  <Override PartName="/ppt/media/image4.png" ContentType="image/png"/>
  <Override PartName="/ppt/media/image17.png" ContentType="image/png"/>
  <Override PartName="/ppt/media/image3.png" ContentType="image/png"/>
  <Override PartName="/ppt/media/image16.png" ContentType="image/png"/>
  <Override PartName="/ppt/media/image2.png" ContentType="image/png"/>
  <Override PartName="/ppt/media/image15.png" ContentType="image/png"/>
  <Override PartName="/ppt/media/image1.png" ContentType="image/png"/>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29"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30"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32"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33"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34" name="" descr=""/>
          <p:cNvPicPr/>
          <p:nvPr/>
        </p:nvPicPr>
        <p:blipFill>
          <a:blip r:embed="rId2"/>
          <a:stretch/>
        </p:blipFill>
        <p:spPr>
          <a:xfrm>
            <a:off x="3602880" y="1604520"/>
            <a:ext cx="4984920" cy="3977280"/>
          </a:xfrm>
          <a:prstGeom prst="rect">
            <a:avLst/>
          </a:prstGeom>
          <a:ln>
            <a:noFill/>
          </a:ln>
        </p:spPr>
      </p:pic>
      <p:pic>
        <p:nvPicPr>
          <p:cNvPr id="35" name="" descr=""/>
          <p:cNvPicPr/>
          <p:nvPr/>
        </p:nvPicPr>
        <p:blipFill>
          <a:blip r:embed="rId3"/>
          <a:stretch/>
        </p:blipFill>
        <p:spPr>
          <a:xfrm>
            <a:off x="360288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39" name="PlaceHolder 2"/>
          <p:cNvSpPr>
            <a:spLocks noGrp="1"/>
          </p:cNvSpPr>
          <p:nvPr>
            <p:ph type="subTitle"/>
          </p:nvPr>
        </p:nvSpPr>
        <p:spPr>
          <a:xfrm>
            <a:off x="609480" y="1604520"/>
            <a:ext cx="109724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41"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43"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44"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09480" y="273600"/>
            <a:ext cx="109724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48"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49"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50"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52"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53"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54"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57"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58"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60"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61"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63"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64"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65"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66"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68"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69"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70" name="" descr=""/>
          <p:cNvPicPr/>
          <p:nvPr/>
        </p:nvPicPr>
        <p:blipFill>
          <a:blip r:embed="rId2"/>
          <a:stretch/>
        </p:blipFill>
        <p:spPr>
          <a:xfrm>
            <a:off x="3602880" y="1604520"/>
            <a:ext cx="4984920" cy="3977280"/>
          </a:xfrm>
          <a:prstGeom prst="rect">
            <a:avLst/>
          </a:prstGeom>
          <a:ln>
            <a:noFill/>
          </a:ln>
        </p:spPr>
      </p:pic>
      <p:pic>
        <p:nvPicPr>
          <p:cNvPr id="71" name="" descr=""/>
          <p:cNvPicPr/>
          <p:nvPr/>
        </p:nvPicPr>
        <p:blipFill>
          <a:blip r:embed="rId3"/>
          <a:stretch/>
        </p:blipFill>
        <p:spPr>
          <a:xfrm>
            <a:off x="3602880" y="1604520"/>
            <a:ext cx="498492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3"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14"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pPr algn="ctr"/>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080" cy="1144440"/>
          </a:xfrm>
          <a:prstGeom prst="rect">
            <a:avLst/>
          </a:prstGeom>
        </p:spPr>
        <p:txBody>
          <a:bodyPr lIns="0" rIns="0" tIns="0" bIns="0" anchor="ctr"/>
          <a:p>
            <a:r>
              <a:rPr lang="pt-BR">
                <a:latin typeface="Arial"/>
              </a:rPr>
              <a:t>Clique para editar o formato do texto do título</a:t>
            </a:r>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pt-BR" sz="3200">
                <a:latin typeface="Arial"/>
              </a:rPr>
              <a:t>Clique para editar o formato do texto da estrutura de tópicos</a:t>
            </a:r>
            <a:endParaRPr/>
          </a:p>
          <a:p>
            <a:pPr lvl="1">
              <a:buSzPct val="75000"/>
              <a:buFont typeface="StarSymbol"/>
              <a:buChar char=""/>
            </a:pPr>
            <a:r>
              <a:rPr lang="pt-BR" sz="2800">
                <a:latin typeface="Arial"/>
              </a:rPr>
              <a:t>2.º Nível da estrutura de tópicos</a:t>
            </a:r>
            <a:endParaRPr/>
          </a:p>
          <a:p>
            <a:pPr lvl="2">
              <a:buSzPct val="45000"/>
              <a:buFont typeface="StarSymbol"/>
              <a:buChar char=""/>
            </a:pPr>
            <a:r>
              <a:rPr lang="pt-BR" sz="2400">
                <a:latin typeface="Arial"/>
              </a:rPr>
              <a:t>3.º Nível da estrutura de tópicos</a:t>
            </a:r>
            <a:endParaRPr/>
          </a:p>
          <a:p>
            <a:pPr lvl="3">
              <a:buSzPct val="75000"/>
              <a:buFont typeface="StarSymbol"/>
              <a:buChar char=""/>
            </a:pPr>
            <a:r>
              <a:rPr lang="pt-BR" sz="2000">
                <a:latin typeface="Arial"/>
              </a:rPr>
              <a:t>4.º Nível da estrutura de tópicos</a:t>
            </a:r>
            <a:endParaRPr/>
          </a:p>
          <a:p>
            <a:pPr lvl="4">
              <a:buSzPct val="45000"/>
              <a:buFont typeface="StarSymbol"/>
              <a:buChar char=""/>
            </a:pPr>
            <a:r>
              <a:rPr lang="pt-BR" sz="2000">
                <a:latin typeface="Arial"/>
              </a:rPr>
              <a:t>5.º Nível da estrutura de tópicos</a:t>
            </a:r>
            <a:endParaRPr/>
          </a:p>
          <a:p>
            <a:pPr lvl="5">
              <a:buSzPct val="45000"/>
              <a:buFont typeface="StarSymbol"/>
              <a:buChar char=""/>
            </a:pPr>
            <a:r>
              <a:rPr lang="pt-BR" sz="2000">
                <a:latin typeface="Arial"/>
              </a:rPr>
              <a:t>6.º Nível da estrutura de tópicos</a:t>
            </a:r>
            <a:endParaRPr/>
          </a:p>
          <a:p>
            <a:pPr lvl="6">
              <a:buSzPct val="45000"/>
              <a:buFont typeface="StarSymbol"/>
              <a:buChar char=""/>
            </a:pPr>
            <a:r>
              <a:rPr lang="pt-BR" sz="2000">
                <a:latin typeface="Arial"/>
              </a:rPr>
              <a:t>7.º Nível da estrutura de tópicos</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rIns="0" tIns="0" bIns="0" anchor="ctr"/>
          <a:p>
            <a:pPr algn="ctr"/>
            <a:r>
              <a:rPr lang="pt-BR" sz="4400">
                <a:latin typeface="Arial"/>
              </a:rPr>
              <a:t>Clique para editar o formato do texto do título</a:t>
            </a:r>
            <a:endParaRPr/>
          </a:p>
        </p:txBody>
      </p:sp>
      <p:sp>
        <p:nvSpPr>
          <p:cNvPr id="37" name="PlaceHolder 2"/>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pt-BR" sz="3200">
                <a:latin typeface="Arial"/>
              </a:rPr>
              <a:t>Clique para editar o formato do texto da estrutura de tópicos</a:t>
            </a:r>
            <a:endParaRPr/>
          </a:p>
          <a:p>
            <a:pPr lvl="1">
              <a:buSzPct val="75000"/>
              <a:buFont typeface="StarSymbol"/>
              <a:buChar char=""/>
            </a:pPr>
            <a:r>
              <a:rPr lang="pt-BR" sz="2800">
                <a:latin typeface="Arial"/>
              </a:rPr>
              <a:t>2.º Nível da estrutura de tópicos</a:t>
            </a:r>
            <a:endParaRPr/>
          </a:p>
          <a:p>
            <a:pPr lvl="2">
              <a:buSzPct val="45000"/>
              <a:buFont typeface="StarSymbol"/>
              <a:buChar char=""/>
            </a:pPr>
            <a:r>
              <a:rPr lang="pt-BR" sz="2400">
                <a:latin typeface="Arial"/>
              </a:rPr>
              <a:t>3.º Nível da estrutura de tópicos</a:t>
            </a:r>
            <a:endParaRPr/>
          </a:p>
          <a:p>
            <a:pPr lvl="3">
              <a:buSzPct val="75000"/>
              <a:buFont typeface="StarSymbol"/>
              <a:buChar char=""/>
            </a:pPr>
            <a:r>
              <a:rPr lang="pt-BR" sz="2000">
                <a:latin typeface="Arial"/>
              </a:rPr>
              <a:t>4.º Nível da estrutura de tópicos</a:t>
            </a:r>
            <a:endParaRPr/>
          </a:p>
          <a:p>
            <a:pPr lvl="4">
              <a:buSzPct val="45000"/>
              <a:buFont typeface="StarSymbol"/>
              <a:buChar char=""/>
            </a:pPr>
            <a:r>
              <a:rPr lang="pt-BR" sz="2000">
                <a:latin typeface="Arial"/>
              </a:rPr>
              <a:t>5.º Nível da estrutura de tópicos</a:t>
            </a:r>
            <a:endParaRPr/>
          </a:p>
          <a:p>
            <a:pPr lvl="5">
              <a:buSzPct val="45000"/>
              <a:buFont typeface="StarSymbol"/>
              <a:buChar char=""/>
            </a:pPr>
            <a:r>
              <a:rPr lang="pt-BR" sz="2000">
                <a:latin typeface="Arial"/>
              </a:rPr>
              <a:t>6.º Nível da estrutura de tópicos</a:t>
            </a:r>
            <a:endParaRPr/>
          </a:p>
          <a:p>
            <a:pPr lvl="6">
              <a:buSzPct val="45000"/>
              <a:buFont typeface="StarSymbol"/>
              <a:buChar char=""/>
            </a:pPr>
            <a:r>
              <a:rPr lang="pt-BR" sz="2000">
                <a:latin typeface="Arial"/>
              </a:rPr>
              <a:t>7.º Nível da estrutura de tópicos</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wmf"/><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 name="CustomShape 1"/>
          <p:cNvSpPr/>
          <p:nvPr/>
        </p:nvSpPr>
        <p:spPr>
          <a:xfrm>
            <a:off x="1523880" y="1122480"/>
            <a:ext cx="9143280" cy="2386800"/>
          </a:xfrm>
          <a:prstGeom prst="rect">
            <a:avLst/>
          </a:prstGeom>
          <a:noFill/>
          <a:ln>
            <a:noFill/>
          </a:ln>
        </p:spPr>
        <p:style>
          <a:lnRef idx="0"/>
          <a:fillRef idx="0"/>
          <a:effectRef idx="0"/>
          <a:fontRef idx="minor"/>
        </p:style>
        <p:txBody>
          <a:bodyPr lIns="90000" rIns="90000" tIns="45000" bIns="45000" anchor="b"/>
          <a:p>
            <a:pPr algn="ctr">
              <a:lnSpc>
                <a:spcPct val="100000"/>
              </a:lnSpc>
            </a:pPr>
            <a:r>
              <a:rPr lang="pt-BR" sz="6000" strike="noStrike">
                <a:solidFill>
                  <a:srgbClr val="000000"/>
                </a:solidFill>
                <a:latin typeface="Calibri Light"/>
              </a:rPr>
              <a:t>ORIENTAÇÕES SOBRE ELEMENTOS TEXTUAIS DE PROJETO</a:t>
            </a:r>
            <a:endParaRPr/>
          </a:p>
        </p:txBody>
      </p:sp>
      <p:sp>
        <p:nvSpPr>
          <p:cNvPr id="73" name="CustomShape 2"/>
          <p:cNvSpPr/>
          <p:nvPr/>
        </p:nvSpPr>
        <p:spPr>
          <a:xfrm>
            <a:off x="1523880" y="3602160"/>
            <a:ext cx="9143280" cy="1654920"/>
          </a:xfrm>
          <a:prstGeom prst="rect">
            <a:avLst/>
          </a:prstGeom>
          <a:noFill/>
          <a:ln>
            <a:noFill/>
          </a:ln>
        </p:spPr>
        <p:style>
          <a:lnRef idx="0"/>
          <a:fillRef idx="0"/>
          <a:effectRef idx="0"/>
          <a:fontRef idx="minor"/>
        </p:style>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 name="CustomShape 1"/>
          <p:cNvSpPr/>
          <p:nvPr/>
        </p:nvSpPr>
        <p:spPr>
          <a:xfrm>
            <a:off x="387360" y="209880"/>
            <a:ext cx="11483640" cy="6489000"/>
          </a:xfrm>
          <a:prstGeom prst="rect">
            <a:avLst/>
          </a:prstGeom>
          <a:solidFill>
            <a:srgbClr val="ff0000">
              <a:alpha val="42000"/>
            </a:srgbClr>
          </a:solidFill>
          <a:ln>
            <a:noFill/>
          </a:ln>
        </p:spPr>
        <p:style>
          <a:lnRef idx="0"/>
          <a:fillRef idx="0"/>
          <a:effectRef idx="0"/>
          <a:fontRef idx="minor"/>
        </p:style>
        <p:txBody>
          <a:bodyPr lIns="90000" rIns="90000" tIns="45000" bIns="45000"/>
          <a:p>
            <a:pPr algn="just">
              <a:lnSpc>
                <a:spcPct val="100000"/>
              </a:lnSpc>
            </a:pPr>
            <a:r>
              <a:rPr lang="pt-BR" sz="2800" strike="noStrike">
                <a:solidFill>
                  <a:srgbClr val="000000"/>
                </a:solidFill>
                <a:latin typeface="Calibri"/>
                <a:ea typeface="DejaVu Sans"/>
              </a:rPr>
              <a:t>A justificativa costuma ser um texto curto (cerca de 100 a 200 palavras), geralmente de um único parágrafo, que serve para apresentar um argumento muito convincente para aquele patrocinador específico. </a:t>
            </a:r>
            <a:endParaRPr/>
          </a:p>
          <a:p>
            <a:pPr algn="just">
              <a:lnSpc>
                <a:spcPct val="100000"/>
              </a:lnSpc>
            </a:pPr>
            <a:endParaRPr/>
          </a:p>
          <a:p>
            <a:pPr algn="just">
              <a:lnSpc>
                <a:spcPct val="100000"/>
              </a:lnSpc>
            </a:pPr>
            <a:r>
              <a:rPr lang="pt-BR" sz="2800" strike="noStrike">
                <a:solidFill>
                  <a:srgbClr val="000000"/>
                </a:solidFill>
                <a:latin typeface="Calibri"/>
                <a:ea typeface="DejaVu Sans"/>
              </a:rPr>
              <a:t>Ao ler a sua justificativa, o assessor e o gerente responsável devem ficar com uma vontade incontrolável de te dar dinheiro. </a:t>
            </a:r>
            <a:endParaRPr/>
          </a:p>
          <a:p>
            <a:pPr algn="just">
              <a:lnSpc>
                <a:spcPct val="100000"/>
              </a:lnSpc>
            </a:pPr>
            <a:endParaRPr/>
          </a:p>
          <a:p>
            <a:pPr algn="just">
              <a:lnSpc>
                <a:spcPct val="100000"/>
              </a:lnSpc>
            </a:pPr>
            <a:r>
              <a:rPr lang="pt-BR" sz="2800" strike="noStrike">
                <a:solidFill>
                  <a:srgbClr val="000000"/>
                </a:solidFill>
                <a:latin typeface="Calibri"/>
                <a:ea typeface="DejaVu Sans"/>
              </a:rPr>
              <a:t>Você deve argumentar de forma lógica, clara e direta porque vale a pena financiar a sua ideia e não outra. </a:t>
            </a:r>
            <a:endParaRPr/>
          </a:p>
          <a:p>
            <a:pPr algn="just">
              <a:lnSpc>
                <a:spcPct val="100000"/>
              </a:lnSpc>
            </a:pPr>
            <a:endParaRPr/>
          </a:p>
          <a:p>
            <a:pPr algn="just">
              <a:lnSpc>
                <a:spcPct val="100000"/>
              </a:lnSpc>
            </a:pPr>
            <a:r>
              <a:rPr lang="pt-BR" sz="2800" strike="noStrike">
                <a:solidFill>
                  <a:srgbClr val="000000"/>
                </a:solidFill>
                <a:latin typeface="Calibri"/>
                <a:ea typeface="DejaVu Sans"/>
              </a:rPr>
              <a:t>O que destaca o seu projeto na multidão? Evite clichês e argumentos vagos, como: “esse projeto deve receber verba, porque tem grande relevância para a conservação”. </a:t>
            </a:r>
            <a:endParaRPr/>
          </a:p>
          <a:p>
            <a:pPr algn="just">
              <a:lnSpc>
                <a:spcPct val="100000"/>
              </a:lnSpc>
            </a:pPr>
            <a:endParaRPr/>
          </a:p>
          <a:p>
            <a:pPr algn="ctr">
              <a:lnSpc>
                <a:spcPct val="100000"/>
              </a:lnSpc>
            </a:pPr>
            <a:r>
              <a:rPr lang="pt-BR" sz="2800" strike="noStrike">
                <a:solidFill>
                  <a:srgbClr val="000000"/>
                </a:solidFill>
                <a:latin typeface="Calibri"/>
                <a:ea typeface="DejaVu Sans"/>
              </a:rPr>
              <a:t>Seja criativo e convincente. </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CustomShape 1"/>
          <p:cNvSpPr/>
          <p:nvPr/>
        </p:nvSpPr>
        <p:spPr>
          <a:xfrm>
            <a:off x="387360" y="209880"/>
            <a:ext cx="11483640" cy="5939280"/>
          </a:xfrm>
          <a:prstGeom prst="rect">
            <a:avLst/>
          </a:prstGeom>
          <a:solidFill>
            <a:schemeClr val="accent3">
              <a:lumMod val="40000"/>
              <a:lumOff val="60000"/>
            </a:schemeClr>
          </a:solidFill>
          <a:ln>
            <a:noFill/>
          </a:ln>
        </p:spPr>
        <p:style>
          <a:lnRef idx="0"/>
          <a:fillRef idx="0"/>
          <a:effectRef idx="0"/>
          <a:fontRef idx="minor"/>
        </p:style>
        <p:txBody>
          <a:bodyPr lIns="90000" rIns="90000" tIns="45000" bIns="45000"/>
          <a:p>
            <a:pPr algn="just">
              <a:lnSpc>
                <a:spcPct val="100000"/>
              </a:lnSpc>
            </a:pPr>
            <a:r>
              <a:rPr lang="pt-BR" sz="3200" strike="noStrike">
                <a:solidFill>
                  <a:srgbClr val="000000"/>
                </a:solidFill>
                <a:latin typeface="Calibri"/>
                <a:ea typeface="DejaVu Sans"/>
              </a:rPr>
              <a:t>E, sim, essa seção é muito importante e deve ser escrita com cuidado. </a:t>
            </a:r>
            <a:endParaRPr/>
          </a:p>
          <a:p>
            <a:pPr algn="just">
              <a:lnSpc>
                <a:spcPct val="100000"/>
              </a:lnSpc>
            </a:pPr>
            <a:endParaRPr/>
          </a:p>
          <a:p>
            <a:pPr algn="just">
              <a:lnSpc>
                <a:spcPct val="100000"/>
              </a:lnSpc>
            </a:pPr>
            <a:r>
              <a:rPr lang="pt-BR" sz="3200" strike="noStrike">
                <a:solidFill>
                  <a:srgbClr val="000000"/>
                </a:solidFill>
                <a:latin typeface="Calibri"/>
                <a:ea typeface="DejaVu Sans"/>
              </a:rPr>
              <a:t>Em um mundo lotado de cientistas, competindo com unhas e dentes por cargos, verbas e bolsas, ela pode ser a “cereja no bolo”. </a:t>
            </a:r>
            <a:endParaRPr/>
          </a:p>
          <a:p>
            <a:pPr algn="just">
              <a:lnSpc>
                <a:spcPct val="100000"/>
              </a:lnSpc>
            </a:pPr>
            <a:endParaRPr/>
          </a:p>
          <a:p>
            <a:pPr algn="just">
              <a:lnSpc>
                <a:spcPct val="100000"/>
              </a:lnSpc>
            </a:pPr>
            <a:r>
              <a:rPr lang="pt-BR" sz="3200" strike="noStrike">
                <a:solidFill>
                  <a:srgbClr val="000000"/>
                </a:solidFill>
                <a:latin typeface="Calibri"/>
                <a:ea typeface="DejaVu Sans"/>
              </a:rPr>
              <a:t>Especialmente se o seu projeto for parar nas mãos de alguém sem paciência para lê-lo na íntegra (isso não é difícil de acontecer). </a:t>
            </a:r>
            <a:endParaRPr/>
          </a:p>
          <a:p>
            <a:pPr algn="just">
              <a:lnSpc>
                <a:spcPct val="100000"/>
              </a:lnSpc>
            </a:pPr>
            <a:endParaRPr/>
          </a:p>
          <a:p>
            <a:pPr algn="just">
              <a:lnSpc>
                <a:spcPct val="100000"/>
              </a:lnSpc>
            </a:pPr>
            <a:r>
              <a:rPr lang="pt-BR" sz="3200" strike="noStrike">
                <a:solidFill>
                  <a:srgbClr val="000000"/>
                </a:solidFill>
                <a:latin typeface="Calibri"/>
                <a:ea typeface="DejaVu Sans"/>
              </a:rPr>
              <a:t>Muitos patrocinadores pedem para colocar a justificativa em uma seção própria, pois com base nela muitos assessores decidem se vão mesmo prestar atenção ao resto do projeto ou não.</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CustomShape 1"/>
          <p:cNvSpPr/>
          <p:nvPr/>
        </p:nvSpPr>
        <p:spPr>
          <a:xfrm>
            <a:off x="320400" y="45000"/>
            <a:ext cx="11581560" cy="5971680"/>
          </a:xfrm>
          <a:prstGeom prst="rect">
            <a:avLst/>
          </a:prstGeom>
          <a:solidFill>
            <a:srgbClr val="ffc000"/>
          </a:solidFill>
          <a:ln>
            <a:noFill/>
          </a:ln>
        </p:spPr>
        <p:style>
          <a:lnRef idx="0"/>
          <a:fillRef idx="0"/>
          <a:effectRef idx="0"/>
          <a:fontRef idx="minor"/>
        </p:style>
        <p:txBody>
          <a:bodyPr lIns="90000" rIns="90000" tIns="45000" bIns="45000"/>
          <a:p>
            <a:pPr algn="just">
              <a:lnSpc>
                <a:spcPct val="100000"/>
              </a:lnSpc>
            </a:pPr>
            <a:r>
              <a:rPr lang="pt-BR" sz="2800" strike="noStrike">
                <a:solidFill>
                  <a:srgbClr val="000000"/>
                </a:solidFill>
                <a:latin typeface="Calibri"/>
                <a:ea typeface="DejaVu Sans"/>
              </a:rPr>
              <a:t>    </a:t>
            </a:r>
            <a:r>
              <a:rPr lang="pt-BR" sz="2800" strike="noStrike">
                <a:solidFill>
                  <a:srgbClr val="000000"/>
                </a:solidFill>
                <a:latin typeface="Calibri"/>
                <a:ea typeface="DejaVu Sans"/>
              </a:rPr>
              <a:t>OS DETALHES VARIAM</a:t>
            </a:r>
            <a:endParaRPr/>
          </a:p>
          <a:p>
            <a:pPr algn="just">
              <a:lnSpc>
                <a:spcPct val="100000"/>
              </a:lnSpc>
            </a:pPr>
            <a:endParaRPr/>
          </a:p>
          <a:p>
            <a:pPr algn="just">
              <a:lnSpc>
                <a:spcPct val="100000"/>
              </a:lnSpc>
            </a:pPr>
            <a:endParaRPr/>
          </a:p>
          <a:p>
            <a:pPr algn="just">
              <a:lnSpc>
                <a:spcPct val="100000"/>
              </a:lnSpc>
            </a:pPr>
            <a:r>
              <a:rPr lang="pt-BR" sz="2400" strike="noStrike">
                <a:solidFill>
                  <a:srgbClr val="000000"/>
                </a:solidFill>
                <a:latin typeface="Calibri"/>
                <a:ea typeface="DejaVu Sans"/>
              </a:rPr>
              <a:t>O tamanho da justificativa (as tais 100 palavras), variam de patrocinador para patrocinador, edital para edital. </a:t>
            </a:r>
            <a:endParaRPr/>
          </a:p>
          <a:p>
            <a:pPr algn="just">
              <a:lnSpc>
                <a:spcPct val="100000"/>
              </a:lnSpc>
            </a:pPr>
            <a:endParaRPr/>
          </a:p>
          <a:p>
            <a:pPr algn="just">
              <a:lnSpc>
                <a:spcPct val="100000"/>
              </a:lnSpc>
            </a:pPr>
            <a:r>
              <a:rPr lang="pt-BR" sz="2400" strike="noStrike">
                <a:solidFill>
                  <a:srgbClr val="000000"/>
                </a:solidFill>
                <a:latin typeface="Calibri"/>
                <a:ea typeface="DejaVu Sans"/>
              </a:rPr>
              <a:t>Assim, como sempre, preste muita atenção às normas de cada um. </a:t>
            </a:r>
            <a:endParaRPr/>
          </a:p>
          <a:p>
            <a:pPr algn="just">
              <a:lnSpc>
                <a:spcPct val="100000"/>
              </a:lnSpc>
            </a:pPr>
            <a:endParaRPr/>
          </a:p>
          <a:p>
            <a:pPr algn="just">
              <a:lnSpc>
                <a:spcPct val="100000"/>
              </a:lnSpc>
            </a:pPr>
            <a:r>
              <a:rPr lang="pt-BR" sz="2400" strike="noStrike">
                <a:solidFill>
                  <a:srgbClr val="000000"/>
                </a:solidFill>
                <a:latin typeface="Calibri"/>
                <a:ea typeface="DejaVu Sans"/>
              </a:rPr>
              <a:t>Siga o formato exigido à risca, pois a atenção aos detalhes e a capacidade de respeitar instruções são alguns dos termômetros sutis usados para separar bons e maus cientistas. </a:t>
            </a:r>
            <a:endParaRPr/>
          </a:p>
          <a:p>
            <a:pPr algn="just">
              <a:lnSpc>
                <a:spcPct val="100000"/>
              </a:lnSpc>
            </a:pPr>
            <a:endParaRPr/>
          </a:p>
          <a:p>
            <a:pPr algn="ctr">
              <a:lnSpc>
                <a:spcPct val="100000"/>
              </a:lnSpc>
            </a:pPr>
            <a:r>
              <a:rPr lang="pt-BR" sz="2800" strike="noStrike">
                <a:solidFill>
                  <a:srgbClr val="000000"/>
                </a:solidFill>
                <a:latin typeface="Calibri"/>
                <a:ea typeface="DejaVu Sans"/>
              </a:rPr>
              <a:t>Ou seja, </a:t>
            </a:r>
            <a:endParaRPr/>
          </a:p>
          <a:p>
            <a:pPr algn="just">
              <a:lnSpc>
                <a:spcPct val="100000"/>
              </a:lnSpc>
            </a:pPr>
            <a:endParaRPr/>
          </a:p>
          <a:p>
            <a:pPr algn="just">
              <a:lnSpc>
                <a:spcPct val="100000"/>
              </a:lnSpc>
            </a:pPr>
            <a:r>
              <a:rPr lang="pt-BR" sz="2400" strike="noStrike">
                <a:solidFill>
                  <a:srgbClr val="000000"/>
                </a:solidFill>
                <a:latin typeface="Calibri"/>
                <a:ea typeface="DejaVu Sans"/>
              </a:rPr>
              <a:t>os que ganham verbas e os que ficam reclamando da vida, do sistema e de tudo mais. </a:t>
            </a:r>
            <a:endParaRPr/>
          </a:p>
          <a:p>
            <a:pPr algn="just">
              <a:lnSpc>
                <a:spcPct val="100000"/>
              </a:lnSpc>
            </a:pPr>
            <a:endParaRPr/>
          </a:p>
          <a:p>
            <a:pPr algn="just">
              <a:lnSpc>
                <a:spcPct val="100000"/>
              </a:lnSpc>
            </a:pPr>
            <a:r>
              <a:rPr lang="pt-BR" sz="2400" strike="noStrike">
                <a:solidFill>
                  <a:srgbClr val="000000"/>
                </a:solidFill>
                <a:latin typeface="Calibri"/>
                <a:ea typeface="DejaVu Sans"/>
              </a:rPr>
              <a:t>Se te falarem para colocar a justificativa embutida na introdução, coloque-a. Se disserem que o lugar dela é em uma seção própria, faça assim. “Vocês, sacaaaram?!” (Cyrus 1979)</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7" name="Imagem 1" descr=""/>
          <p:cNvPicPr/>
          <p:nvPr/>
        </p:nvPicPr>
        <p:blipFill>
          <a:blip r:embed="rId1"/>
          <a:stretch/>
        </p:blipFill>
        <p:spPr>
          <a:xfrm>
            <a:off x="718200" y="403920"/>
            <a:ext cx="10917720" cy="604260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CustomShape 1"/>
          <p:cNvSpPr/>
          <p:nvPr/>
        </p:nvSpPr>
        <p:spPr>
          <a:xfrm>
            <a:off x="170640" y="58680"/>
            <a:ext cx="11855520" cy="3534120"/>
          </a:xfrm>
          <a:prstGeom prst="rect">
            <a:avLst/>
          </a:prstGeom>
          <a:noFill/>
          <a:ln>
            <a:noFill/>
          </a:ln>
        </p:spPr>
        <p:style>
          <a:lnRef idx="0"/>
          <a:fillRef idx="0"/>
          <a:effectRef idx="0"/>
          <a:fontRef idx="minor"/>
        </p:style>
        <p:txBody>
          <a:bodyPr lIns="90000" rIns="90000" tIns="45000" bIns="45000"/>
          <a:p>
            <a:pPr algn="ctr">
              <a:lnSpc>
                <a:spcPct val="100000"/>
              </a:lnSpc>
            </a:pPr>
            <a:r>
              <a:rPr lang="pt-BR" sz="2800" strike="noStrike" u="sng">
                <a:solidFill>
                  <a:srgbClr val="000000"/>
                </a:solidFill>
                <a:latin typeface="Calibri"/>
                <a:ea typeface="DejaVu Sans"/>
              </a:rPr>
              <a:t>Mire como um sniper</a:t>
            </a:r>
            <a:endParaRPr/>
          </a:p>
          <a:p>
            <a:pPr algn="just">
              <a:lnSpc>
                <a:spcPct val="100000"/>
              </a:lnSpc>
            </a:pPr>
            <a:endParaRPr/>
          </a:p>
          <a:p>
            <a:pPr algn="just">
              <a:lnSpc>
                <a:spcPct val="100000"/>
              </a:lnSpc>
            </a:pPr>
            <a:r>
              <a:rPr lang="pt-BR" strike="noStrike">
                <a:solidFill>
                  <a:srgbClr val="000000"/>
                </a:solidFill>
                <a:latin typeface="Calibri"/>
                <a:ea typeface="DejaVu Sans"/>
              </a:rPr>
              <a:t>A pior coisa é submeter exatamente um mesmo projeto, sem mudança alguma, a vários financiadores diferentes. </a:t>
            </a:r>
            <a:endParaRPr/>
          </a:p>
          <a:p>
            <a:pPr algn="just">
              <a:lnSpc>
                <a:spcPct val="100000"/>
              </a:lnSpc>
            </a:pPr>
            <a:endParaRPr/>
          </a:p>
          <a:p>
            <a:pPr algn="just">
              <a:lnSpc>
                <a:spcPct val="100000"/>
              </a:lnSpc>
            </a:pPr>
            <a:r>
              <a:rPr lang="pt-BR" strike="noStrike">
                <a:solidFill>
                  <a:srgbClr val="000000"/>
                </a:solidFill>
                <a:latin typeface="Calibri"/>
                <a:ea typeface="DejaVu Sans"/>
              </a:rPr>
              <a:t>Você pode – e deve – submeter um mesmo projeto a várias fontes em potencial, até mesmo porque a maioria no Brasil paga pouco e uma fonte só provavelmente não vai cobrir todas as suas despesas. </a:t>
            </a:r>
            <a:endParaRPr/>
          </a:p>
          <a:p>
            <a:pPr algn="just">
              <a:lnSpc>
                <a:spcPct val="100000"/>
              </a:lnSpc>
            </a:pPr>
            <a:endParaRPr/>
          </a:p>
          <a:p>
            <a:pPr algn="just">
              <a:lnSpc>
                <a:spcPct val="100000"/>
              </a:lnSpc>
            </a:pPr>
            <a:r>
              <a:rPr lang="pt-BR" strike="noStrike">
                <a:solidFill>
                  <a:srgbClr val="000000"/>
                </a:solidFill>
                <a:latin typeface="Calibri"/>
                <a:ea typeface="DejaVu Sans"/>
              </a:rPr>
              <a:t>Só que, a cada nova submissão, pense em para quem está pedindo a grana. </a:t>
            </a:r>
            <a:endParaRPr/>
          </a:p>
          <a:p>
            <a:pPr algn="just">
              <a:lnSpc>
                <a:spcPct val="100000"/>
              </a:lnSpc>
            </a:pPr>
            <a:endParaRPr/>
          </a:p>
          <a:p>
            <a:pPr algn="just">
              <a:lnSpc>
                <a:spcPct val="100000"/>
              </a:lnSpc>
            </a:pPr>
            <a:r>
              <a:rPr lang="pt-BR" strike="noStrike">
                <a:solidFill>
                  <a:srgbClr val="000000"/>
                </a:solidFill>
                <a:latin typeface="Calibri"/>
                <a:ea typeface="DejaVu Sans"/>
              </a:rPr>
              <a:t>Faça adaptações de formato e de foco, especialmente na justificativa e nos resultados esperados. </a:t>
            </a:r>
            <a:endParaRPr/>
          </a:p>
          <a:p>
            <a:pPr algn="just">
              <a:lnSpc>
                <a:spcPct val="100000"/>
              </a:lnSpc>
            </a:pPr>
            <a:endParaRPr/>
          </a:p>
          <a:p>
            <a:pPr algn="just">
              <a:lnSpc>
                <a:spcPct val="100000"/>
              </a:lnSpc>
            </a:pPr>
            <a:r>
              <a:rPr lang="pt-BR" strike="noStrike">
                <a:solidFill>
                  <a:srgbClr val="000000"/>
                </a:solidFill>
                <a:latin typeface="Calibri"/>
                <a:ea typeface="DejaVu Sans"/>
              </a:rPr>
              <a:t>Faça um exercício mental e tente adivinhar o que aquele patrocinador quer ler. </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9" name="Imagem 1" descr=""/>
          <p:cNvPicPr/>
          <p:nvPr/>
        </p:nvPicPr>
        <p:blipFill>
          <a:blip r:embed="rId1"/>
          <a:stretch/>
        </p:blipFill>
        <p:spPr>
          <a:xfrm>
            <a:off x="246600" y="780840"/>
            <a:ext cx="7864200" cy="4921920"/>
          </a:xfrm>
          <a:prstGeom prst="rect">
            <a:avLst/>
          </a:prstGeom>
          <a:ln>
            <a:noFill/>
          </a:ln>
        </p:spPr>
      </p:pic>
      <p:pic>
        <p:nvPicPr>
          <p:cNvPr id="90" name="Imagem 2" descr=""/>
          <p:cNvPicPr/>
          <p:nvPr/>
        </p:nvPicPr>
        <p:blipFill>
          <a:blip r:embed="rId2"/>
          <a:stretch/>
        </p:blipFill>
        <p:spPr>
          <a:xfrm>
            <a:off x="8355960" y="2021400"/>
            <a:ext cx="3591000" cy="262728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CustomShape 1"/>
          <p:cNvSpPr/>
          <p:nvPr/>
        </p:nvSpPr>
        <p:spPr>
          <a:xfrm>
            <a:off x="289440" y="141120"/>
            <a:ext cx="11612520" cy="6489000"/>
          </a:xfrm>
          <a:prstGeom prst="rect">
            <a:avLst/>
          </a:prstGeom>
          <a:solidFill>
            <a:srgbClr val="00b0f0"/>
          </a:solidFill>
          <a:ln>
            <a:noFill/>
          </a:ln>
        </p:spPr>
        <p:style>
          <a:lnRef idx="0"/>
          <a:fillRef idx="0"/>
          <a:effectRef idx="0"/>
          <a:fontRef idx="minor"/>
        </p:style>
        <p:txBody>
          <a:bodyPr lIns="90000" rIns="90000" tIns="45000" bIns="45000"/>
          <a:p>
            <a:pPr algn="just">
              <a:lnSpc>
                <a:spcPct val="100000"/>
              </a:lnSpc>
            </a:pPr>
            <a:r>
              <a:rPr lang="pt-BR" sz="2800" strike="noStrike">
                <a:solidFill>
                  <a:srgbClr val="000000"/>
                </a:solidFill>
                <a:latin typeface="Calibri"/>
                <a:ea typeface="DejaVu Sans"/>
              </a:rPr>
              <a:t>Obviamente, </a:t>
            </a:r>
            <a:r>
              <a:rPr b="1" lang="pt-BR" sz="2800" strike="noStrike">
                <a:solidFill>
                  <a:srgbClr val="000000"/>
                </a:solidFill>
                <a:latin typeface="Calibri"/>
                <a:ea typeface="DejaVu Sans"/>
              </a:rPr>
              <a:t>sem mentir ou prometer mais do que é capaz de entregar</a:t>
            </a:r>
            <a:r>
              <a:rPr lang="pt-BR" sz="2800" strike="noStrike">
                <a:solidFill>
                  <a:srgbClr val="000000"/>
                </a:solidFill>
                <a:latin typeface="Calibri"/>
                <a:ea typeface="DejaVu Sans"/>
              </a:rPr>
              <a:t>. </a:t>
            </a:r>
            <a:endParaRPr/>
          </a:p>
          <a:p>
            <a:pPr algn="just">
              <a:lnSpc>
                <a:spcPct val="100000"/>
              </a:lnSpc>
            </a:pPr>
            <a:endParaRPr/>
          </a:p>
          <a:p>
            <a:pPr algn="just">
              <a:lnSpc>
                <a:spcPct val="100000"/>
              </a:lnSpc>
            </a:pPr>
            <a:r>
              <a:rPr lang="pt-BR" sz="2800" strike="noStrike">
                <a:solidFill>
                  <a:srgbClr val="000000"/>
                </a:solidFill>
                <a:latin typeface="Calibri"/>
                <a:ea typeface="DejaVu Sans"/>
              </a:rPr>
              <a:t>E, apesar de ser necessário pedir verbas para mais de uma fonte, não peça para um milhão delas ao mesmo tempo. “Search your feelings” e </a:t>
            </a:r>
            <a:r>
              <a:rPr b="1" lang="pt-BR" sz="2800" strike="noStrike">
                <a:solidFill>
                  <a:srgbClr val="000000"/>
                </a:solidFill>
                <a:latin typeface="Calibri"/>
                <a:ea typeface="DejaVu Sans"/>
              </a:rPr>
              <a:t>foque</a:t>
            </a:r>
            <a:r>
              <a:rPr lang="pt-BR" sz="2800" strike="noStrike">
                <a:solidFill>
                  <a:srgbClr val="000000"/>
                </a:solidFill>
                <a:latin typeface="Calibri"/>
                <a:ea typeface="DejaVu Sans"/>
              </a:rPr>
              <a:t>. </a:t>
            </a:r>
            <a:endParaRPr/>
          </a:p>
          <a:p>
            <a:pPr algn="just">
              <a:lnSpc>
                <a:spcPct val="100000"/>
              </a:lnSpc>
            </a:pPr>
            <a:endParaRPr/>
          </a:p>
          <a:p>
            <a:pPr algn="just">
              <a:lnSpc>
                <a:spcPct val="100000"/>
              </a:lnSpc>
            </a:pPr>
            <a:r>
              <a:rPr lang="pt-BR" sz="2800" strike="noStrike">
                <a:solidFill>
                  <a:srgbClr val="000000"/>
                </a:solidFill>
                <a:latin typeface="Calibri"/>
                <a:ea typeface="DejaVu Sans"/>
              </a:rPr>
              <a:t>Você tem que dar um tiro certeiro e não sair atirando para todos os lados. </a:t>
            </a:r>
            <a:endParaRPr/>
          </a:p>
          <a:p>
            <a:pPr algn="just">
              <a:lnSpc>
                <a:spcPct val="100000"/>
              </a:lnSpc>
            </a:pPr>
            <a:endParaRPr/>
          </a:p>
          <a:p>
            <a:pPr algn="just">
              <a:lnSpc>
                <a:spcPct val="100000"/>
              </a:lnSpc>
            </a:pPr>
            <a:r>
              <a:rPr lang="pt-BR" sz="2800" strike="noStrike">
                <a:solidFill>
                  <a:srgbClr val="000000"/>
                </a:solidFill>
                <a:latin typeface="Calibri"/>
                <a:ea typeface="DejaVu Sans"/>
              </a:rPr>
              <a:t>Por exemplo, uma ONG ou OI de conservação da biodiversidade provavelmente não tem muito interesse em questões puramente acadêmicas. Por outro lado, uma agência de fomento governamental vai querer ver um forte embasamento teórico no projeto. </a:t>
            </a:r>
            <a:endParaRPr/>
          </a:p>
          <a:p>
            <a:pPr algn="just">
              <a:lnSpc>
                <a:spcPct val="100000"/>
              </a:lnSpc>
            </a:pPr>
            <a:endParaRPr/>
          </a:p>
          <a:p>
            <a:pPr algn="just">
              <a:lnSpc>
                <a:spcPct val="100000"/>
              </a:lnSpc>
            </a:pPr>
            <a:r>
              <a:rPr lang="pt-BR" sz="2800" strike="noStrike">
                <a:solidFill>
                  <a:srgbClr val="000000"/>
                </a:solidFill>
                <a:latin typeface="Calibri"/>
                <a:ea typeface="DejaVu Sans"/>
              </a:rPr>
              <a:t>Já uma empresa privada deve estar procurando projetos que a ajudem a desenvolver produtos dentro do seu nicho ou melhorar a sua imagem ambiental. Faça o seu dever de casa.</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 name="CustomShape 1"/>
          <p:cNvSpPr/>
          <p:nvPr/>
        </p:nvSpPr>
        <p:spPr>
          <a:xfrm>
            <a:off x="289440" y="267120"/>
            <a:ext cx="11581560" cy="7038720"/>
          </a:xfrm>
          <a:prstGeom prst="rect">
            <a:avLst/>
          </a:prstGeom>
          <a:solidFill>
            <a:srgbClr val="ffc000"/>
          </a:solidFill>
          <a:ln>
            <a:noFill/>
          </a:ln>
        </p:spPr>
        <p:style>
          <a:lnRef idx="0"/>
          <a:fillRef idx="0"/>
          <a:effectRef idx="0"/>
          <a:fontRef idx="minor"/>
        </p:style>
        <p:txBody>
          <a:bodyPr lIns="90000" rIns="90000" tIns="45000" bIns="45000"/>
          <a:p>
            <a:pPr algn="ctr">
              <a:lnSpc>
                <a:spcPct val="100000"/>
              </a:lnSpc>
            </a:pPr>
            <a:r>
              <a:rPr b="1" lang="pt-BR" sz="2400" strike="noStrike" u="sng">
                <a:solidFill>
                  <a:srgbClr val="373737"/>
                </a:solidFill>
                <a:latin typeface="inherit"/>
                <a:ea typeface="DejaVu Sans"/>
              </a:rPr>
              <a:t>Evite redundância demais com outras seções</a:t>
            </a:r>
            <a:endParaRPr/>
          </a:p>
          <a:p>
            <a:pPr algn="just">
              <a:lnSpc>
                <a:spcPct val="100000"/>
              </a:lnSpc>
            </a:pPr>
            <a:endParaRPr/>
          </a:p>
          <a:p>
            <a:pPr algn="just">
              <a:lnSpc>
                <a:spcPct val="100000"/>
              </a:lnSpc>
            </a:pPr>
            <a:r>
              <a:rPr lang="pt-BR" sz="2400" strike="noStrike">
                <a:solidFill>
                  <a:srgbClr val="373737"/>
                </a:solidFill>
                <a:latin typeface="Helvetica Neue"/>
                <a:ea typeface="DejaVu Sans"/>
              </a:rPr>
              <a:t>    </a:t>
            </a:r>
            <a:r>
              <a:rPr lang="pt-BR" sz="2400" strike="noStrike">
                <a:solidFill>
                  <a:srgbClr val="373737"/>
                </a:solidFill>
                <a:latin typeface="Helvetica Neue"/>
                <a:ea typeface="DejaVu Sans"/>
              </a:rPr>
              <a:t>A justificativa acaba tendo, sim, </a:t>
            </a:r>
            <a:r>
              <a:rPr lang="pt-BR" sz="2400" strike="noStrike" u="sng">
                <a:solidFill>
                  <a:srgbClr val="373737"/>
                </a:solidFill>
                <a:latin typeface="Helvetica Neue"/>
                <a:ea typeface="DejaVu Sans"/>
              </a:rPr>
              <a:t>certa sobreposição </a:t>
            </a:r>
            <a:r>
              <a:rPr lang="pt-BR" sz="2400" strike="noStrike">
                <a:solidFill>
                  <a:srgbClr val="373737"/>
                </a:solidFill>
                <a:latin typeface="Helvetica Neue"/>
                <a:ea typeface="DejaVu Sans"/>
              </a:rPr>
              <a:t>com a introdução e os resultados esperados. </a:t>
            </a:r>
            <a:endParaRPr/>
          </a:p>
          <a:p>
            <a:pPr algn="just">
              <a:lnSpc>
                <a:spcPct val="100000"/>
              </a:lnSpc>
            </a:pPr>
            <a:endParaRPr/>
          </a:p>
          <a:p>
            <a:pPr algn="just">
              <a:lnSpc>
                <a:spcPct val="100000"/>
              </a:lnSpc>
            </a:pPr>
            <a:r>
              <a:rPr lang="pt-BR" sz="2400" strike="noStrike">
                <a:solidFill>
                  <a:srgbClr val="373737"/>
                </a:solidFill>
                <a:latin typeface="Helvetica Neue"/>
                <a:ea typeface="DejaVu Sans"/>
              </a:rPr>
              <a:t>    </a:t>
            </a:r>
            <a:r>
              <a:rPr lang="pt-BR" sz="2400" strike="noStrike">
                <a:solidFill>
                  <a:srgbClr val="373737"/>
                </a:solidFill>
                <a:latin typeface="Helvetica Neue"/>
                <a:ea typeface="DejaVu Sans"/>
              </a:rPr>
              <a:t>Na introdução, você deve contextualizar a sua ideia, explicar a abordagem escolhida, dizer porque escolheu aquele recorte específico dentro do universo de interesse e, por fim, apresentar as suas perguntas e expectativas. </a:t>
            </a:r>
            <a:endParaRPr/>
          </a:p>
          <a:p>
            <a:pPr algn="just">
              <a:lnSpc>
                <a:spcPct val="100000"/>
              </a:lnSpc>
            </a:pPr>
            <a:endParaRPr/>
          </a:p>
          <a:p>
            <a:pPr algn="just">
              <a:lnSpc>
                <a:spcPct val="100000"/>
              </a:lnSpc>
            </a:pPr>
            <a:r>
              <a:rPr lang="pt-BR" sz="2400" strike="noStrike">
                <a:solidFill>
                  <a:srgbClr val="373737"/>
                </a:solidFill>
                <a:latin typeface="Helvetica Neue"/>
                <a:ea typeface="DejaVu Sans"/>
              </a:rPr>
              <a:t>    </a:t>
            </a:r>
            <a:r>
              <a:rPr lang="pt-BR" sz="2400" strike="noStrike">
                <a:solidFill>
                  <a:srgbClr val="373737"/>
                </a:solidFill>
                <a:latin typeface="Helvetica Neue"/>
                <a:ea typeface="DejaVu Sans"/>
              </a:rPr>
              <a:t>Essa parte do recorte, o foco, é que acaba sendo mencionada também na justificativa. </a:t>
            </a:r>
            <a:endParaRPr/>
          </a:p>
          <a:p>
            <a:pPr algn="just">
              <a:lnSpc>
                <a:spcPct val="100000"/>
              </a:lnSpc>
            </a:pPr>
            <a:endParaRPr/>
          </a:p>
          <a:p>
            <a:pPr algn="just">
              <a:lnSpc>
                <a:spcPct val="100000"/>
              </a:lnSpc>
            </a:pPr>
            <a:r>
              <a:rPr lang="pt-BR" sz="2400" strike="noStrike">
                <a:solidFill>
                  <a:srgbClr val="373737"/>
                </a:solidFill>
                <a:latin typeface="Helvetica Neue"/>
                <a:ea typeface="DejaVu Sans"/>
              </a:rPr>
              <a:t>    </a:t>
            </a:r>
            <a:r>
              <a:rPr lang="pt-BR" sz="2400" strike="noStrike">
                <a:solidFill>
                  <a:srgbClr val="373737"/>
                </a:solidFill>
                <a:latin typeface="Helvetica Neue"/>
                <a:ea typeface="DejaVu Sans"/>
              </a:rPr>
              <a:t>Nos </a:t>
            </a:r>
            <a:r>
              <a:rPr lang="pt-BR" sz="2400" strike="noStrike" u="sng">
                <a:solidFill>
                  <a:srgbClr val="0000ff"/>
                </a:solidFill>
                <a:latin typeface="inherit"/>
                <a:ea typeface="DejaVu Sans"/>
              </a:rPr>
              <a:t>resultados esperados</a:t>
            </a:r>
            <a:r>
              <a:rPr lang="pt-BR" sz="2400" strike="noStrike">
                <a:solidFill>
                  <a:srgbClr val="373737"/>
                </a:solidFill>
                <a:latin typeface="Helvetica Neue"/>
                <a:ea typeface="DejaVu Sans"/>
              </a:rPr>
              <a:t>, você deve dizer aonde espera chegar concretamente com o seu projeto, em termos de em qual hipótese aposta, que avanços acadêmicos e práticos o projeto pode trazer, qual problemas ele vai resolver etc.    </a:t>
            </a:r>
            <a:endParaRPr/>
          </a:p>
          <a:p>
            <a:pPr algn="just">
              <a:lnSpc>
                <a:spcPct val="100000"/>
              </a:lnSpc>
            </a:pPr>
            <a:r>
              <a:rPr lang="pt-BR" sz="2400" strike="noStrike">
                <a:solidFill>
                  <a:srgbClr val="373737"/>
                </a:solidFill>
                <a:latin typeface="Helvetica Neue"/>
                <a:ea typeface="DejaVu Sans"/>
              </a:rPr>
              <a:t>    </a:t>
            </a:r>
            <a:r>
              <a:rPr lang="pt-BR" sz="2400" strike="noStrike">
                <a:solidFill>
                  <a:srgbClr val="373737"/>
                </a:solidFill>
                <a:latin typeface="Helvetica Neue"/>
                <a:ea typeface="DejaVu Sans"/>
              </a:rPr>
              <a:t>Parte dessa informação também precisa entrar na justificativa de alguma forma. Mas tente reduzir essa redundância, dentro do possível.</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CustomShape 1"/>
          <p:cNvSpPr/>
          <p:nvPr/>
        </p:nvSpPr>
        <p:spPr>
          <a:xfrm>
            <a:off x="382320" y="695160"/>
            <a:ext cx="11442240" cy="5451840"/>
          </a:xfrm>
          <a:prstGeom prst="rect">
            <a:avLst/>
          </a:prstGeom>
          <a:solidFill>
            <a:srgbClr val="00b0f0"/>
          </a:solidFill>
          <a:ln>
            <a:noFill/>
          </a:ln>
        </p:spPr>
        <p:style>
          <a:lnRef idx="0"/>
          <a:fillRef idx="0"/>
          <a:effectRef idx="0"/>
          <a:fontRef idx="minor"/>
        </p:style>
        <p:txBody>
          <a:bodyPr lIns="90000" rIns="90000" tIns="45000" bIns="45000"/>
          <a:p>
            <a:pPr algn="ctr">
              <a:lnSpc>
                <a:spcPct val="100000"/>
              </a:lnSpc>
            </a:pPr>
            <a:r>
              <a:rPr b="1" lang="pt-BR" sz="3200" strike="noStrike" u="sng">
                <a:solidFill>
                  <a:srgbClr val="000000"/>
                </a:solidFill>
                <a:latin typeface="Calibri"/>
                <a:ea typeface="DejaVu Sans"/>
              </a:rPr>
              <a:t>A grande diferença</a:t>
            </a:r>
            <a:endParaRPr/>
          </a:p>
          <a:p>
            <a:pPr>
              <a:lnSpc>
                <a:spcPct val="100000"/>
              </a:lnSpc>
            </a:pPr>
            <a:endParaRPr/>
          </a:p>
          <a:p>
            <a:pPr>
              <a:lnSpc>
                <a:spcPct val="100000"/>
              </a:lnSpc>
            </a:pPr>
            <a:r>
              <a:rPr lang="pt-BR" sz="3200" strike="noStrike">
                <a:solidFill>
                  <a:srgbClr val="000000"/>
                </a:solidFill>
                <a:latin typeface="Calibri"/>
                <a:ea typeface="DejaVu Sans"/>
              </a:rPr>
              <a:t>Mas, se a justificativa acaba tendo algumas informações sobrepostas com outras seções, o que a diferencia delas? </a:t>
            </a:r>
            <a:endParaRPr/>
          </a:p>
          <a:p>
            <a:pPr>
              <a:lnSpc>
                <a:spcPct val="100000"/>
              </a:lnSpc>
            </a:pPr>
            <a:endParaRPr/>
          </a:p>
          <a:p>
            <a:pPr>
              <a:lnSpc>
                <a:spcPct val="100000"/>
              </a:lnSpc>
            </a:pPr>
            <a:r>
              <a:rPr lang="pt-BR" sz="3200" strike="noStrike">
                <a:solidFill>
                  <a:srgbClr val="000000"/>
                </a:solidFill>
                <a:latin typeface="Calibri"/>
                <a:ea typeface="DejaVu Sans"/>
              </a:rPr>
              <a:t>Simples: é nela que você deve amarrar as pontas. </a:t>
            </a:r>
            <a:endParaRPr/>
          </a:p>
          <a:p>
            <a:pPr>
              <a:lnSpc>
                <a:spcPct val="100000"/>
              </a:lnSpc>
            </a:pPr>
            <a:endParaRPr/>
          </a:p>
          <a:p>
            <a:pPr>
              <a:lnSpc>
                <a:spcPct val="100000"/>
              </a:lnSpc>
            </a:pPr>
            <a:r>
              <a:rPr lang="pt-BR" sz="3200" strike="noStrike">
                <a:solidFill>
                  <a:srgbClr val="000000"/>
                </a:solidFill>
                <a:latin typeface="Calibri"/>
                <a:ea typeface="DejaVu Sans"/>
              </a:rPr>
              <a:t>Trocando em miúdos, na justificativa, com base no foco e nos resultados esperados do projeto, você deve dizer de forma muito convincente porque aquele patrocinador deve dar grana para o seu projeto. Vamos usar um exemplo para explicar melhor.</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CustomShape 1"/>
          <p:cNvSpPr/>
          <p:nvPr/>
        </p:nvSpPr>
        <p:spPr>
          <a:xfrm>
            <a:off x="258480" y="48960"/>
            <a:ext cx="11731320" cy="6581520"/>
          </a:xfrm>
          <a:prstGeom prst="rect">
            <a:avLst/>
          </a:prstGeom>
          <a:solidFill>
            <a:srgbClr val="92d050"/>
          </a:solidFill>
          <a:ln>
            <a:noFill/>
          </a:ln>
        </p:spPr>
        <p:style>
          <a:lnRef idx="0"/>
          <a:fillRef idx="0"/>
          <a:effectRef idx="0"/>
          <a:fontRef idx="minor"/>
        </p:style>
        <p:txBody>
          <a:bodyPr lIns="90000" rIns="90000" tIns="45000" bIns="45000"/>
          <a:p>
            <a:pPr algn="ctr">
              <a:lnSpc>
                <a:spcPct val="100000"/>
              </a:lnSpc>
            </a:pPr>
            <a:r>
              <a:rPr b="1" lang="pt-BR" sz="2400" strike="noStrike">
                <a:solidFill>
                  <a:srgbClr val="373737"/>
                </a:solidFill>
                <a:latin typeface="inherit"/>
                <a:ea typeface="DejaVu Sans"/>
              </a:rPr>
              <a:t>UM EXEMPLO DE JUSTIFICATIVA</a:t>
            </a:r>
            <a:endParaRPr/>
          </a:p>
          <a:p>
            <a:pPr>
              <a:lnSpc>
                <a:spcPct val="100000"/>
              </a:lnSpc>
            </a:pPr>
            <a:endParaRPr/>
          </a:p>
          <a:p>
            <a:pPr>
              <a:lnSpc>
                <a:spcPct val="100000"/>
              </a:lnSpc>
            </a:pPr>
            <a:r>
              <a:rPr lang="pt-BR" sz="2400" strike="noStrike">
                <a:solidFill>
                  <a:srgbClr val="373737"/>
                </a:solidFill>
                <a:latin typeface="Helvetica Neue"/>
                <a:ea typeface="DejaVu Sans"/>
              </a:rPr>
              <a:t>Projeto hipotético. </a:t>
            </a:r>
            <a:endParaRPr/>
          </a:p>
          <a:p>
            <a:pPr>
              <a:lnSpc>
                <a:spcPct val="100000"/>
              </a:lnSpc>
            </a:pPr>
            <a:endParaRPr/>
          </a:p>
          <a:p>
            <a:pPr>
              <a:lnSpc>
                <a:spcPct val="100000"/>
              </a:lnSpc>
            </a:pPr>
            <a:endParaRPr/>
          </a:p>
          <a:p>
            <a:pPr>
              <a:lnSpc>
                <a:spcPct val="100000"/>
              </a:lnSpc>
            </a:pPr>
            <a:r>
              <a:rPr lang="pt-BR" sz="2400" strike="noStrike">
                <a:solidFill>
                  <a:srgbClr val="373737"/>
                </a:solidFill>
                <a:latin typeface="Helvetica Neue"/>
                <a:ea typeface="DejaVu Sans"/>
              </a:rPr>
              <a:t>Imagine que você deseja submeter um projeto sobre polinização por abelhas a uma agência de fomento à ciência governamental. </a:t>
            </a:r>
            <a:endParaRPr/>
          </a:p>
          <a:p>
            <a:pPr>
              <a:lnSpc>
                <a:spcPct val="100000"/>
              </a:lnSpc>
            </a:pPr>
            <a:endParaRPr/>
          </a:p>
          <a:p>
            <a:pPr>
              <a:lnSpc>
                <a:spcPct val="100000"/>
              </a:lnSpc>
            </a:pPr>
            <a:r>
              <a:rPr lang="pt-BR" sz="2400" strike="noStrike">
                <a:solidFill>
                  <a:srgbClr val="373737"/>
                </a:solidFill>
                <a:latin typeface="Helvetica Neue"/>
                <a:ea typeface="DejaVu Sans"/>
              </a:rPr>
              <a:t>É claro que esse é um tema gigante, então você precisa definir um foco. </a:t>
            </a:r>
            <a:endParaRPr/>
          </a:p>
          <a:p>
            <a:pPr>
              <a:lnSpc>
                <a:spcPct val="100000"/>
              </a:lnSpc>
            </a:pPr>
            <a:endParaRPr/>
          </a:p>
          <a:p>
            <a:pPr>
              <a:lnSpc>
                <a:spcPct val="100000"/>
              </a:lnSpc>
            </a:pPr>
            <a:r>
              <a:rPr lang="pt-BR" sz="2400" strike="noStrike">
                <a:solidFill>
                  <a:srgbClr val="373737"/>
                </a:solidFill>
                <a:latin typeface="Helvetica Neue"/>
                <a:ea typeface="DejaVu Sans"/>
              </a:rPr>
              <a:t>Você poderia estar interessado, por exemplo, em responder a seguinte pergunta: </a:t>
            </a:r>
            <a:endParaRPr/>
          </a:p>
          <a:p>
            <a:pPr>
              <a:lnSpc>
                <a:spcPct val="100000"/>
              </a:lnSpc>
            </a:pPr>
            <a:endParaRPr/>
          </a:p>
          <a:p>
            <a:pPr>
              <a:lnSpc>
                <a:spcPct val="100000"/>
              </a:lnSpc>
            </a:pPr>
            <a:endParaRPr/>
          </a:p>
          <a:p>
            <a:pPr algn="ctr">
              <a:lnSpc>
                <a:spcPct val="100000"/>
              </a:lnSpc>
            </a:pPr>
            <a:r>
              <a:rPr lang="pt-BR" sz="3200" strike="noStrike">
                <a:solidFill>
                  <a:srgbClr val="373737"/>
                </a:solidFill>
                <a:latin typeface="Helvetica Neue"/>
                <a:ea typeface="DejaVu Sans"/>
              </a:rPr>
              <a:t>QUE CONSEQUÊNCIAS O DESAPARECIMENTO DAS ABELHAS EUROPEIAS (FENÔMENO CONHECIDO COMO </a:t>
            </a:r>
            <a:r>
              <a:rPr lang="pt-BR" sz="3200" strike="noStrike" u="sng">
                <a:solidFill>
                  <a:srgbClr val="0000ff"/>
                </a:solidFill>
                <a:latin typeface="inherit"/>
                <a:ea typeface="DejaVu Sans"/>
              </a:rPr>
              <a:t>CCD</a:t>
            </a:r>
            <a:r>
              <a:rPr lang="pt-BR" sz="3200" strike="noStrike">
                <a:solidFill>
                  <a:srgbClr val="373737"/>
                </a:solidFill>
                <a:latin typeface="Helvetica Neue"/>
                <a:ea typeface="DejaVu Sans"/>
              </a:rPr>
              <a:t>) PODE TER PARA A AGRICULTURA BRASILEIRA?</a:t>
            </a:r>
            <a:endParaRPr/>
          </a:p>
        </p:txBody>
      </p:sp>
      <p:pic>
        <p:nvPicPr>
          <p:cNvPr id="95" name="Imagem 2" descr=""/>
          <p:cNvPicPr/>
          <p:nvPr/>
        </p:nvPicPr>
        <p:blipFill>
          <a:blip r:embed="rId1"/>
          <a:stretch/>
        </p:blipFill>
        <p:spPr>
          <a:xfrm>
            <a:off x="9504000" y="0"/>
            <a:ext cx="2687400" cy="165600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 name="CustomShape 1"/>
          <p:cNvSpPr/>
          <p:nvPr/>
        </p:nvSpPr>
        <p:spPr>
          <a:xfrm>
            <a:off x="1440000" y="275040"/>
            <a:ext cx="8204760" cy="5116680"/>
          </a:xfrm>
          <a:prstGeom prst="rect">
            <a:avLst/>
          </a:prstGeom>
          <a:blipFill>
            <a:blip r:embed="rId1"/>
            <a:stretch>
              <a:fillRect l="36" t="0" r="-36" b="0"/>
            </a:stretch>
          </a:blipFill>
          <a:ln>
            <a:noFill/>
          </a:ln>
          <a:effectLst>
            <a:glow rad="127000">
              <a:schemeClr val="accent1">
                <a:alpha val="23000"/>
              </a:schemeClr>
            </a:glow>
            <a:softEdge rad="292100"/>
          </a:effectLst>
        </p:spPr>
        <p:style>
          <a:lnRef idx="0"/>
          <a:fillRef idx="0"/>
          <a:effectRef idx="0"/>
          <a:fontRef idx="minor"/>
        </p:style>
        <p:txBody>
          <a:bodyPr lIns="90000" rIns="90000" tIns="45000" bIns="45000"/>
          <a:p>
            <a:pPr>
              <a:lnSpc>
                <a:spcPct val="100000"/>
              </a:lnSpc>
              <a:buFont typeface="Wingdings" charset="2"/>
              <a:buChar char=""/>
            </a:pPr>
            <a:r>
              <a:rPr b="1" lang="pt-BR" sz="6600" strike="noStrike">
                <a:solidFill>
                  <a:srgbClr val="222a35"/>
                </a:solidFill>
                <a:latin typeface="Calibri"/>
                <a:ea typeface="DejaVu Sans"/>
              </a:rPr>
              <a:t>OBJETIVOS</a:t>
            </a:r>
            <a:endParaRPr/>
          </a:p>
          <a:p>
            <a:pPr>
              <a:lnSpc>
                <a:spcPct val="100000"/>
              </a:lnSpc>
            </a:pPr>
            <a:r>
              <a:rPr b="1" lang="pt-BR" sz="6600" strike="noStrike">
                <a:solidFill>
                  <a:srgbClr val="222a35"/>
                </a:solidFill>
                <a:latin typeface="Calibri"/>
                <a:ea typeface="DejaVu Sans"/>
              </a:rPr>
              <a:t>	</a:t>
            </a:r>
            <a:r>
              <a:rPr b="1" lang="pt-BR" sz="6600" strike="noStrike">
                <a:solidFill>
                  <a:srgbClr val="222a35"/>
                </a:solidFill>
                <a:latin typeface="Calibri"/>
                <a:ea typeface="DejaVu Sans"/>
              </a:rPr>
              <a:t>OBJETIVO GERAL</a:t>
            </a:r>
            <a:endParaRPr/>
          </a:p>
          <a:p>
            <a:pPr>
              <a:lnSpc>
                <a:spcPct val="100000"/>
              </a:lnSpc>
            </a:pPr>
            <a:r>
              <a:rPr b="1" lang="pt-BR" sz="6600" strike="noStrike">
                <a:solidFill>
                  <a:srgbClr val="222a35"/>
                </a:solidFill>
                <a:latin typeface="Calibri"/>
                <a:ea typeface="DejaVu Sans"/>
              </a:rPr>
              <a:t>	</a:t>
            </a:r>
            <a:r>
              <a:rPr b="1" lang="pt-BR" sz="6600" strike="noStrike">
                <a:solidFill>
                  <a:srgbClr val="222a35"/>
                </a:solidFill>
                <a:latin typeface="Calibri"/>
                <a:ea typeface="DejaVu Sans"/>
              </a:rPr>
              <a:t>OBJETIVOS ESPECÍFICOS</a:t>
            </a:r>
            <a:endParaRPr/>
          </a:p>
          <a:p>
            <a:pPr>
              <a:lnSpc>
                <a:spcPct val="100000"/>
              </a:lnSpc>
              <a:buFont typeface="Wingdings" charset="2"/>
              <a:buChar char=""/>
            </a:pPr>
            <a:r>
              <a:rPr b="1" lang="pt-BR" sz="6600" strike="noStrike">
                <a:solidFill>
                  <a:srgbClr val="222a35"/>
                </a:solidFill>
                <a:latin typeface="Calibri"/>
                <a:ea typeface="DejaVu Sans"/>
              </a:rPr>
              <a:t>JUSTIFICATIVA</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CustomShape 1"/>
          <p:cNvSpPr/>
          <p:nvPr/>
        </p:nvSpPr>
        <p:spPr>
          <a:xfrm>
            <a:off x="320400" y="434520"/>
            <a:ext cx="11256120" cy="6672960"/>
          </a:xfrm>
          <a:prstGeom prst="rect">
            <a:avLst/>
          </a:prstGeom>
          <a:solidFill>
            <a:srgbClr val="92d050"/>
          </a:solidFill>
          <a:ln>
            <a:noFill/>
          </a:ln>
        </p:spPr>
        <p:style>
          <a:lnRef idx="0"/>
          <a:fillRef idx="0"/>
          <a:effectRef idx="0"/>
          <a:fontRef idx="minor"/>
        </p:style>
        <p:txBody>
          <a:bodyPr lIns="90000" rIns="90000" tIns="45000" bIns="45000"/>
          <a:p>
            <a:pPr>
              <a:lnSpc>
                <a:spcPct val="100000"/>
              </a:lnSpc>
            </a:pPr>
            <a:r>
              <a:rPr lang="pt-BR" sz="2400" strike="noStrike">
                <a:solidFill>
                  <a:srgbClr val="373737"/>
                </a:solidFill>
                <a:latin typeface="Helvetica Neue"/>
                <a:ea typeface="DejaVu Sans"/>
              </a:rPr>
              <a:t>Mesmo já tendo um foco bem mais focado (rs), a </a:t>
            </a:r>
            <a:endParaRPr/>
          </a:p>
          <a:p>
            <a:pPr>
              <a:lnSpc>
                <a:spcPct val="100000"/>
              </a:lnSpc>
            </a:pPr>
            <a:r>
              <a:rPr lang="pt-BR" sz="2400" strike="noStrike">
                <a:solidFill>
                  <a:srgbClr val="373737"/>
                </a:solidFill>
                <a:latin typeface="Helvetica Neue"/>
                <a:ea typeface="DejaVu Sans"/>
              </a:rPr>
              <a:t>pergunta ainda continua grande. </a:t>
            </a:r>
            <a:endParaRPr/>
          </a:p>
          <a:p>
            <a:pPr>
              <a:lnSpc>
                <a:spcPct val="100000"/>
              </a:lnSpc>
            </a:pPr>
            <a:endParaRPr/>
          </a:p>
          <a:p>
            <a:pPr>
              <a:lnSpc>
                <a:spcPct val="100000"/>
              </a:lnSpc>
            </a:pPr>
            <a:endParaRPr/>
          </a:p>
          <a:p>
            <a:pPr>
              <a:lnSpc>
                <a:spcPct val="100000"/>
              </a:lnSpc>
            </a:pPr>
            <a:endParaRPr/>
          </a:p>
          <a:p>
            <a:pPr>
              <a:lnSpc>
                <a:spcPct val="100000"/>
              </a:lnSpc>
            </a:pPr>
            <a:r>
              <a:rPr lang="pt-BR" sz="2400" strike="noStrike">
                <a:solidFill>
                  <a:srgbClr val="373737"/>
                </a:solidFill>
                <a:latin typeface="Helvetica Neue"/>
                <a:ea typeface="DejaVu Sans"/>
              </a:rPr>
              <a:t>Quando a pergunta não pode ser respondida na íntegra em um único projeto, o melhor é olhá-la por diferentes ângulos e responder um pedaço por vez. </a:t>
            </a:r>
            <a:endParaRPr/>
          </a:p>
          <a:p>
            <a:pPr>
              <a:lnSpc>
                <a:spcPct val="100000"/>
              </a:lnSpc>
            </a:pPr>
            <a:endParaRPr/>
          </a:p>
          <a:p>
            <a:pPr>
              <a:lnSpc>
                <a:spcPct val="100000"/>
              </a:lnSpc>
            </a:pPr>
            <a:r>
              <a:rPr lang="pt-BR" sz="2400" strike="noStrike">
                <a:solidFill>
                  <a:srgbClr val="373737"/>
                </a:solidFill>
                <a:latin typeface="Helvetica Neue"/>
                <a:ea typeface="DejaVu Sans"/>
              </a:rPr>
              <a:t>A melhor estratégia em um caso como esse seria focar ainda mais em uma ou poucas hipóteses bem interessantes, dentro do escopo da pergunta. Poder-se-ia testar as seguintes hipóteses relacionadas: </a:t>
            </a:r>
            <a:endParaRPr/>
          </a:p>
          <a:p>
            <a:pPr>
              <a:lnSpc>
                <a:spcPct val="100000"/>
              </a:lnSpc>
            </a:pPr>
            <a:endParaRPr/>
          </a:p>
          <a:p>
            <a:pPr>
              <a:lnSpc>
                <a:spcPct val="100000"/>
              </a:lnSpc>
              <a:buFont typeface="StarSymbol"/>
              <a:buAutoNum type="romanLcParenR"/>
            </a:pPr>
            <a:r>
              <a:rPr lang="pt-BR" sz="2400" strike="noStrike">
                <a:solidFill>
                  <a:srgbClr val="373737"/>
                </a:solidFill>
                <a:latin typeface="Helvetica Neue"/>
                <a:ea typeface="DejaVu Sans"/>
              </a:rPr>
              <a:t>a produção de laranjas no Brasil sofrerá uma queda considerável devido ao CCD; </a:t>
            </a:r>
            <a:endParaRPr/>
          </a:p>
          <a:p>
            <a:pPr>
              <a:lnSpc>
                <a:spcPct val="100000"/>
              </a:lnSpc>
            </a:pPr>
            <a:endParaRPr/>
          </a:p>
          <a:p>
            <a:pPr>
              <a:lnSpc>
                <a:spcPct val="100000"/>
              </a:lnSpc>
              <a:buFont typeface="StarSymbol"/>
              <a:buAutoNum type="romanLcParenR"/>
            </a:pPr>
            <a:r>
              <a:rPr lang="pt-BR" sz="2400" strike="noStrike">
                <a:solidFill>
                  <a:srgbClr val="373737"/>
                </a:solidFill>
                <a:latin typeface="Helvetica Neue"/>
                <a:ea typeface="DejaVu Sans"/>
              </a:rPr>
              <a:t>a polinização de lavouras de laranjas no Brasil poderia ser substituída por abelhas nativas.</a:t>
            </a:r>
            <a:endParaRPr/>
          </a:p>
        </p:txBody>
      </p:sp>
      <p:pic>
        <p:nvPicPr>
          <p:cNvPr id="97" name="Imagem 2" descr=""/>
          <p:cNvPicPr/>
          <p:nvPr/>
        </p:nvPicPr>
        <p:blipFill>
          <a:blip r:embed="rId1"/>
          <a:stretch/>
        </p:blipFill>
        <p:spPr>
          <a:xfrm>
            <a:off x="8064000" y="434520"/>
            <a:ext cx="3024000" cy="144720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CustomShape 1"/>
          <p:cNvSpPr/>
          <p:nvPr/>
        </p:nvSpPr>
        <p:spPr>
          <a:xfrm>
            <a:off x="397800" y="194040"/>
            <a:ext cx="11271600" cy="2284560"/>
          </a:xfrm>
          <a:prstGeom prst="rect">
            <a:avLst/>
          </a:prstGeom>
          <a:solidFill>
            <a:srgbClr val="92d050"/>
          </a:solidFill>
          <a:ln>
            <a:noFill/>
          </a:ln>
        </p:spPr>
        <p:style>
          <a:lnRef idx="0"/>
          <a:fillRef idx="0"/>
          <a:effectRef idx="0"/>
          <a:fontRef idx="minor"/>
        </p:style>
        <p:txBody>
          <a:bodyPr lIns="90000" rIns="90000" tIns="45000" bIns="45000"/>
          <a:p>
            <a:pPr algn="just">
              <a:lnSpc>
                <a:spcPct val="100000"/>
              </a:lnSpc>
            </a:pPr>
            <a:r>
              <a:rPr lang="pt-BR" sz="2400" strike="noStrike">
                <a:solidFill>
                  <a:srgbClr val="373737"/>
                </a:solidFill>
                <a:latin typeface="Helvetica Neue"/>
                <a:ea typeface="DejaVu Sans"/>
              </a:rPr>
              <a:t>Ok, agora é hora de justificar esse projeto-exemplo. </a:t>
            </a:r>
            <a:endParaRPr/>
          </a:p>
          <a:p>
            <a:pPr algn="just">
              <a:lnSpc>
                <a:spcPct val="100000"/>
              </a:lnSpc>
            </a:pPr>
            <a:endParaRPr/>
          </a:p>
          <a:p>
            <a:pPr algn="just">
              <a:lnSpc>
                <a:spcPct val="100000"/>
              </a:lnSpc>
            </a:pPr>
            <a:r>
              <a:rPr lang="pt-BR" sz="2400" strike="noStrike">
                <a:solidFill>
                  <a:srgbClr val="373737"/>
                </a:solidFill>
                <a:latin typeface="Helvetica Neue"/>
                <a:ea typeface="DejaVu Sans"/>
              </a:rPr>
              <a:t>Como se trata de uma pesquisa com clara interface </a:t>
            </a:r>
            <a:endParaRPr/>
          </a:p>
          <a:p>
            <a:pPr algn="just">
              <a:lnSpc>
                <a:spcPct val="100000"/>
              </a:lnSpc>
            </a:pPr>
            <a:r>
              <a:rPr lang="pt-BR" sz="2400" strike="noStrike">
                <a:solidFill>
                  <a:srgbClr val="373737"/>
                </a:solidFill>
                <a:latin typeface="Helvetica Neue"/>
                <a:ea typeface="DejaVu Sans"/>
              </a:rPr>
              <a:t>com a economia e a sociedade, fica mais fácil. </a:t>
            </a:r>
            <a:endParaRPr/>
          </a:p>
          <a:p>
            <a:pPr algn="just">
              <a:lnSpc>
                <a:spcPct val="100000"/>
              </a:lnSpc>
            </a:pPr>
            <a:endParaRPr/>
          </a:p>
          <a:p>
            <a:pPr algn="just">
              <a:lnSpc>
                <a:spcPct val="100000"/>
              </a:lnSpc>
            </a:pPr>
            <a:r>
              <a:rPr lang="pt-BR" sz="2400" strike="noStrike">
                <a:solidFill>
                  <a:srgbClr val="373737"/>
                </a:solidFill>
                <a:latin typeface="Helvetica Neue"/>
                <a:ea typeface="DejaVu Sans"/>
              </a:rPr>
              <a:t>A justificativa poderia seguir por um caminho mais ou menos assim:</a:t>
            </a:r>
            <a:endParaRPr/>
          </a:p>
        </p:txBody>
      </p:sp>
      <p:sp>
        <p:nvSpPr>
          <p:cNvPr id="99" name="CustomShape 2"/>
          <p:cNvSpPr/>
          <p:nvPr/>
        </p:nvSpPr>
        <p:spPr>
          <a:xfrm>
            <a:off x="397800" y="2745720"/>
            <a:ext cx="11271600" cy="4112640"/>
          </a:xfrm>
          <a:prstGeom prst="rect">
            <a:avLst/>
          </a:prstGeom>
          <a:solidFill>
            <a:schemeClr val="accent6">
              <a:lumMod val="40000"/>
              <a:lumOff val="60000"/>
            </a:schemeClr>
          </a:solidFill>
          <a:ln>
            <a:noFill/>
          </a:ln>
        </p:spPr>
        <p:style>
          <a:lnRef idx="0"/>
          <a:fillRef idx="0"/>
          <a:effectRef idx="0"/>
          <a:fontRef idx="minor"/>
        </p:style>
        <p:txBody>
          <a:bodyPr lIns="90000" rIns="90000" tIns="45000" bIns="45000"/>
          <a:p>
            <a:pPr algn="just">
              <a:lnSpc>
                <a:spcPct val="100000"/>
              </a:lnSpc>
            </a:pPr>
            <a:r>
              <a:rPr lang="pt-BR" sz="2400" strike="noStrike">
                <a:solidFill>
                  <a:srgbClr val="373737"/>
                </a:solidFill>
                <a:latin typeface="Helvetica Neue"/>
                <a:ea typeface="DejaVu Sans"/>
              </a:rPr>
              <a:t>No mundo todo, as abelhas europeias estão desaparecendo, correndo o risco de entrarem em extinção em um futuro próximo: trata-se do fenômeno conhecido como “</a:t>
            </a:r>
            <a:r>
              <a:rPr i="1" lang="pt-BR" sz="2400" strike="noStrike">
                <a:solidFill>
                  <a:srgbClr val="373737"/>
                </a:solidFill>
                <a:latin typeface="Helvetica Neue"/>
                <a:ea typeface="DejaVu Sans"/>
              </a:rPr>
              <a:t>colony collapse disorder</a:t>
            </a:r>
            <a:r>
              <a:rPr lang="pt-BR" sz="2400" strike="noStrike">
                <a:solidFill>
                  <a:srgbClr val="373737"/>
                </a:solidFill>
                <a:latin typeface="Helvetica Neue"/>
                <a:ea typeface="DejaVu Sans"/>
              </a:rPr>
              <a:t>” (CCD). Como elas são as principais polarizadoras de várias lavouras, o CCD pode ter consequências para a segurança econômica e alimentar de populações humanas. Assim, pretendemos investigar uma dessas possíveis consequências usando como modelo uma lavoura muito importante no Brasil: as laranjas. O nosso projeto criará subsídios para, por exemplo, estimar o tamanho do prejuízo que os agricultores terão e planejar a substituição das abelhas europeias por abelhas nativas na polinização de laranjas.</a:t>
            </a:r>
            <a:endParaRPr/>
          </a:p>
        </p:txBody>
      </p:sp>
      <p:pic>
        <p:nvPicPr>
          <p:cNvPr id="100" name="Imagem 3" descr=""/>
          <p:cNvPicPr/>
          <p:nvPr/>
        </p:nvPicPr>
        <p:blipFill>
          <a:blip r:embed="rId1"/>
          <a:stretch/>
        </p:blipFill>
        <p:spPr>
          <a:xfrm>
            <a:off x="8928000" y="0"/>
            <a:ext cx="2550240" cy="151200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CustomShape 1"/>
          <p:cNvSpPr/>
          <p:nvPr/>
        </p:nvSpPr>
        <p:spPr>
          <a:xfrm>
            <a:off x="289440" y="248040"/>
            <a:ext cx="11240640" cy="5699520"/>
          </a:xfrm>
          <a:prstGeom prst="rect">
            <a:avLst/>
          </a:prstGeom>
          <a:solidFill>
            <a:srgbClr val="92d050"/>
          </a:solidFill>
          <a:ln>
            <a:noFill/>
          </a:ln>
        </p:spPr>
        <p:style>
          <a:lnRef idx="0"/>
          <a:fillRef idx="0"/>
          <a:effectRef idx="0"/>
          <a:fontRef idx="minor"/>
        </p:style>
        <p:txBody>
          <a:bodyPr lIns="90000" rIns="90000" tIns="45000" bIns="45000"/>
          <a:p>
            <a:pPr algn="ctr">
              <a:lnSpc>
                <a:spcPct val="100000"/>
              </a:lnSpc>
            </a:pPr>
            <a:r>
              <a:rPr b="1" lang="pt-BR" sz="2400" strike="noStrike" u="sng">
                <a:solidFill>
                  <a:srgbClr val="373737"/>
                </a:solidFill>
                <a:latin typeface="inherit"/>
                <a:ea typeface="DejaVu Sans"/>
              </a:rPr>
              <a:t>Test drive</a:t>
            </a:r>
            <a:endParaRPr/>
          </a:p>
          <a:p>
            <a:pPr algn="just">
              <a:lnSpc>
                <a:spcPct val="100000"/>
              </a:lnSpc>
            </a:pPr>
            <a:endParaRPr/>
          </a:p>
          <a:p>
            <a:pPr algn="just">
              <a:lnSpc>
                <a:spcPct val="100000"/>
              </a:lnSpc>
            </a:pPr>
            <a:r>
              <a:rPr lang="pt-BR" sz="2000" strike="noStrike">
                <a:solidFill>
                  <a:srgbClr val="373737"/>
                </a:solidFill>
                <a:latin typeface="Helvetica Neue"/>
                <a:ea typeface="DejaVu Sans"/>
              </a:rPr>
              <a:t>Já que a ciência é uma cultura humana, pedir a opinião dos outros é sempre importante, desde a concepção à publicação de um projeto. Assim, teste também a sua justificativa. </a:t>
            </a:r>
            <a:endParaRPr/>
          </a:p>
          <a:p>
            <a:pPr algn="just">
              <a:lnSpc>
                <a:spcPct val="100000"/>
              </a:lnSpc>
            </a:pPr>
            <a:endParaRPr/>
          </a:p>
          <a:p>
            <a:pPr algn="just">
              <a:lnSpc>
                <a:spcPct val="100000"/>
              </a:lnSpc>
            </a:pPr>
            <a:r>
              <a:rPr lang="pt-BR" sz="2000" strike="noStrike">
                <a:solidFill>
                  <a:srgbClr val="373737"/>
                </a:solidFill>
                <a:latin typeface="Helvetica Neue"/>
                <a:ea typeface="DejaVu Sans"/>
              </a:rPr>
              <a:t>Após escrevê-la, passe-a para um colega ler, sem incluir o resto do projeto. </a:t>
            </a:r>
            <a:endParaRPr/>
          </a:p>
          <a:p>
            <a:pPr algn="just">
              <a:lnSpc>
                <a:spcPct val="100000"/>
              </a:lnSpc>
            </a:pPr>
            <a:endParaRPr/>
          </a:p>
          <a:p>
            <a:pPr algn="just">
              <a:lnSpc>
                <a:spcPct val="100000"/>
              </a:lnSpc>
            </a:pPr>
            <a:r>
              <a:rPr lang="pt-BR" sz="2000" strike="noStrike">
                <a:solidFill>
                  <a:srgbClr val="373737"/>
                </a:solidFill>
                <a:latin typeface="Helvetica Neue"/>
                <a:ea typeface="DejaVu Sans"/>
              </a:rPr>
              <a:t>A justificativa precisa ser convincente por si só, sem a ajuda do texto completo. </a:t>
            </a:r>
            <a:endParaRPr/>
          </a:p>
          <a:p>
            <a:pPr algn="just">
              <a:lnSpc>
                <a:spcPct val="100000"/>
              </a:lnSpc>
            </a:pPr>
            <a:endParaRPr/>
          </a:p>
          <a:p>
            <a:pPr algn="just">
              <a:lnSpc>
                <a:spcPct val="100000"/>
              </a:lnSpc>
            </a:pPr>
            <a:r>
              <a:rPr lang="pt-BR" sz="2000" strike="noStrike">
                <a:solidFill>
                  <a:srgbClr val="373737"/>
                </a:solidFill>
                <a:latin typeface="Helvetica Neue"/>
                <a:ea typeface="DejaVu Sans"/>
              </a:rPr>
              <a:t>Se ela vender bem o seu peixe sozinha, quando ela estiver </a:t>
            </a:r>
            <a:endParaRPr/>
          </a:p>
          <a:p>
            <a:pPr algn="just">
              <a:lnSpc>
                <a:spcPct val="100000"/>
              </a:lnSpc>
            </a:pPr>
            <a:r>
              <a:rPr lang="pt-BR" sz="2000" strike="noStrike">
                <a:solidFill>
                  <a:srgbClr val="373737"/>
                </a:solidFill>
                <a:latin typeface="Helvetica Neue"/>
                <a:ea typeface="DejaVu Sans"/>
              </a:rPr>
              <a:t>dentro do projeto será mais eficiente ainda. </a:t>
            </a:r>
            <a:endParaRPr/>
          </a:p>
          <a:p>
            <a:pPr algn="just">
              <a:lnSpc>
                <a:spcPct val="100000"/>
              </a:lnSpc>
            </a:pPr>
            <a:endParaRPr/>
          </a:p>
          <a:p>
            <a:pPr algn="just">
              <a:lnSpc>
                <a:spcPct val="100000"/>
              </a:lnSpc>
            </a:pPr>
            <a:r>
              <a:rPr lang="pt-BR" sz="2000" strike="noStrike">
                <a:solidFill>
                  <a:srgbClr val="373737"/>
                </a:solidFill>
                <a:latin typeface="Helvetica Neue"/>
                <a:ea typeface="DejaVu Sans"/>
              </a:rPr>
              <a:t>Pergunte ao seu colega se, só com base na </a:t>
            </a:r>
            <a:endParaRPr/>
          </a:p>
          <a:p>
            <a:pPr algn="just">
              <a:lnSpc>
                <a:spcPct val="100000"/>
              </a:lnSpc>
            </a:pPr>
            <a:r>
              <a:rPr lang="pt-BR" sz="2000" strike="noStrike">
                <a:solidFill>
                  <a:srgbClr val="373737"/>
                </a:solidFill>
                <a:latin typeface="Helvetica Neue"/>
                <a:ea typeface="DejaVu Sans"/>
              </a:rPr>
              <a:t>justificativa, ele ficaria interessado em patrocinar </a:t>
            </a:r>
            <a:endParaRPr/>
          </a:p>
          <a:p>
            <a:pPr algn="just">
              <a:lnSpc>
                <a:spcPct val="100000"/>
              </a:lnSpc>
            </a:pPr>
            <a:r>
              <a:rPr lang="pt-BR" sz="2000" strike="noStrike">
                <a:solidFill>
                  <a:srgbClr val="373737"/>
                </a:solidFill>
                <a:latin typeface="Helvetica Neue"/>
                <a:ea typeface="DejaVu Sans"/>
              </a:rPr>
              <a:t>sua pesquisa. Caso, antes de você perguntar, ele </a:t>
            </a:r>
            <a:endParaRPr/>
          </a:p>
          <a:p>
            <a:pPr algn="just">
              <a:lnSpc>
                <a:spcPct val="100000"/>
              </a:lnSpc>
            </a:pPr>
            <a:r>
              <a:rPr lang="pt-BR" sz="2000" strike="noStrike">
                <a:solidFill>
                  <a:srgbClr val="373737"/>
                </a:solidFill>
                <a:latin typeface="Helvetica Neue"/>
                <a:ea typeface="DejaVu Sans"/>
              </a:rPr>
              <a:t>já esteja abrindo a carteira na sua frente, </a:t>
            </a:r>
            <a:endParaRPr/>
          </a:p>
          <a:p>
            <a:pPr algn="just">
              <a:lnSpc>
                <a:spcPct val="100000"/>
              </a:lnSpc>
            </a:pPr>
            <a:r>
              <a:rPr lang="pt-BR" sz="2000" strike="noStrike">
                <a:solidFill>
                  <a:srgbClr val="373737"/>
                </a:solidFill>
                <a:latin typeface="Helvetica Neue"/>
                <a:ea typeface="DejaVu Sans"/>
              </a:rPr>
              <a:t>então considere isso como um bom sinal (rs).</a:t>
            </a:r>
            <a:endParaRPr/>
          </a:p>
        </p:txBody>
      </p:sp>
      <p:pic>
        <p:nvPicPr>
          <p:cNvPr id="102" name="Imagem 2" descr=""/>
          <p:cNvPicPr/>
          <p:nvPr/>
        </p:nvPicPr>
        <p:blipFill>
          <a:blip r:embed="rId1"/>
          <a:stretch/>
        </p:blipFill>
        <p:spPr>
          <a:xfrm>
            <a:off x="6269040" y="4261680"/>
            <a:ext cx="5790600" cy="2704320"/>
          </a:xfrm>
          <a:prstGeom prst="rect">
            <a:avLst/>
          </a:prstGeom>
          <a:ln>
            <a:noFill/>
          </a:ln>
        </p:spPr>
      </p:pic>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3" name="Imagem 1" descr=""/>
          <p:cNvPicPr/>
          <p:nvPr/>
        </p:nvPicPr>
        <p:blipFill>
          <a:blip r:embed="rId1"/>
          <a:stretch/>
        </p:blipFill>
        <p:spPr>
          <a:xfrm>
            <a:off x="7441200" y="3177360"/>
            <a:ext cx="4438080" cy="3323520"/>
          </a:xfrm>
          <a:prstGeom prst="rect">
            <a:avLst/>
          </a:prstGeom>
          <a:ln>
            <a:noFill/>
          </a:ln>
        </p:spPr>
      </p:pic>
      <p:pic>
        <p:nvPicPr>
          <p:cNvPr id="104" name="Imagem 2" descr=""/>
          <p:cNvPicPr/>
          <p:nvPr/>
        </p:nvPicPr>
        <p:blipFill>
          <a:blip r:embed="rId2"/>
          <a:stretch/>
        </p:blipFill>
        <p:spPr>
          <a:xfrm>
            <a:off x="619920" y="3472560"/>
            <a:ext cx="6009480" cy="3028320"/>
          </a:xfrm>
          <a:prstGeom prst="rect">
            <a:avLst/>
          </a:prstGeom>
          <a:ln>
            <a:noFill/>
          </a:ln>
        </p:spPr>
      </p:pic>
      <p:pic>
        <p:nvPicPr>
          <p:cNvPr id="105" name="Imagem 3" descr=""/>
          <p:cNvPicPr/>
          <p:nvPr/>
        </p:nvPicPr>
        <p:blipFill>
          <a:blip r:embed="rId3"/>
          <a:stretch/>
        </p:blipFill>
        <p:spPr>
          <a:xfrm>
            <a:off x="619920" y="161280"/>
            <a:ext cx="5239080" cy="3015360"/>
          </a:xfrm>
          <a:prstGeom prst="rect">
            <a:avLst/>
          </a:prstGeom>
          <a:ln>
            <a:noFill/>
          </a:ln>
        </p:spPr>
      </p:pic>
      <p:pic>
        <p:nvPicPr>
          <p:cNvPr id="106" name="Imagem 4" descr=""/>
          <p:cNvPicPr/>
          <p:nvPr/>
        </p:nvPicPr>
        <p:blipFill>
          <a:blip r:embed="rId4"/>
          <a:stretch/>
        </p:blipFill>
        <p:spPr>
          <a:xfrm>
            <a:off x="6817680" y="243360"/>
            <a:ext cx="5265360" cy="2700360"/>
          </a:xfrm>
          <a:prstGeom prst="rect">
            <a:avLst/>
          </a:prstGeom>
          <a:ln>
            <a:noFill/>
          </a:ln>
        </p:spPr>
      </p:pic>
    </p:spTree>
  </p:cSld>
  <p:timing>
    <p:tnLst>
      <p:par>
        <p:cTn id="45" dur="indefinite" restart="never" nodeType="tmRoot">
          <p:childTnLst>
            <p:seq>
              <p:cTn id="46" dur="indefinite" nodeType="mainSeq">
                <p:childTnLst>
                  <p:par>
                    <p:cTn id="47" fill="hold">
                      <p:stCondLst>
                        <p:cond delay="indefinite"/>
                      </p:stCondLst>
                      <p:childTnLst>
                        <p:par>
                          <p:cTn id="48" fill="hold">
                            <p:stCondLst>
                              <p:cond delay="0"/>
                            </p:stCondLst>
                            <p:childTnLst>
                              <p:par>
                                <p:cTn id="49" nodeType="clickEffect" fill="hold" presetClass="entr" presetID="2" presetSubtype="4">
                                  <p:stCondLst>
                                    <p:cond delay="0"/>
                                  </p:stCondLst>
                                  <p:childTnLst>
                                    <p:set>
                                      <p:cBhvr>
                                        <p:cTn id="50" dur="1" fill="hold">
                                          <p:stCondLst>
                                            <p:cond delay="0"/>
                                          </p:stCondLst>
                                        </p:cTn>
                                        <p:tgtEl>
                                          <p:spTgt spid="106"/>
                                        </p:tgtEl>
                                        <p:attrNameLst>
                                          <p:attrName>style.visibility</p:attrName>
                                        </p:attrNameLst>
                                      </p:cBhvr>
                                      <p:to>
                                        <p:strVal val="visible"/>
                                      </p:to>
                                    </p:set>
                                    <p:anim calcmode="lin" valueType="num">
                                      <p:cBhvr additive="repl">
                                        <p:cTn id="51" dur="500" fill="hold"/>
                                        <p:tgtEl>
                                          <p:spTgt spid="106"/>
                                        </p:tgtEl>
                                        <p:attrNameLst>
                                          <p:attrName>ppt_x</p:attrName>
                                        </p:attrNameLst>
                                      </p:cBhvr>
                                      <p:tavLst>
                                        <p:tav tm="0">
                                          <p:val>
                                            <p:strVal val="#ppt_x"/>
                                          </p:val>
                                        </p:tav>
                                        <p:tav tm="100000">
                                          <p:val>
                                            <p:strVal val="#ppt_x"/>
                                          </p:val>
                                        </p:tav>
                                      </p:tavLst>
                                    </p:anim>
                                    <p:anim calcmode="lin" valueType="num">
                                      <p:cBhvr additive="repl">
                                        <p:cTn id="5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2" presetSubtype="4">
                                  <p:stCondLst>
                                    <p:cond delay="0"/>
                                  </p:stCondLst>
                                  <p:childTnLst>
                                    <p:set>
                                      <p:cBhvr>
                                        <p:cTn id="56" dur="1" fill="hold">
                                          <p:stCondLst>
                                            <p:cond delay="0"/>
                                          </p:stCondLst>
                                        </p:cTn>
                                        <p:tgtEl>
                                          <p:spTgt spid="104"/>
                                        </p:tgtEl>
                                        <p:attrNameLst>
                                          <p:attrName>style.visibility</p:attrName>
                                        </p:attrNameLst>
                                      </p:cBhvr>
                                      <p:to>
                                        <p:strVal val="visible"/>
                                      </p:to>
                                    </p:set>
                                    <p:anim calcmode="lin" valueType="num">
                                      <p:cBhvr additive="repl">
                                        <p:cTn id="57" dur="500" fill="hold"/>
                                        <p:tgtEl>
                                          <p:spTgt spid="104"/>
                                        </p:tgtEl>
                                        <p:attrNameLst>
                                          <p:attrName>ppt_x</p:attrName>
                                        </p:attrNameLst>
                                      </p:cBhvr>
                                      <p:tavLst>
                                        <p:tav tm="0">
                                          <p:val>
                                            <p:strVal val="#ppt_x"/>
                                          </p:val>
                                        </p:tav>
                                        <p:tav tm="100000">
                                          <p:val>
                                            <p:strVal val="#ppt_x"/>
                                          </p:val>
                                        </p:tav>
                                      </p:tavLst>
                                    </p:anim>
                                    <p:anim calcmode="lin" valueType="num">
                                      <p:cBhvr additive="repl">
                                        <p:cTn id="5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2" presetSubtype="4">
                                  <p:stCondLst>
                                    <p:cond delay="0"/>
                                  </p:stCondLst>
                                  <p:childTnLst>
                                    <p:set>
                                      <p:cBhvr>
                                        <p:cTn id="62" dur="1" fill="hold">
                                          <p:stCondLst>
                                            <p:cond delay="0"/>
                                          </p:stCondLst>
                                        </p:cTn>
                                        <p:tgtEl>
                                          <p:spTgt spid="103"/>
                                        </p:tgtEl>
                                        <p:attrNameLst>
                                          <p:attrName>style.visibility</p:attrName>
                                        </p:attrNameLst>
                                      </p:cBhvr>
                                      <p:to>
                                        <p:strVal val="visible"/>
                                      </p:to>
                                    </p:set>
                                    <p:anim calcmode="lin" valueType="num">
                                      <p:cBhvr additive="repl">
                                        <p:cTn id="63" dur="500" fill="hold"/>
                                        <p:tgtEl>
                                          <p:spTgt spid="103"/>
                                        </p:tgtEl>
                                        <p:attrNameLst>
                                          <p:attrName>ppt_x</p:attrName>
                                        </p:attrNameLst>
                                      </p:cBhvr>
                                      <p:tavLst>
                                        <p:tav tm="0">
                                          <p:val>
                                            <p:strVal val="#ppt_x"/>
                                          </p:val>
                                        </p:tav>
                                        <p:tav tm="100000">
                                          <p:val>
                                            <p:strVal val="#ppt_x"/>
                                          </p:val>
                                        </p:tav>
                                      </p:tavLst>
                                    </p:anim>
                                    <p:anim calcmode="lin" valueType="num">
                                      <p:cBhvr additive="repl">
                                        <p:cTn id="64"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7" name="CustomShape 1"/>
          <p:cNvSpPr/>
          <p:nvPr/>
        </p:nvSpPr>
        <p:spPr>
          <a:xfrm>
            <a:off x="614880" y="691200"/>
            <a:ext cx="10636200" cy="392868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800" strike="noStrike" u="sng">
                <a:solidFill>
                  <a:srgbClr val="373737"/>
                </a:solidFill>
                <a:latin typeface="inherit"/>
                <a:ea typeface="DejaVu Sans"/>
              </a:rPr>
              <a:t>Dica final</a:t>
            </a:r>
            <a:endParaRPr/>
          </a:p>
          <a:p>
            <a:pPr>
              <a:lnSpc>
                <a:spcPct val="100000"/>
              </a:lnSpc>
            </a:pPr>
            <a:endParaRPr/>
          </a:p>
          <a:p>
            <a:pPr>
              <a:lnSpc>
                <a:spcPct val="100000"/>
              </a:lnSpc>
            </a:pPr>
            <a:r>
              <a:rPr lang="pt-BR" sz="2800" strike="noStrike">
                <a:solidFill>
                  <a:srgbClr val="373737"/>
                </a:solidFill>
                <a:latin typeface="Helvetica Neue"/>
                <a:ea typeface="DejaVu Sans"/>
              </a:rPr>
              <a:t>Pense fora da caixinha. </a:t>
            </a:r>
            <a:endParaRPr/>
          </a:p>
          <a:p>
            <a:pPr>
              <a:lnSpc>
                <a:spcPct val="100000"/>
              </a:lnSpc>
            </a:pPr>
            <a:endParaRPr/>
          </a:p>
          <a:p>
            <a:pPr>
              <a:lnSpc>
                <a:spcPct val="100000"/>
              </a:lnSpc>
            </a:pPr>
            <a:r>
              <a:rPr lang="pt-BR" sz="2800" strike="noStrike">
                <a:solidFill>
                  <a:srgbClr val="373737"/>
                </a:solidFill>
                <a:latin typeface="Helvetica Neue"/>
                <a:ea typeface="DejaVu Sans"/>
              </a:rPr>
              <a:t>Se você pegar a manha de escrever justificativas convincentes, pode pedir financiamento através até mesmo de crowdfunding. </a:t>
            </a:r>
            <a:endParaRPr/>
          </a:p>
          <a:p>
            <a:pPr>
              <a:lnSpc>
                <a:spcPct val="100000"/>
              </a:lnSpc>
            </a:pPr>
            <a:endParaRPr/>
          </a:p>
          <a:p>
            <a:pPr>
              <a:lnSpc>
                <a:spcPct val="100000"/>
              </a:lnSpc>
            </a:pPr>
            <a:r>
              <a:rPr lang="pt-BR" sz="2800" strike="noStrike" u="sng">
                <a:solidFill>
                  <a:srgbClr val="0000ff"/>
                </a:solidFill>
                <a:latin typeface="inherit"/>
                <a:ea typeface="DejaVu Sans"/>
              </a:rPr>
              <a:t>Já existe essa possibilidade para projetos científicos</a:t>
            </a:r>
            <a:r>
              <a:rPr lang="pt-BR" sz="2800" strike="noStrike">
                <a:solidFill>
                  <a:srgbClr val="373737"/>
                </a:solidFill>
                <a:latin typeface="Helvetica Neue"/>
                <a:ea typeface="DejaVu Sans"/>
              </a:rPr>
              <a:t>!</a:t>
            </a:r>
            <a:endParaRPr/>
          </a:p>
        </p:txBody>
      </p:sp>
      <p:sp>
        <p:nvSpPr>
          <p:cNvPr id="108" name="CustomShape 2"/>
          <p:cNvSpPr/>
          <p:nvPr/>
        </p:nvSpPr>
        <p:spPr>
          <a:xfrm>
            <a:off x="723240" y="4919040"/>
            <a:ext cx="8063640" cy="364320"/>
          </a:xfrm>
          <a:prstGeom prst="rect">
            <a:avLst/>
          </a:prstGeom>
          <a:noFill/>
          <a:ln>
            <a:noFill/>
          </a:ln>
        </p:spPr>
        <p:style>
          <a:lnRef idx="0"/>
          <a:fillRef idx="0"/>
          <a:effectRef idx="0"/>
          <a:fontRef idx="minor"/>
        </p:style>
        <p:txBody>
          <a:bodyPr lIns="90000" rIns="90000" tIns="45000" bIns="45000"/>
          <a:p>
            <a:pPr>
              <a:lnSpc>
                <a:spcPct val="100000"/>
              </a:lnSpc>
            </a:pPr>
            <a:r>
              <a:rPr lang="pt-BR" strike="noStrike">
                <a:solidFill>
                  <a:srgbClr val="000000"/>
                </a:solidFill>
                <a:latin typeface="Calibri"/>
                <a:ea typeface="DejaVu Sans"/>
              </a:rPr>
              <a:t>https://marcoarmello.wordpress.com/2015/06/12/justificativaprojeto/</a:t>
            </a:r>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9" name="Imagem 1" descr=""/>
          <p:cNvPicPr/>
          <p:nvPr/>
        </p:nvPicPr>
        <p:blipFill>
          <a:blip r:embed="rId1"/>
          <a:stretch/>
        </p:blipFill>
        <p:spPr>
          <a:xfrm>
            <a:off x="2458440" y="2067120"/>
            <a:ext cx="7181280" cy="4676040"/>
          </a:xfrm>
          <a:prstGeom prst="rect">
            <a:avLst/>
          </a:prstGeom>
          <a:ln>
            <a:noFill/>
          </a:ln>
        </p:spPr>
      </p:pic>
      <p:sp>
        <p:nvSpPr>
          <p:cNvPr id="110" name="CustomShape 1"/>
          <p:cNvSpPr/>
          <p:nvPr/>
        </p:nvSpPr>
        <p:spPr>
          <a:xfrm>
            <a:off x="1859760" y="0"/>
            <a:ext cx="9882000" cy="2066400"/>
          </a:xfrm>
          <a:prstGeom prst="cloudCallout">
            <a:avLst>
              <a:gd name="adj1" fmla="val 7238"/>
              <a:gd name="adj2" fmla="val 83494"/>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pt-BR" sz="2800" strike="noStrike">
                <a:solidFill>
                  <a:srgbClr val="ffffff"/>
                </a:solidFill>
                <a:latin typeface="Calibri"/>
                <a:ea typeface="DejaVu Sans"/>
              </a:rPr>
              <a:t>UMA BOA JUSTIFICATIVA PODE FAZER SEU PROJETO DECOLAR!</a:t>
            </a:r>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CustomShape 1"/>
          <p:cNvSpPr/>
          <p:nvPr/>
        </p:nvSpPr>
        <p:spPr>
          <a:xfrm>
            <a:off x="3048120" y="3105720"/>
            <a:ext cx="6095160" cy="638640"/>
          </a:xfrm>
          <a:prstGeom prst="rect">
            <a:avLst/>
          </a:prstGeom>
          <a:noFill/>
          <a:ln>
            <a:noFill/>
          </a:ln>
        </p:spPr>
        <p:style>
          <a:lnRef idx="0"/>
          <a:fillRef idx="0"/>
          <a:effectRef idx="0"/>
          <a:fontRef idx="minor"/>
        </p:style>
        <p:txBody>
          <a:bodyPr lIns="90000" rIns="90000" tIns="45000" bIns="45000"/>
          <a:p>
            <a:pPr>
              <a:lnSpc>
                <a:spcPct val="100000"/>
              </a:lnSpc>
            </a:pPr>
            <a:r>
              <a:rPr lang="pt-BR" strike="noStrike">
                <a:solidFill>
                  <a:srgbClr val="000000"/>
                </a:solidFill>
                <a:latin typeface="Calibri"/>
                <a:ea typeface="DejaVu Sans"/>
              </a:rPr>
              <a:t>https://marcoarmello.wordpress.com/2012/03/13/como-elaborar-um-projeto-de-pesquisa/</a:t>
            </a:r>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fffff">
            <a:alpha val="9000"/>
          </a:srgbClr>
        </a:solidFill>
      </p:bgPr>
    </p:bg>
    <p:spTree>
      <p:nvGrpSpPr>
        <p:cNvPr id="1" name=""/>
        <p:cNvGrpSpPr/>
        <p:nvPr/>
      </p:nvGrpSpPr>
      <p:grpSpPr>
        <a:xfrm>
          <a:off x="0" y="0"/>
          <a:ext cx="0" cy="0"/>
          <a:chOff x="0" y="0"/>
          <a:chExt cx="0" cy="0"/>
        </a:xfrm>
      </p:grpSpPr>
      <p:sp>
        <p:nvSpPr>
          <p:cNvPr id="75" name="CustomShape 1"/>
          <p:cNvSpPr/>
          <p:nvPr/>
        </p:nvSpPr>
        <p:spPr>
          <a:xfrm>
            <a:off x="387360" y="40320"/>
            <a:ext cx="11421360" cy="6673680"/>
          </a:xfrm>
          <a:prstGeom prst="rect">
            <a:avLst/>
          </a:prstGeom>
          <a:solidFill>
            <a:schemeClr val="accent6">
              <a:lumMod val="40000"/>
              <a:lumOff val="60000"/>
            </a:schemeClr>
          </a:solidFill>
          <a:ln>
            <a:noFill/>
          </a:ln>
        </p:spPr>
        <p:style>
          <a:lnRef idx="0"/>
          <a:fillRef idx="0"/>
          <a:effectRef idx="0"/>
          <a:fontRef idx="minor"/>
        </p:style>
        <p:txBody>
          <a:bodyPr lIns="90000" rIns="90000" tIns="45000" bIns="45000"/>
          <a:p>
            <a:pPr>
              <a:lnSpc>
                <a:spcPct val="100000"/>
              </a:lnSpc>
            </a:pPr>
            <a:r>
              <a:rPr lang="pt-BR" sz="2400" strike="noStrike">
                <a:solidFill>
                  <a:srgbClr val="000000"/>
                </a:solidFill>
                <a:latin typeface="Calibri"/>
                <a:ea typeface="DejaVu Sans"/>
              </a:rPr>
              <a:t>OBJETIVO GERAL</a:t>
            </a:r>
            <a:endParaRPr/>
          </a:p>
          <a:p>
            <a:pPr>
              <a:lnSpc>
                <a:spcPct val="100000"/>
              </a:lnSpc>
            </a:pPr>
            <a:endParaRPr/>
          </a:p>
          <a:p>
            <a:pPr>
              <a:lnSpc>
                <a:spcPct val="100000"/>
              </a:lnSpc>
            </a:pPr>
            <a:r>
              <a:rPr lang="pt-BR" sz="2400" strike="noStrike">
                <a:solidFill>
                  <a:srgbClr val="000000"/>
                </a:solidFill>
                <a:latin typeface="Calibri"/>
                <a:ea typeface="DejaVu Sans"/>
              </a:rPr>
              <a:t>     </a:t>
            </a:r>
            <a:r>
              <a:rPr lang="pt-BR" sz="2400" strike="noStrike">
                <a:solidFill>
                  <a:srgbClr val="000000"/>
                </a:solidFill>
                <a:latin typeface="Calibri"/>
                <a:ea typeface="DejaVu Sans"/>
              </a:rPr>
              <a:t>Visão macro do que se pretende pesquisar. </a:t>
            </a:r>
            <a:endParaRPr/>
          </a:p>
          <a:p>
            <a:pPr>
              <a:lnSpc>
                <a:spcPct val="100000"/>
              </a:lnSpc>
            </a:pPr>
            <a:r>
              <a:rPr lang="pt-BR" sz="2400" strike="noStrike">
                <a:solidFill>
                  <a:srgbClr val="000000"/>
                </a:solidFill>
                <a:latin typeface="Calibri"/>
                <a:ea typeface="DejaVu Sans"/>
              </a:rPr>
              <a:t>     </a:t>
            </a:r>
            <a:r>
              <a:rPr lang="pt-BR" sz="2400" strike="noStrike">
                <a:solidFill>
                  <a:srgbClr val="000000"/>
                </a:solidFill>
                <a:latin typeface="Calibri"/>
                <a:ea typeface="DejaVu Sans"/>
              </a:rPr>
              <a:t>O uso de verbos ajuda a construir este item. </a:t>
            </a:r>
            <a:endParaRPr/>
          </a:p>
          <a:p>
            <a:pPr>
              <a:lnSpc>
                <a:spcPct val="100000"/>
              </a:lnSpc>
            </a:pPr>
            <a:r>
              <a:rPr lang="pt-BR" sz="2400" strike="noStrike">
                <a:solidFill>
                  <a:srgbClr val="000000"/>
                </a:solidFill>
                <a:latin typeface="Calibri"/>
                <a:ea typeface="DejaVu Sans"/>
              </a:rPr>
              <a:t>     </a:t>
            </a:r>
            <a:r>
              <a:rPr lang="pt-BR" sz="2400" strike="noStrike">
                <a:solidFill>
                  <a:srgbClr val="000000"/>
                </a:solidFill>
                <a:latin typeface="Calibri"/>
                <a:ea typeface="DejaVu Sans"/>
              </a:rPr>
              <a:t>Objetivo Geral define explicitamente o propósito do estudo.</a:t>
            </a:r>
            <a:endParaRPr/>
          </a:p>
          <a:p>
            <a:pPr>
              <a:lnSpc>
                <a:spcPct val="100000"/>
              </a:lnSpc>
            </a:pPr>
            <a:endParaRPr/>
          </a:p>
          <a:p>
            <a:pPr>
              <a:lnSpc>
                <a:spcPct val="100000"/>
              </a:lnSpc>
            </a:pPr>
            <a:r>
              <a:rPr lang="pt-BR" sz="2400" strike="noStrike">
                <a:solidFill>
                  <a:srgbClr val="000000"/>
                </a:solidFill>
                <a:latin typeface="Calibri"/>
                <a:ea typeface="DejaVu Sans"/>
              </a:rPr>
              <a:t>    </a:t>
            </a:r>
            <a:r>
              <a:rPr lang="pt-BR" sz="2400" strike="noStrike">
                <a:solidFill>
                  <a:srgbClr val="000000"/>
                </a:solidFill>
                <a:latin typeface="Calibri"/>
                <a:ea typeface="DejaVu Sans"/>
              </a:rPr>
              <a:t>O objetivo geral do seu trabalho deverá estar diretamente relacionado ao problema por você identificado, ou seja, é a ação (verbo) que buscará resposta. </a:t>
            </a:r>
            <a:endParaRPr/>
          </a:p>
          <a:p>
            <a:pPr>
              <a:lnSpc>
                <a:spcPct val="100000"/>
              </a:lnSpc>
            </a:pPr>
            <a:endParaRPr/>
          </a:p>
          <a:p>
            <a:pPr>
              <a:lnSpc>
                <a:spcPct val="100000"/>
              </a:lnSpc>
            </a:pPr>
            <a:r>
              <a:rPr lang="pt-BR" sz="2400" strike="noStrike">
                <a:solidFill>
                  <a:srgbClr val="000000"/>
                </a:solidFill>
                <a:latin typeface="Calibri"/>
                <a:ea typeface="DejaVu Sans"/>
              </a:rPr>
              <a:t>     </a:t>
            </a:r>
            <a:r>
              <a:rPr lang="pt-BR" sz="2400" strike="noStrike">
                <a:solidFill>
                  <a:srgbClr val="000000"/>
                </a:solidFill>
                <a:latin typeface="Calibri"/>
                <a:ea typeface="DejaVu Sans"/>
              </a:rPr>
              <a:t>Está diretamente relacionado à principal variável de sua questão (problema), chamada de variável dependente. </a:t>
            </a:r>
            <a:endParaRPr/>
          </a:p>
          <a:p>
            <a:pPr>
              <a:lnSpc>
                <a:spcPct val="100000"/>
              </a:lnSpc>
            </a:pPr>
            <a:endParaRPr/>
          </a:p>
          <a:p>
            <a:pPr>
              <a:lnSpc>
                <a:spcPct val="100000"/>
              </a:lnSpc>
            </a:pPr>
            <a:r>
              <a:rPr lang="pt-BR" sz="2400" strike="noStrike">
                <a:solidFill>
                  <a:srgbClr val="000000"/>
                </a:solidFill>
                <a:latin typeface="Calibri"/>
                <a:ea typeface="DejaVu Sans"/>
              </a:rPr>
              <a:t>     </a:t>
            </a:r>
            <a:r>
              <a:rPr lang="pt-BR" sz="2400" strike="noStrike">
                <a:solidFill>
                  <a:srgbClr val="000000"/>
                </a:solidFill>
                <a:latin typeface="Calibri"/>
                <a:ea typeface="DejaVu Sans"/>
              </a:rPr>
              <a:t>A explicitação desse objetivo deve ser precedida de um verbo de ação, como: identificar, reconhecer, perceber, que são mais generalistas. </a:t>
            </a:r>
            <a:endParaRPr/>
          </a:p>
          <a:p>
            <a:pPr>
              <a:lnSpc>
                <a:spcPct val="100000"/>
              </a:lnSpc>
            </a:pPr>
            <a:endParaRPr/>
          </a:p>
          <a:p>
            <a:pPr>
              <a:lnSpc>
                <a:spcPct val="100000"/>
              </a:lnSpc>
            </a:pPr>
            <a:r>
              <a:rPr lang="pt-BR" sz="2400" strike="noStrike">
                <a:solidFill>
                  <a:srgbClr val="000000"/>
                </a:solidFill>
                <a:latin typeface="Calibri"/>
                <a:ea typeface="DejaVu Sans"/>
              </a:rPr>
              <a:t>     </a:t>
            </a:r>
            <a:r>
              <a:rPr lang="pt-BR" sz="2400" strike="noStrike">
                <a:solidFill>
                  <a:srgbClr val="000000"/>
                </a:solidFill>
                <a:latin typeface="Calibri"/>
                <a:ea typeface="DejaVu Sans"/>
              </a:rPr>
              <a:t>Ou ainda, de verbos como: analisar, comparar, estabelecer causa e efeito, que são mais complexos. Tudo depende da profundidade que se quer dar ao trabalho de pesquisa e consequentemente, ao artigo.</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 name="CustomShape 1"/>
          <p:cNvSpPr/>
          <p:nvPr/>
        </p:nvSpPr>
        <p:spPr>
          <a:xfrm>
            <a:off x="335880" y="92880"/>
            <a:ext cx="11581560" cy="5757480"/>
          </a:xfrm>
          <a:prstGeom prst="rect">
            <a:avLst/>
          </a:prstGeom>
          <a:solidFill>
            <a:schemeClr val="tx2">
              <a:lumMod val="40000"/>
              <a:lumOff val="60000"/>
            </a:schemeClr>
          </a:solidFill>
          <a:ln>
            <a:noFill/>
          </a:ln>
        </p:spPr>
        <p:style>
          <a:lnRef idx="0"/>
          <a:fillRef idx="0"/>
          <a:effectRef idx="0"/>
          <a:fontRef idx="minor"/>
        </p:style>
        <p:txBody>
          <a:bodyPr lIns="90000" rIns="90000" tIns="45000" bIns="45000"/>
          <a:p>
            <a:pPr algn="ctr">
              <a:lnSpc>
                <a:spcPct val="100000"/>
              </a:lnSpc>
            </a:pPr>
            <a:r>
              <a:rPr lang="pt-BR" sz="3200" strike="noStrike">
                <a:solidFill>
                  <a:srgbClr val="000000"/>
                </a:solidFill>
                <a:latin typeface="Calibri"/>
                <a:ea typeface="DejaVu Sans"/>
              </a:rPr>
              <a:t>OBJETIVOS ESPECÍFICOS</a:t>
            </a:r>
            <a:endParaRPr/>
          </a:p>
          <a:p>
            <a:pPr algn="just">
              <a:lnSpc>
                <a:spcPct val="100000"/>
              </a:lnSpc>
            </a:pPr>
            <a:endParaRPr/>
          </a:p>
          <a:p>
            <a:pPr algn="just">
              <a:lnSpc>
                <a:spcPct val="100000"/>
              </a:lnSpc>
            </a:pPr>
            <a:r>
              <a:rPr lang="pt-BR" sz="2800" strike="noStrike">
                <a:solidFill>
                  <a:srgbClr val="000000"/>
                </a:solidFill>
                <a:latin typeface="Calibri"/>
                <a:ea typeface="DejaVu Sans"/>
              </a:rPr>
              <a:t>Os objetivos específicos caracterizam etapas ou fases do projeto, ou seja, é um detalhamento do objetivo geral e não a estratégia de análise dos dados. </a:t>
            </a:r>
            <a:endParaRPr/>
          </a:p>
          <a:p>
            <a:pPr algn="just">
              <a:lnSpc>
                <a:spcPct val="100000"/>
              </a:lnSpc>
            </a:pPr>
            <a:r>
              <a:rPr lang="pt-BR" sz="2800" strike="noStrike">
                <a:solidFill>
                  <a:srgbClr val="000000"/>
                </a:solidFill>
                <a:latin typeface="Calibri"/>
                <a:ea typeface="DejaVu Sans"/>
              </a:rPr>
              <a:t>Desta forma, o conjunto dos objetivos específicos nunca deve ultrapassar a abrangência proposta no objetivo geral.</a:t>
            </a:r>
            <a:endParaRPr/>
          </a:p>
          <a:p>
            <a:pPr algn="just">
              <a:lnSpc>
                <a:spcPct val="100000"/>
              </a:lnSpc>
            </a:pPr>
            <a:endParaRPr/>
          </a:p>
          <a:p>
            <a:pPr algn="just">
              <a:lnSpc>
                <a:spcPct val="100000"/>
              </a:lnSpc>
            </a:pPr>
            <a:r>
              <a:rPr lang="pt-BR" sz="2800" strike="noStrike">
                <a:solidFill>
                  <a:srgbClr val="000000"/>
                </a:solidFill>
                <a:latin typeface="Calibri"/>
                <a:ea typeface="DejaVu Sans"/>
              </a:rPr>
              <a:t>Os objetivos específicos estão relacionados aos ganhos agregados, isto é, àquelas informações ou resultados que poderão ser gerados, a partir do objetivo geral. </a:t>
            </a:r>
            <a:endParaRPr/>
          </a:p>
          <a:p>
            <a:pPr algn="just">
              <a:lnSpc>
                <a:spcPct val="100000"/>
              </a:lnSpc>
            </a:pPr>
            <a:r>
              <a:rPr lang="pt-BR" sz="2800" strike="noStrike">
                <a:solidFill>
                  <a:srgbClr val="000000"/>
                </a:solidFill>
                <a:latin typeface="Calibri"/>
                <a:ea typeface="DejaVu Sans"/>
              </a:rPr>
              <a:t>Relacionam-se às chamadas variáveis independentes, isto é, àquilo que, de alguma forma, pode interferir no problema levantado, ou na situação problema identificada </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 name="CustomShape 1"/>
          <p:cNvSpPr/>
          <p:nvPr/>
        </p:nvSpPr>
        <p:spPr>
          <a:xfrm>
            <a:off x="413280" y="227160"/>
            <a:ext cx="11380320" cy="3197880"/>
          </a:xfrm>
          <a:prstGeom prst="rect">
            <a:avLst/>
          </a:prstGeom>
          <a:noFill/>
          <a:ln>
            <a:solidFill>
              <a:schemeClr val="accent1"/>
            </a:solidFill>
          </a:ln>
        </p:spPr>
        <p:style>
          <a:lnRef idx="0"/>
          <a:fillRef idx="0"/>
          <a:effectRef idx="0"/>
          <a:fontRef idx="minor"/>
        </p:style>
        <p:txBody>
          <a:bodyPr lIns="90000" rIns="90000" tIns="45000" bIns="45000"/>
          <a:p>
            <a:pPr>
              <a:lnSpc>
                <a:spcPct val="100000"/>
              </a:lnSpc>
            </a:pPr>
            <a:r>
              <a:rPr lang="pt-BR" sz="2800" strike="noStrike">
                <a:solidFill>
                  <a:srgbClr val="000000"/>
                </a:solidFill>
                <a:latin typeface="Calibri"/>
                <a:ea typeface="DejaVu Sans"/>
              </a:rPr>
              <a:t>Objetivo geral: Exemplo</a:t>
            </a:r>
            <a:endParaRPr/>
          </a:p>
          <a:p>
            <a:pPr>
              <a:lnSpc>
                <a:spcPct val="100000"/>
              </a:lnSpc>
            </a:pPr>
            <a:endParaRPr/>
          </a:p>
          <a:p>
            <a:pPr>
              <a:lnSpc>
                <a:spcPct val="100000"/>
              </a:lnSpc>
            </a:pPr>
            <a:r>
              <a:rPr b="1" lang="pt-BR" sz="2800" strike="noStrike" u="sng">
                <a:solidFill>
                  <a:srgbClr val="000000"/>
                </a:solidFill>
                <a:latin typeface="Calibri"/>
                <a:ea typeface="DejaVu Sans"/>
              </a:rPr>
              <a:t>Analisar a viabilidade econômica da implantação de uma farmácia no bairro Santa Monica</a:t>
            </a:r>
            <a:endParaRPr/>
          </a:p>
          <a:p>
            <a:pPr>
              <a:lnSpc>
                <a:spcPct val="100000"/>
              </a:lnSpc>
            </a:pPr>
            <a:endParaRPr/>
          </a:p>
          <a:p>
            <a:pPr>
              <a:lnSpc>
                <a:spcPct val="100000"/>
              </a:lnSpc>
            </a:pPr>
            <a:r>
              <a:rPr lang="pt-BR" sz="2800" strike="noStrike">
                <a:solidFill>
                  <a:srgbClr val="000000"/>
                </a:solidFill>
                <a:latin typeface="Calibri"/>
                <a:ea typeface="DejaVu Sans"/>
              </a:rPr>
              <a:t>Exemplos: investigar, analisar, entender, compreender, comparar, caracterizar, avaliar, identificar, correlacionar, traçar, selecionar, explicar, reconhecer, distinguir...</a:t>
            </a:r>
            <a:endParaRPr/>
          </a:p>
        </p:txBody>
      </p:sp>
      <p:sp>
        <p:nvSpPr>
          <p:cNvPr id="78" name="CustomShape 2"/>
          <p:cNvSpPr/>
          <p:nvPr/>
        </p:nvSpPr>
        <p:spPr>
          <a:xfrm>
            <a:off x="413280" y="3609720"/>
            <a:ext cx="11380320" cy="3076200"/>
          </a:xfrm>
          <a:prstGeom prst="rect">
            <a:avLst/>
          </a:prstGeom>
          <a:noFill/>
          <a:ln>
            <a:solidFill>
              <a:schemeClr val="accent1"/>
            </a:solidFill>
          </a:ln>
        </p:spPr>
        <p:style>
          <a:lnRef idx="0"/>
          <a:fillRef idx="0"/>
          <a:effectRef idx="0"/>
          <a:fontRef idx="minor"/>
        </p:style>
        <p:txBody>
          <a:bodyPr lIns="90000" rIns="90000" tIns="45000" bIns="45000"/>
          <a:p>
            <a:pPr>
              <a:lnSpc>
                <a:spcPct val="100000"/>
              </a:lnSpc>
            </a:pPr>
            <a:r>
              <a:rPr lang="pt-BR" sz="2800" strike="noStrike">
                <a:solidFill>
                  <a:srgbClr val="000000"/>
                </a:solidFill>
                <a:latin typeface="Calibri"/>
                <a:ea typeface="DejaVu Sans"/>
              </a:rPr>
              <a:t>- Objetivos específicos:</a:t>
            </a:r>
            <a:endParaRPr/>
          </a:p>
          <a:p>
            <a:pPr>
              <a:lnSpc>
                <a:spcPct val="100000"/>
              </a:lnSpc>
            </a:pPr>
            <a:r>
              <a:rPr b="1" lang="pt-BR" sz="2800" strike="noStrike" u="sng">
                <a:solidFill>
                  <a:srgbClr val="000000"/>
                </a:solidFill>
                <a:latin typeface="Calibri"/>
                <a:ea typeface="DejaVu Sans"/>
              </a:rPr>
              <a:t>Apurar o capital</a:t>
            </a:r>
            <a:endParaRPr/>
          </a:p>
          <a:p>
            <a:pPr>
              <a:lnSpc>
                <a:spcPct val="100000"/>
              </a:lnSpc>
            </a:pPr>
            <a:r>
              <a:rPr b="1" lang="pt-BR" sz="2800" strike="noStrike" u="sng">
                <a:solidFill>
                  <a:srgbClr val="000000"/>
                </a:solidFill>
                <a:latin typeface="Calibri"/>
                <a:ea typeface="DejaVu Sans"/>
              </a:rPr>
              <a:t>Estimar o fluxo de caixa</a:t>
            </a:r>
            <a:endParaRPr/>
          </a:p>
          <a:p>
            <a:pPr>
              <a:lnSpc>
                <a:spcPct val="100000"/>
              </a:lnSpc>
            </a:pPr>
            <a:r>
              <a:rPr lang="pt-BR" sz="2800" strike="noStrike">
                <a:solidFill>
                  <a:srgbClr val="000000"/>
                </a:solidFill>
                <a:latin typeface="Calibri"/>
                <a:ea typeface="DejaVu Sans"/>
              </a:rPr>
              <a:t>Exemplos de objetivos exploratórios, descritivos e explicativos:</a:t>
            </a:r>
            <a:endParaRPr/>
          </a:p>
          <a:p>
            <a:pPr>
              <a:lnSpc>
                <a:spcPct val="100000"/>
              </a:lnSpc>
            </a:pPr>
            <a:r>
              <a:rPr lang="pt-BR" sz="2800" strike="noStrike">
                <a:solidFill>
                  <a:srgbClr val="000000"/>
                </a:solidFill>
                <a:latin typeface="Calibri"/>
                <a:ea typeface="DejaVu Sans"/>
              </a:rPr>
              <a:t>Objetivos específicos exploratórios (conhecer, identificar, levantar, descobrir).</a:t>
            </a:r>
            <a:endParaRPr/>
          </a:p>
          <a:p>
            <a:pPr>
              <a:lnSpc>
                <a:spcPct val="100000"/>
              </a:lnSpc>
            </a:pPr>
            <a:r>
              <a:rPr lang="pt-BR" sz="2800" strike="noStrike">
                <a:solidFill>
                  <a:srgbClr val="000000"/>
                </a:solidFill>
                <a:latin typeface="Calibri"/>
                <a:ea typeface="DejaVu Sans"/>
              </a:rPr>
              <a:t>Objetivos específicos descritivos (caracterizar, descrever, traçar).</a:t>
            </a:r>
            <a:endParaRPr/>
          </a:p>
          <a:p>
            <a:pPr>
              <a:lnSpc>
                <a:spcPct val="100000"/>
              </a:lnSpc>
            </a:pPr>
            <a:r>
              <a:rPr lang="pt-BR" sz="2800" strike="noStrike">
                <a:solidFill>
                  <a:srgbClr val="000000"/>
                </a:solidFill>
                <a:latin typeface="Calibri"/>
                <a:ea typeface="DejaVu Sans"/>
              </a:rPr>
              <a:t>Objetivos específicos explicativos (analisar, avaliar, verificar, explicar).</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CustomShape 1"/>
          <p:cNvSpPr/>
          <p:nvPr/>
        </p:nvSpPr>
        <p:spPr>
          <a:xfrm>
            <a:off x="351360" y="320040"/>
            <a:ext cx="11442240" cy="3929400"/>
          </a:xfrm>
          <a:prstGeom prst="rect">
            <a:avLst/>
          </a:prstGeom>
          <a:solidFill>
            <a:schemeClr val="tx2">
              <a:lumMod val="20000"/>
              <a:lumOff val="80000"/>
            </a:schemeClr>
          </a:solidFill>
          <a:ln>
            <a:noFill/>
          </a:ln>
        </p:spPr>
        <p:style>
          <a:lnRef idx="0"/>
          <a:fillRef idx="0"/>
          <a:effectRef idx="0"/>
          <a:fontRef idx="minor"/>
        </p:style>
        <p:txBody>
          <a:bodyPr lIns="90000" rIns="90000" tIns="45000" bIns="45000"/>
          <a:p>
            <a:pPr algn="ctr">
              <a:lnSpc>
                <a:spcPct val="100000"/>
              </a:lnSpc>
            </a:pPr>
            <a:r>
              <a:rPr b="1" lang="pt-BR" sz="2800" strike="noStrike">
                <a:solidFill>
                  <a:srgbClr val="000000"/>
                </a:solidFill>
                <a:latin typeface="Calibri"/>
                <a:ea typeface="DejaVu Sans"/>
              </a:rPr>
              <a:t>JUSTIFICATIVA</a:t>
            </a:r>
            <a:r>
              <a:rPr lang="pt-BR" sz="2800" strike="noStrike">
                <a:solidFill>
                  <a:srgbClr val="000000"/>
                </a:solidFill>
                <a:latin typeface="Calibri"/>
                <a:ea typeface="DejaVu Sans"/>
              </a:rPr>
              <a:t> </a:t>
            </a:r>
            <a:endParaRPr/>
          </a:p>
          <a:p>
            <a:pPr algn="just">
              <a:lnSpc>
                <a:spcPct val="100000"/>
              </a:lnSpc>
            </a:pPr>
            <a:endParaRPr/>
          </a:p>
          <a:p>
            <a:pPr algn="just">
              <a:lnSpc>
                <a:spcPct val="100000"/>
              </a:lnSpc>
            </a:pPr>
            <a:r>
              <a:rPr lang="pt-BR" sz="2800" strike="noStrike">
                <a:solidFill>
                  <a:srgbClr val="000000"/>
                </a:solidFill>
                <a:latin typeface="Calibri"/>
                <a:ea typeface="DejaVu Sans"/>
              </a:rPr>
              <a:t>Deve ser elaborado um texto contemplando as ideias abaixo:</a:t>
            </a:r>
            <a:endParaRPr/>
          </a:p>
          <a:p>
            <a:pPr algn="just">
              <a:lnSpc>
                <a:spcPct val="100000"/>
              </a:lnSpc>
            </a:pPr>
            <a:r>
              <a:rPr lang="pt-BR" sz="2800" strike="noStrike">
                <a:solidFill>
                  <a:srgbClr val="000000"/>
                </a:solidFill>
                <a:latin typeface="Calibri"/>
                <a:ea typeface="DejaVu Sans"/>
              </a:rPr>
              <a:t> </a:t>
            </a:r>
            <a:endParaRPr/>
          </a:p>
          <a:p>
            <a:pPr algn="just">
              <a:lnSpc>
                <a:spcPct val="100000"/>
              </a:lnSpc>
              <a:buFont typeface="StarSymbol"/>
              <a:buAutoNum type="alphaLcParenR"/>
            </a:pPr>
            <a:r>
              <a:rPr lang="pt-BR" sz="2800" strike="noStrike">
                <a:solidFill>
                  <a:srgbClr val="000000"/>
                </a:solidFill>
                <a:latin typeface="Calibri"/>
                <a:ea typeface="DejaVu Sans"/>
              </a:rPr>
              <a:t>Estado atual dos conhecimentos referentes ao tema </a:t>
            </a:r>
            <a:endParaRPr/>
          </a:p>
          <a:p>
            <a:pPr algn="just">
              <a:lnSpc>
                <a:spcPct val="100000"/>
              </a:lnSpc>
              <a:buFont typeface="StarSymbol"/>
              <a:buAutoNum type="alphaLcParenR"/>
            </a:pPr>
            <a:r>
              <a:rPr lang="pt-BR" sz="2800" strike="noStrike">
                <a:solidFill>
                  <a:srgbClr val="000000"/>
                </a:solidFill>
                <a:latin typeface="Calibri"/>
                <a:ea typeface="DejaVu Sans"/>
              </a:rPr>
              <a:t>Contribuições potenciais em nível teórico </a:t>
            </a:r>
            <a:endParaRPr/>
          </a:p>
          <a:p>
            <a:pPr algn="just">
              <a:lnSpc>
                <a:spcPct val="100000"/>
              </a:lnSpc>
              <a:buFont typeface="StarSymbol"/>
              <a:buAutoNum type="alphaLcParenR"/>
            </a:pPr>
            <a:r>
              <a:rPr lang="pt-BR" sz="2800" strike="noStrike">
                <a:solidFill>
                  <a:srgbClr val="000000"/>
                </a:solidFill>
                <a:latin typeface="Calibri"/>
                <a:ea typeface="DejaVu Sans"/>
              </a:rPr>
              <a:t>Contribuições potenciais em nível prático </a:t>
            </a:r>
            <a:endParaRPr/>
          </a:p>
          <a:p>
            <a:pPr algn="just">
              <a:lnSpc>
                <a:spcPct val="100000"/>
              </a:lnSpc>
              <a:buFont typeface="StarSymbol"/>
              <a:buAutoNum type="alphaLcParenR"/>
            </a:pPr>
            <a:r>
              <a:rPr lang="pt-BR" sz="2800" strike="noStrike">
                <a:solidFill>
                  <a:srgbClr val="000000"/>
                </a:solidFill>
                <a:latin typeface="Calibri"/>
                <a:ea typeface="DejaVu Sans"/>
              </a:rPr>
              <a:t>Justificativa pessoal para a escolha deste projeto </a:t>
            </a:r>
            <a:endParaRPr/>
          </a:p>
          <a:p>
            <a:pPr algn="just">
              <a:lnSpc>
                <a:spcPct val="100000"/>
              </a:lnSpc>
              <a:buFont typeface="StarSymbol"/>
              <a:buAutoNum type="alphaLcParenR"/>
            </a:pPr>
            <a:r>
              <a:rPr lang="pt-BR" sz="2800" strike="noStrike">
                <a:solidFill>
                  <a:srgbClr val="000000"/>
                </a:solidFill>
                <a:latin typeface="Calibri"/>
                <a:ea typeface="DejaVu Sans"/>
              </a:rPr>
              <a:t>Relevância social do projeto</a:t>
            </a:r>
            <a:endParaRPr/>
          </a:p>
        </p:txBody>
      </p:sp>
      <p:sp>
        <p:nvSpPr>
          <p:cNvPr id="80" name="CustomShape 2"/>
          <p:cNvSpPr/>
          <p:nvPr/>
        </p:nvSpPr>
        <p:spPr>
          <a:xfrm>
            <a:off x="351360" y="4904640"/>
            <a:ext cx="11442240" cy="943200"/>
          </a:xfrm>
          <a:prstGeom prst="rect">
            <a:avLst/>
          </a:prstGeom>
          <a:noFill/>
          <a:ln>
            <a:noFill/>
          </a:ln>
        </p:spPr>
        <p:style>
          <a:lnRef idx="0"/>
          <a:fillRef idx="0"/>
          <a:effectRef idx="0"/>
          <a:fontRef idx="minor"/>
        </p:style>
        <p:txBody>
          <a:bodyPr lIns="90000" rIns="90000" tIns="45000" bIns="45000"/>
          <a:p>
            <a:pPr>
              <a:lnSpc>
                <a:spcPct val="100000"/>
              </a:lnSpc>
            </a:pPr>
            <a:r>
              <a:rPr lang="pt-BR" sz="2800" strike="noStrike">
                <a:solidFill>
                  <a:srgbClr val="000000"/>
                </a:solidFill>
                <a:latin typeface="Calibri"/>
                <a:ea typeface="DejaVu Sans"/>
              </a:rPr>
              <a:t>A Justificativa de um projeto acadêmico, técnico ou cientifico, trata-se de destacar a relevância e o porquê tal pesquisa deve ser realizada.</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CustomShape 1"/>
          <p:cNvSpPr/>
          <p:nvPr/>
        </p:nvSpPr>
        <p:spPr>
          <a:xfrm>
            <a:off x="465120" y="402840"/>
            <a:ext cx="11095920" cy="5764680"/>
          </a:xfrm>
          <a:prstGeom prst="cloudCallout">
            <a:avLst>
              <a:gd name="adj1" fmla="val -23487"/>
              <a:gd name="adj2" fmla="val 56317"/>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nSpc>
                <a:spcPct val="100000"/>
              </a:lnSpc>
            </a:pPr>
            <a:r>
              <a:rPr lang="pt-BR" sz="2400" strike="noStrike">
                <a:solidFill>
                  <a:srgbClr val="ffffff"/>
                </a:solidFill>
                <a:latin typeface="Calibri"/>
                <a:ea typeface="DejaVu Sans"/>
              </a:rPr>
              <a:t>que raios é essa tal justificativa de um projeto? </a:t>
            </a:r>
            <a:endParaRPr/>
          </a:p>
          <a:p>
            <a:pPr>
              <a:lnSpc>
                <a:spcPct val="100000"/>
              </a:lnSpc>
            </a:pPr>
            <a:endParaRPr/>
          </a:p>
          <a:p>
            <a:pPr>
              <a:lnSpc>
                <a:spcPct val="100000"/>
              </a:lnSpc>
            </a:pPr>
            <a:r>
              <a:rPr lang="pt-BR" sz="2400" strike="noStrike">
                <a:solidFill>
                  <a:srgbClr val="ffffff"/>
                </a:solidFill>
                <a:latin typeface="Calibri"/>
                <a:ea typeface="DejaVu Sans"/>
              </a:rPr>
              <a:t>Por que pedem para colocá-la em uma seção à parte? </a:t>
            </a:r>
            <a:endParaRPr/>
          </a:p>
          <a:p>
            <a:pPr>
              <a:lnSpc>
                <a:spcPct val="100000"/>
              </a:lnSpc>
            </a:pPr>
            <a:endParaRPr/>
          </a:p>
          <a:p>
            <a:pPr>
              <a:lnSpc>
                <a:spcPct val="100000"/>
              </a:lnSpc>
            </a:pPr>
            <a:r>
              <a:rPr lang="pt-BR" sz="2400" strike="noStrike">
                <a:solidFill>
                  <a:srgbClr val="ffffff"/>
                </a:solidFill>
                <a:latin typeface="Calibri"/>
                <a:ea typeface="DejaVu Sans"/>
              </a:rPr>
              <a:t>Tem problema ela ficar meio redundante com a introdução? </a:t>
            </a:r>
            <a:endParaRPr/>
          </a:p>
          <a:p>
            <a:pPr>
              <a:lnSpc>
                <a:spcPct val="100000"/>
              </a:lnSpc>
            </a:pPr>
            <a:endParaRPr/>
          </a:p>
          <a:p>
            <a:pPr>
              <a:lnSpc>
                <a:spcPct val="100000"/>
              </a:lnSpc>
            </a:pPr>
            <a:r>
              <a:rPr lang="pt-BR" sz="2400" strike="noStrike">
                <a:solidFill>
                  <a:srgbClr val="ffffff"/>
                </a:solidFill>
                <a:latin typeface="Calibri"/>
                <a:ea typeface="DejaVu Sans"/>
              </a:rPr>
              <a:t>No que ela difere dos resultados esperados? </a:t>
            </a:r>
            <a:endParaRPr/>
          </a:p>
          <a:p>
            <a:pPr>
              <a:lnSpc>
                <a:spcPct val="100000"/>
              </a:lnSpc>
            </a:pPr>
            <a:endParaRPr/>
          </a:p>
          <a:p>
            <a:pPr>
              <a:lnSpc>
                <a:spcPct val="100000"/>
              </a:lnSpc>
            </a:pPr>
            <a:r>
              <a:rPr lang="pt-BR" sz="2400" strike="noStrike">
                <a:solidFill>
                  <a:srgbClr val="ffffff"/>
                </a:solidFill>
                <a:latin typeface="Calibri"/>
                <a:ea typeface="DejaVu Sans"/>
              </a:rPr>
              <a:t>Qual deve ser a “pegada” ao escrevê-la? </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 name="CustomShape 1"/>
          <p:cNvSpPr/>
          <p:nvPr/>
        </p:nvSpPr>
        <p:spPr>
          <a:xfrm>
            <a:off x="263520" y="500760"/>
            <a:ext cx="11684880" cy="5939280"/>
          </a:xfrm>
          <a:prstGeom prst="rect">
            <a:avLst/>
          </a:prstGeom>
          <a:solidFill>
            <a:schemeClr val="accent6">
              <a:lumMod val="40000"/>
              <a:lumOff val="60000"/>
            </a:schemeClr>
          </a:solidFill>
          <a:ln>
            <a:noFill/>
          </a:ln>
        </p:spPr>
        <p:style>
          <a:lnRef idx="0"/>
          <a:fillRef idx="0"/>
          <a:effectRef idx="0"/>
          <a:fontRef idx="minor"/>
        </p:style>
        <p:txBody>
          <a:bodyPr lIns="90000" rIns="90000" tIns="45000" bIns="45000"/>
          <a:p>
            <a:pPr algn="just">
              <a:lnSpc>
                <a:spcPct val="100000"/>
              </a:lnSpc>
            </a:pPr>
            <a:r>
              <a:rPr lang="pt-BR" sz="3200" strike="noStrike">
                <a:solidFill>
                  <a:srgbClr val="000000"/>
                </a:solidFill>
                <a:latin typeface="Calibri"/>
                <a:ea typeface="DejaVu Sans"/>
              </a:rPr>
              <a:t>    </a:t>
            </a:r>
            <a:r>
              <a:rPr lang="pt-BR" sz="3200" strike="noStrike">
                <a:solidFill>
                  <a:srgbClr val="000000"/>
                </a:solidFill>
                <a:latin typeface="Calibri"/>
                <a:ea typeface="DejaVu Sans"/>
              </a:rPr>
              <a:t>Para deixar claras as razões do que será abordado no projeto, pode-se responder em formato dissertativo questões como: </a:t>
            </a:r>
            <a:endParaRPr/>
          </a:p>
          <a:p>
            <a:pPr algn="just">
              <a:lnSpc>
                <a:spcPct val="100000"/>
              </a:lnSpc>
            </a:pPr>
            <a:r>
              <a:rPr lang="pt-BR" sz="3200" strike="noStrike">
                <a:solidFill>
                  <a:srgbClr val="000000"/>
                </a:solidFill>
                <a:latin typeface="Calibri"/>
                <a:ea typeface="DejaVu Sans"/>
              </a:rPr>
              <a:t>    “</a:t>
            </a:r>
            <a:r>
              <a:rPr lang="pt-BR" sz="3200" strike="noStrike" u="sng">
                <a:solidFill>
                  <a:srgbClr val="000000"/>
                </a:solidFill>
                <a:latin typeface="Calibri"/>
                <a:ea typeface="DejaVu Sans"/>
              </a:rPr>
              <a:t>Quais motivos justificam meu projeto</a:t>
            </a:r>
            <a:r>
              <a:rPr lang="pt-BR" sz="3200" strike="noStrike">
                <a:solidFill>
                  <a:srgbClr val="000000"/>
                </a:solidFill>
                <a:latin typeface="Calibri"/>
                <a:ea typeface="DejaVu Sans"/>
              </a:rPr>
              <a:t>?”; </a:t>
            </a:r>
            <a:endParaRPr/>
          </a:p>
          <a:p>
            <a:pPr algn="just">
              <a:lnSpc>
                <a:spcPct val="100000"/>
              </a:lnSpc>
            </a:pPr>
            <a:r>
              <a:rPr lang="pt-BR" sz="3200" strike="noStrike">
                <a:solidFill>
                  <a:srgbClr val="000000"/>
                </a:solidFill>
                <a:latin typeface="Calibri"/>
                <a:ea typeface="DejaVu Sans"/>
              </a:rPr>
              <a:t>    “</a:t>
            </a:r>
            <a:r>
              <a:rPr lang="pt-BR" sz="3200" strike="noStrike" u="sng">
                <a:solidFill>
                  <a:srgbClr val="000000"/>
                </a:solidFill>
                <a:latin typeface="Calibri"/>
                <a:ea typeface="DejaVu Sans"/>
              </a:rPr>
              <a:t>Que contribuições para a compreensão, intervenção ou solução para o problema trará a realização de tal pesquisa</a:t>
            </a:r>
            <a:r>
              <a:rPr lang="pt-BR" sz="3200" strike="noStrike">
                <a:solidFill>
                  <a:srgbClr val="000000"/>
                </a:solidFill>
                <a:latin typeface="Calibri"/>
                <a:ea typeface="DejaVu Sans"/>
              </a:rPr>
              <a:t>?”.</a:t>
            </a:r>
            <a:endParaRPr/>
          </a:p>
          <a:p>
            <a:pPr algn="just">
              <a:lnSpc>
                <a:spcPct val="100000"/>
              </a:lnSpc>
            </a:pPr>
            <a:endParaRPr/>
          </a:p>
          <a:p>
            <a:pPr algn="just">
              <a:lnSpc>
                <a:spcPct val="100000"/>
              </a:lnSpc>
            </a:pPr>
            <a:r>
              <a:rPr lang="pt-BR" sz="3200" strike="noStrike">
                <a:solidFill>
                  <a:srgbClr val="000000"/>
                </a:solidFill>
                <a:latin typeface="Calibri"/>
                <a:ea typeface="DejaVu Sans"/>
              </a:rPr>
              <a:t>    </a:t>
            </a:r>
            <a:r>
              <a:rPr lang="pt-BR" sz="3200" strike="noStrike">
                <a:solidFill>
                  <a:srgbClr val="000000"/>
                </a:solidFill>
                <a:latin typeface="Calibri"/>
                <a:ea typeface="DejaVu Sans"/>
              </a:rPr>
              <a:t>A pesquisa deve articular a relevância intelectual e prática do assunto investigado à experiência do investigador (quem elabora o projeto). </a:t>
            </a:r>
            <a:endParaRPr/>
          </a:p>
          <a:p>
            <a:pPr algn="just">
              <a:lnSpc>
                <a:spcPct val="100000"/>
              </a:lnSpc>
            </a:pPr>
            <a:r>
              <a:rPr lang="pt-BR" sz="3200" strike="noStrike">
                <a:solidFill>
                  <a:srgbClr val="000000"/>
                </a:solidFill>
                <a:latin typeface="Calibri"/>
                <a:ea typeface="DejaVu Sans"/>
              </a:rPr>
              <a:t>    </a:t>
            </a:r>
            <a:r>
              <a:rPr lang="pt-BR" sz="3200" strike="noStrike">
                <a:solidFill>
                  <a:srgbClr val="000000"/>
                </a:solidFill>
                <a:latin typeface="Calibri"/>
                <a:ea typeface="DejaVu Sans"/>
              </a:rPr>
              <a:t>É neste momento em que se tenta convencer com argumentos sólidos a universidade, o orientador ou uma instituição de financiamento de que sua proposta ou projeto merece ser realizado.</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CustomShape 1"/>
          <p:cNvSpPr/>
          <p:nvPr/>
        </p:nvSpPr>
        <p:spPr>
          <a:xfrm>
            <a:off x="263520" y="500760"/>
            <a:ext cx="11684880" cy="5209200"/>
          </a:xfrm>
          <a:prstGeom prst="rect">
            <a:avLst/>
          </a:prstGeom>
          <a:solidFill>
            <a:schemeClr val="accent5">
              <a:lumMod val="20000"/>
              <a:lumOff val="80000"/>
            </a:schemeClr>
          </a:solidFill>
          <a:ln>
            <a:noFill/>
          </a:ln>
        </p:spPr>
        <p:style>
          <a:lnRef idx="0"/>
          <a:fillRef idx="0"/>
          <a:effectRef idx="0"/>
          <a:fontRef idx="minor"/>
        </p:style>
        <p:txBody>
          <a:bodyPr lIns="90000" rIns="90000" tIns="45000" bIns="45000"/>
          <a:p>
            <a:pPr algn="just">
              <a:lnSpc>
                <a:spcPct val="100000"/>
              </a:lnSpc>
            </a:pPr>
            <a:r>
              <a:rPr lang="pt-BR" sz="2800" strike="noStrike">
                <a:solidFill>
                  <a:srgbClr val="000000"/>
                </a:solidFill>
                <a:latin typeface="Calibri"/>
                <a:ea typeface="DejaVu Sans"/>
              </a:rPr>
              <a:t>    </a:t>
            </a:r>
            <a:r>
              <a:rPr lang="pt-BR" sz="2800" strike="noStrike">
                <a:solidFill>
                  <a:srgbClr val="000000"/>
                </a:solidFill>
                <a:latin typeface="Calibri"/>
                <a:ea typeface="DejaVu Sans"/>
              </a:rPr>
              <a:t>Não existe um modelo padrão, mas recomenda-se a utilização de citações de outros autores para que ocorra um ponto de encontro com as pesquisas científicas na mesma linha do tema escolhido e a sua proposta. </a:t>
            </a:r>
            <a:endParaRPr/>
          </a:p>
          <a:p>
            <a:pPr algn="just">
              <a:lnSpc>
                <a:spcPct val="100000"/>
              </a:lnSpc>
            </a:pPr>
            <a:r>
              <a:rPr lang="pt-BR" sz="2800" strike="noStrike">
                <a:solidFill>
                  <a:srgbClr val="000000"/>
                </a:solidFill>
                <a:latin typeface="Calibri"/>
                <a:ea typeface="DejaVu Sans"/>
              </a:rPr>
              <a:t>    </a:t>
            </a:r>
            <a:r>
              <a:rPr lang="pt-BR" sz="2800" strike="noStrike">
                <a:solidFill>
                  <a:srgbClr val="000000"/>
                </a:solidFill>
                <a:latin typeface="Calibri"/>
                <a:ea typeface="DejaVu Sans"/>
              </a:rPr>
              <a:t>O diálogo com autores ou correntes interpretativas sobre o tema deve ser um dos pontos mais importantes para dar credibilidade ao seu texto e garantir a existência comprovada de uma boa base de estudos sobre o tema em questão.</a:t>
            </a:r>
            <a:endParaRPr/>
          </a:p>
          <a:p>
            <a:pPr algn="just">
              <a:lnSpc>
                <a:spcPct val="100000"/>
              </a:lnSpc>
            </a:pPr>
            <a:endParaRPr/>
          </a:p>
          <a:p>
            <a:pPr algn="just">
              <a:lnSpc>
                <a:spcPct val="100000"/>
              </a:lnSpc>
            </a:pPr>
            <a:r>
              <a:rPr lang="pt-BR" sz="2800" strike="noStrike">
                <a:solidFill>
                  <a:srgbClr val="000000"/>
                </a:solidFill>
                <a:latin typeface="Calibri"/>
                <a:ea typeface="DejaVu Sans"/>
              </a:rPr>
              <a:t>    </a:t>
            </a:r>
            <a:r>
              <a:rPr lang="pt-BR" sz="2800" strike="noStrike">
                <a:solidFill>
                  <a:srgbClr val="000000"/>
                </a:solidFill>
                <a:latin typeface="Calibri"/>
                <a:ea typeface="DejaVu Sans"/>
              </a:rPr>
              <a:t>Tome o cuidado de não tentar justificar a Hipótese. Esta deverá ser levantada e desenvolvida em outra parte do projeto. </a:t>
            </a:r>
            <a:endParaRPr/>
          </a:p>
          <a:p>
            <a:pPr algn="just">
              <a:lnSpc>
                <a:spcPct val="100000"/>
              </a:lnSpc>
            </a:pPr>
            <a:r>
              <a:rPr lang="pt-BR" sz="2800" strike="noStrike">
                <a:solidFill>
                  <a:srgbClr val="000000"/>
                </a:solidFill>
                <a:latin typeface="Calibri"/>
                <a:ea typeface="DejaVu Sans"/>
              </a:rPr>
              <a:t>    </a:t>
            </a:r>
            <a:r>
              <a:rPr lang="pt-BR" sz="2800" strike="noStrike">
                <a:solidFill>
                  <a:srgbClr val="000000"/>
                </a:solidFill>
                <a:latin typeface="Calibri"/>
                <a:ea typeface="DejaVu Sans"/>
              </a:rPr>
              <a:t>Não se deve tentar responder ou concluir o que vai ser buscado no trabalho. </a:t>
            </a:r>
            <a:endParaRPr/>
          </a:p>
          <a:p>
            <a:pPr algn="just">
              <a:lnSpc>
                <a:spcPct val="100000"/>
              </a:lnSpc>
            </a:pPr>
            <a:r>
              <a:rPr lang="pt-BR" sz="2800" strike="noStrike">
                <a:solidFill>
                  <a:srgbClr val="000000"/>
                </a:solidFill>
                <a:latin typeface="Calibri"/>
                <a:ea typeface="DejaVu Sans"/>
              </a:rPr>
              <a:t>    </a:t>
            </a:r>
            <a:r>
              <a:rPr lang="pt-BR" sz="2800" strike="noStrike">
                <a:solidFill>
                  <a:srgbClr val="000000"/>
                </a:solidFill>
                <a:latin typeface="Calibri"/>
                <a:ea typeface="DejaVu Sans"/>
              </a:rPr>
              <a:t>A Justificativa deverá exaltar a importância do tema a ser estudado e a necessidade de se levar adiante tal empreendimento.</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