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256" r:id="rId3"/>
    <p:sldId id="318" r:id="rId4"/>
    <p:sldId id="325" r:id="rId5"/>
    <p:sldId id="327" r:id="rId6"/>
    <p:sldId id="329" r:id="rId7"/>
    <p:sldId id="328" r:id="rId8"/>
    <p:sldId id="319" r:id="rId9"/>
    <p:sldId id="321" r:id="rId10"/>
    <p:sldId id="324" r:id="rId11"/>
    <p:sldId id="320" r:id="rId12"/>
    <p:sldId id="323" r:id="rId13"/>
    <p:sldId id="322" r:id="rId14"/>
    <p:sldId id="332" r:id="rId15"/>
    <p:sldId id="331" r:id="rId16"/>
  </p:sldIdLst>
  <p:sldSz cx="10080625" cy="7559675"/>
  <p:notesSz cx="6669088" cy="97536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66"/>
    <a:srgbClr val="33CC33"/>
    <a:srgbClr val="FFCC66"/>
    <a:srgbClr val="FFCC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76" d="100"/>
          <a:sy n="76" d="100"/>
        </p:scale>
        <p:origin x="708" y="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BBAFB-4123-43E2-9C35-24A44114E35E}" type="datetimeFigureOut">
              <a:rPr lang="pt-BR" smtClean="0"/>
              <a:t>29/05/2015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FE280-A8FA-437D-8D47-D820C68394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59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>
                <a:latin typeface="Arial"/>
              </a:rPr>
              <a:t>Clique para editar o formato de notas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>
                <a:latin typeface="Times New Roman"/>
              </a:rPr>
              <a:t>&lt;cabeçalho&gt;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45974A0-651F-44D9-B9ED-F09F9995BF1A}" type="slidenum">
              <a:rPr lang="pt-BR" sz="1400">
                <a:latin typeface="Times New Roman"/>
              </a:rPr>
              <a:pPr algn="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808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3773520" y="9264960"/>
            <a:ext cx="289296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8EA60B0E-2F94-481E-8FB6-E8D0EA14229B}" type="slidenum">
              <a:rPr lang="pt-BR" sz="1300" strike="noStrike">
                <a:solidFill>
                  <a:srgbClr val="000000"/>
                </a:solidFill>
                <a:latin typeface="Times New Roman"/>
                <a:ea typeface="Arial Unicode MS"/>
              </a:rPr>
              <a:pPr algn="r">
                <a:lnSpc>
                  <a:spcPct val="95000"/>
                </a:lnSpc>
              </a:pPr>
              <a:t>1</a:t>
            </a:fld>
            <a:endParaRPr/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67080" y="4632480"/>
            <a:ext cx="533484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388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Imagem 3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" name="Imagem 3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Imagem 71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3" name="Imagem 72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/>
          <p:nvPr/>
        </p:nvPicPr>
        <p:blipFill>
          <a:blip r:embed="rId14"/>
          <a:stretch/>
        </p:blipFill>
        <p:spPr>
          <a:xfrm>
            <a:off x="0" y="-6480"/>
            <a:ext cx="10111320" cy="7568280"/>
          </a:xfrm>
          <a:prstGeom prst="rect">
            <a:avLst/>
          </a:prstGeom>
          <a:ln w="936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28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/>
          <p:cNvPicPr/>
          <p:nvPr/>
        </p:nvPicPr>
        <p:blipFill>
          <a:blip r:embed="rId14"/>
          <a:stretch/>
        </p:blipFill>
        <p:spPr>
          <a:xfrm>
            <a:off x="0" y="-6480"/>
            <a:ext cx="10111320" cy="7568280"/>
          </a:xfrm>
          <a:prstGeom prst="rect">
            <a:avLst/>
          </a:prstGeom>
          <a:ln w="9360"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28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6.wmf"/><Relationship Id="rId18" Type="http://schemas.openxmlformats.org/officeDocument/2006/relationships/image" Target="../media/image29.wmf"/><Relationship Id="rId3" Type="http://schemas.openxmlformats.org/officeDocument/2006/relationships/image" Target="../media/image22.wmf"/><Relationship Id="rId7" Type="http://schemas.openxmlformats.org/officeDocument/2006/relationships/image" Target="../media/image33.wmf"/><Relationship Id="rId12" Type="http://schemas.openxmlformats.org/officeDocument/2006/relationships/image" Target="../media/image35.wmf"/><Relationship Id="rId17" Type="http://schemas.openxmlformats.org/officeDocument/2006/relationships/image" Target="../media/image40.wmf"/><Relationship Id="rId2" Type="http://schemas.openxmlformats.org/officeDocument/2006/relationships/image" Target="../media/image21.wmf"/><Relationship Id="rId16" Type="http://schemas.openxmlformats.org/officeDocument/2006/relationships/image" Target="../media/image39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wmf"/><Relationship Id="rId11" Type="http://schemas.openxmlformats.org/officeDocument/2006/relationships/image" Target="../media/image28.emf"/><Relationship Id="rId5" Type="http://schemas.openxmlformats.org/officeDocument/2006/relationships/image" Target="../media/image24.wmf"/><Relationship Id="rId15" Type="http://schemas.openxmlformats.org/officeDocument/2006/relationships/image" Target="../media/image38.wmf"/><Relationship Id="rId10" Type="http://schemas.openxmlformats.org/officeDocument/2006/relationships/image" Target="../media/image27.wmf"/><Relationship Id="rId19" Type="http://schemas.openxmlformats.org/officeDocument/2006/relationships/image" Target="../media/image30.wmf"/><Relationship Id="rId4" Type="http://schemas.openxmlformats.org/officeDocument/2006/relationships/image" Target="../media/image23.wmf"/><Relationship Id="rId9" Type="http://schemas.openxmlformats.org/officeDocument/2006/relationships/image" Target="../media/image34.wmf"/><Relationship Id="rId14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37.wmf"/><Relationship Id="rId18" Type="http://schemas.openxmlformats.org/officeDocument/2006/relationships/image" Target="../media/image40.wmf"/><Relationship Id="rId3" Type="http://schemas.openxmlformats.org/officeDocument/2006/relationships/image" Target="../media/image27.wmf"/><Relationship Id="rId7" Type="http://schemas.openxmlformats.org/officeDocument/2006/relationships/image" Target="../media/image22.wmf"/><Relationship Id="rId12" Type="http://schemas.openxmlformats.org/officeDocument/2006/relationships/image" Target="../media/image36.wmf"/><Relationship Id="rId17" Type="http://schemas.openxmlformats.org/officeDocument/2006/relationships/image" Target="../media/image34.wmf"/><Relationship Id="rId2" Type="http://schemas.openxmlformats.org/officeDocument/2006/relationships/image" Target="../media/image41.jpg"/><Relationship Id="rId16" Type="http://schemas.openxmlformats.org/officeDocument/2006/relationships/image" Target="../media/image26.wmf"/><Relationship Id="rId20" Type="http://schemas.openxmlformats.org/officeDocument/2006/relationships/image" Target="../media/image30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wmf"/><Relationship Id="rId11" Type="http://schemas.openxmlformats.org/officeDocument/2006/relationships/image" Target="../media/image33.wmf"/><Relationship Id="rId5" Type="http://schemas.openxmlformats.org/officeDocument/2006/relationships/image" Target="../media/image35.wmf"/><Relationship Id="rId15" Type="http://schemas.openxmlformats.org/officeDocument/2006/relationships/image" Target="../media/image39.wmf"/><Relationship Id="rId10" Type="http://schemas.openxmlformats.org/officeDocument/2006/relationships/image" Target="../media/image25.wmf"/><Relationship Id="rId19" Type="http://schemas.openxmlformats.org/officeDocument/2006/relationships/image" Target="../media/image29.wmf"/><Relationship Id="rId4" Type="http://schemas.openxmlformats.org/officeDocument/2006/relationships/image" Target="../media/image28.emf"/><Relationship Id="rId9" Type="http://schemas.openxmlformats.org/officeDocument/2006/relationships/image" Target="../media/image24.wmf"/><Relationship Id="rId14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2"/>
          <p:cNvSpPr/>
          <p:nvPr/>
        </p:nvSpPr>
        <p:spPr>
          <a:xfrm>
            <a:off x="1919160" y="279360"/>
            <a:ext cx="8160120" cy="7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pt-BR" b="1" dirty="0" smtClean="0"/>
              <a:t>Pesquisa do </a:t>
            </a:r>
            <a:r>
              <a:rPr lang="pt-BR" b="1" dirty="0" err="1" smtClean="0"/>
              <a:t>câmpus</a:t>
            </a:r>
            <a:r>
              <a:rPr lang="pt-BR" b="1" dirty="0" smtClean="0"/>
              <a:t> Urupema em Frutas Nativas</a:t>
            </a:r>
            <a:endParaRPr b="1" dirty="0" smtClean="0"/>
          </a:p>
          <a:p>
            <a:pPr algn="ctr">
              <a:lnSpc>
                <a:spcPct val="93000"/>
              </a:lnSpc>
            </a:pPr>
            <a:r>
              <a:rPr lang="pt-BR" strike="noStrike" dirty="0" smtClean="0">
                <a:solidFill>
                  <a:srgbClr val="000000"/>
                </a:solidFill>
                <a:latin typeface="Arial"/>
                <a:ea typeface="MS Gothic"/>
              </a:rPr>
              <a:t>IFSC – CÂMPUS URUPEMA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62" y="1544660"/>
            <a:ext cx="8953500" cy="28670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81" y="4788341"/>
            <a:ext cx="4381948" cy="218865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7639" y="4638029"/>
            <a:ext cx="3575126" cy="7725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523" y="5536645"/>
            <a:ext cx="3211339" cy="57970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954" y="6267454"/>
            <a:ext cx="4762107" cy="1161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16066" y="135007"/>
            <a:ext cx="7741085" cy="646331"/>
          </a:xfrm>
          <a:prstGeom prst="rect">
            <a:avLst/>
          </a:prstGeom>
          <a:solidFill>
            <a:srgbClr val="FFFF00"/>
          </a:solidFill>
          <a:effectLst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RESULTADOS 2013-14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 Compact" panose="020B09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7916"/>
            <a:ext cx="10161904" cy="4828948"/>
          </a:xfrm>
          <a:prstGeom prst="rect">
            <a:avLst/>
          </a:prstGeom>
          <a:solidFill>
            <a:schemeClr val="bg1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0" y="866992"/>
            <a:ext cx="10080625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BR" sz="1600" dirty="0" smtClean="0"/>
              <a:t>Tabela 1. Medidas biométricas de frutos e sementes de populações de </a:t>
            </a:r>
            <a:r>
              <a:rPr lang="pt-BR" sz="1600" i="1" dirty="0" smtClean="0"/>
              <a:t>E. pyriformis</a:t>
            </a:r>
            <a:r>
              <a:rPr lang="pt-BR" sz="1600" dirty="0" smtClean="0"/>
              <a:t> do município de Urupema, SC. Massa de matéria fresca de frutos (MMFF); massa de matéria fresca de sementes (MMFS); diâmetro transversal de frutos (DTF); diâmetro longitudinal de frutos (DLF); diâmetro transversal de sementes (DTS); diâmetro longitudinal de sementes (DLS); e número de sementes por frutos (NSF).</a:t>
            </a:r>
            <a:endParaRPr lang="pt-BR" sz="1600" dirty="0"/>
          </a:p>
        </p:txBody>
      </p:sp>
      <p:sp>
        <p:nvSpPr>
          <p:cNvPr id="5" name="Retângulo 4"/>
          <p:cNvSpPr/>
          <p:nvPr/>
        </p:nvSpPr>
        <p:spPr>
          <a:xfrm>
            <a:off x="0" y="7056018"/>
            <a:ext cx="1008062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200" dirty="0" smtClean="0"/>
              <a:t>Médias seguidas pela mesma letra na coluna não diferem significativamente pelo teste de Scott-Knott a 5%.* Dados transformados raiz quadrada (dados + 0,5).</a:t>
            </a:r>
            <a:endParaRPr lang="pt-BR" sz="1200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177446" y="3444657"/>
            <a:ext cx="1189973" cy="225469"/>
          </a:xfrm>
          <a:prstGeom prst="roundRect">
            <a:avLst/>
          </a:prstGeom>
          <a:noFill/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091852" y="6302672"/>
            <a:ext cx="1275567" cy="210861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367420" y="3659686"/>
            <a:ext cx="651354" cy="1939447"/>
          </a:xfrm>
          <a:prstGeom prst="roundRect">
            <a:avLst/>
          </a:prstGeom>
          <a:noFill/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148206" y="3008327"/>
            <a:ext cx="246347" cy="368057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523985" y="3219187"/>
            <a:ext cx="651355" cy="2889779"/>
          </a:xfrm>
          <a:prstGeom prst="roundRect">
            <a:avLst/>
          </a:prstGeom>
          <a:noFill/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523985" y="6302672"/>
            <a:ext cx="1991640" cy="210861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5569902" y="4516674"/>
            <a:ext cx="2434230" cy="429420"/>
          </a:xfrm>
          <a:prstGeom prst="roundRect">
            <a:avLst/>
          </a:prstGeom>
          <a:noFill/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647145" y="6302672"/>
            <a:ext cx="2356987" cy="386227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5608523" y="5384423"/>
            <a:ext cx="2434230" cy="214710"/>
          </a:xfrm>
          <a:prstGeom prst="roundRect">
            <a:avLst/>
          </a:prstGeom>
          <a:noFill/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8158615" y="3219188"/>
            <a:ext cx="860125" cy="225469"/>
          </a:xfrm>
          <a:prstGeom prst="roundRect">
            <a:avLst/>
          </a:prstGeom>
          <a:noFill/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8160703" y="6302672"/>
            <a:ext cx="921993" cy="210861"/>
          </a:xfrm>
          <a:prstGeom prst="roundRect">
            <a:avLst/>
          </a:prstGeom>
          <a:noFill/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9082696" y="4552390"/>
            <a:ext cx="997929" cy="393703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75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16066" y="193063"/>
            <a:ext cx="7741085" cy="646331"/>
          </a:xfrm>
          <a:prstGeom prst="rect">
            <a:avLst/>
          </a:prstGeom>
          <a:solidFill>
            <a:srgbClr val="FFFF00"/>
          </a:solidFill>
          <a:effectLst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RESULTADOS 2013-14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 Compact" panose="020B09040305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27360" y="926130"/>
            <a:ext cx="801984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ANÁLISES QUÍMICAS DOS FRUTOS</a:t>
            </a:r>
            <a:endParaRPr lang="pt-BR" sz="24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478733"/>
              </p:ext>
            </p:extLst>
          </p:nvPr>
        </p:nvGraphicFramePr>
        <p:xfrm>
          <a:off x="3" y="1496152"/>
          <a:ext cx="10080624" cy="4424535"/>
        </p:xfrm>
        <a:graphic>
          <a:graphicData uri="http://schemas.openxmlformats.org/drawingml/2006/table">
            <a:tbl>
              <a:tblPr/>
              <a:tblGrid>
                <a:gridCol w="620701"/>
                <a:gridCol w="1390827"/>
                <a:gridCol w="1172433"/>
                <a:gridCol w="1321862"/>
                <a:gridCol w="1402323"/>
                <a:gridCol w="1287375"/>
                <a:gridCol w="1287375"/>
                <a:gridCol w="1597728"/>
              </a:tblGrid>
              <a:tr h="341526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Amostra</a:t>
                      </a:r>
                      <a:endParaRPr lang="pt-BR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UMIDADE (%)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CINZAS (%)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ACIDEZ (%)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VITAMINA C (mg/100)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AÇÚCARES TOTAIS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AÇ. REDUTORES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AÇ. NÃO REDUTORES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93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91,74 ± 0,34 abc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0,42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0,02 ef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12,21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 1,39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+mn-lt"/>
                        </a:rPr>
                        <a:t>efgh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pt-BR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8,87 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2,44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cde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3,17 ± 0,15 e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2,90 ± 0,11 bc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0,27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0,12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def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93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93,41 ± 0,85 a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0,82 ± 0,16 bcd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7,91 ± 0,32 h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5,63 ± 0,83 def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2,88 ± 0,12 ef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2,38 ± 0,18 de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0,47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0,28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cde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93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92,39 ± 0,97 ab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0,76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0,08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bcd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9,76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± 0,53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+mn-lt"/>
                        </a:rPr>
                        <a:t>gh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pt-BR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10,67 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1,57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 c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2,00 ± 0,03 h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1,98 ± 0,04 f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0,02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0,02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f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93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80,68 ± 1,71 e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0,69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0,05 bcde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13,08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2,61 defg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24,93 ±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 2,17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 a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3,10 ± 0,04 e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2,89 ± 0,04 bc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0,20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0,06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def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92,06 ± 1,08 abc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0,36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0,16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f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15,14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1,08 def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22,63 ±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 2,01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 a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3,79 ± 0,02 cd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2,63 ± 0,15 cd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1,11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0,16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ab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93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93,44 ± 0,32 a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0,71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0,10 bcde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10,37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0,96 gh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6,88 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1,18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 cdef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1,63 ± 0,03 i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1,19 ± 1,19 h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0,42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0,42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def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93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90,87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0,41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abc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0,56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0,05 def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12,89 ± 0,92 defg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15,82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0,43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b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2,63 ± 0,07 fg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2,51 ± 0,1 d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0,11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0,03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ef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92,35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0,22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ab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1,50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 0,17 a </a:t>
                      </a:r>
                      <a:endParaRPr lang="pt-BR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17,43 ± 2,07 cd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4,66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0,34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ef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2,61 ± 0,05 fg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2,49 ± 0,10 d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0,12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± 0,05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+mn-lt"/>
                        </a:rPr>
                        <a:t>ef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pt-BR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93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85,12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2,85 d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0,67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0,12 bcde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10,64 ± 0,49 </a:t>
                      </a:r>
                      <a:r>
                        <a:rPr lang="pt-BR" sz="1100" dirty="0" err="1">
                          <a:solidFill>
                            <a:srgbClr val="000000"/>
                          </a:solidFill>
                          <a:latin typeface="+mn-lt"/>
                        </a:rPr>
                        <a:t>fgh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6,97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1,72 cdef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2,03 ± 0,03 h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1,59 ± 0,01 g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0,42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0,04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def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93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89,24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0,40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c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0,55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0,06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def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17,34 ± 0,99 cd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3,99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 0,58 f </a:t>
                      </a:r>
                      <a:endParaRPr lang="pt-BR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4,15 ± 0,08 b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3,84 ± 0,17 a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0,29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0,20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def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93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91,15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0,12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abc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0,37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0,06 f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7,99 ± 1,13 h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4,03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 0,52 f </a:t>
                      </a:r>
                      <a:endParaRPr lang="pt-BR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2,40 ± 0,03 g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2,35 ± 0,03 </a:t>
                      </a:r>
                      <a:r>
                        <a:rPr lang="pt-BR" sz="1100" dirty="0" err="1">
                          <a:solidFill>
                            <a:srgbClr val="000000"/>
                          </a:solidFill>
                          <a:latin typeface="+mn-lt"/>
                        </a:rPr>
                        <a:t>def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0,05 ± 0,01 ef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93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89,71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0,21 bc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0,37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0,09 f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24,55 ± 1,25 </a:t>
                      </a:r>
                      <a:r>
                        <a:rPr lang="pt-BR" sz="1100" dirty="0" err="1">
                          <a:solidFill>
                            <a:srgbClr val="000000"/>
                          </a:solidFill>
                          <a:latin typeface="+mn-lt"/>
                        </a:rPr>
                        <a:t>ab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3,80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 0,19 f </a:t>
                      </a:r>
                      <a:endParaRPr lang="pt-BR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3,91 ± 0,12 bcd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3,58 ± 0,20 a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0,31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0,21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def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93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90,43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0,36 bc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0,30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0,05 f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26,12 ± 0,84 a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4,16 ±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 0,50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f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3,66 ± 0,06 d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3,65 ± 0,15 a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0,04 ± 0,10 f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93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89,51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0,18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bc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0,36 ± 0,09 f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21,22 ± 1,15 </a:t>
                      </a:r>
                      <a:r>
                        <a:rPr lang="pt-BR" sz="1100" dirty="0" err="1">
                          <a:solidFill>
                            <a:srgbClr val="000000"/>
                          </a:solidFill>
                          <a:latin typeface="+mn-lt"/>
                        </a:rPr>
                        <a:t>bc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3,51 ±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 0,15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f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4,48 ± 0,08 a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3,87 ± 0,18 a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0,59 ± 0,10 cd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93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90,78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0,57 abc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0,68 ± 0,09 bcde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21,67 ± 0,07 abc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6,21 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0,70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 def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3,16 ± 0,16 e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3,04 ± 0,11 b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0,10 ± 0,05 ef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93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86,21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0,66 d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0,93 ± 0,04 b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15,40 ± 4,03 de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9,85 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3,17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cd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4,51 ± 0,28 a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3,08 ± 0,11 b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1,36 ± 0,33 a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93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90,64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0,42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abc 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0,58 ± 0,07 cdef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10,53 ± 0,69 gh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5,06 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0,79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ef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2,06 ± 0,04 h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2,05 ± 0,06 ef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0,03 ± 0,05 f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93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89,38 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± 0,98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endParaRPr lang="pt-BR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0,86 ± 0,08 bc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8,85 ± 0,79 gh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5,86 ±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 1,06</a:t>
                      </a: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 def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3,99 ± 0,08 bc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n-lt"/>
                        </a:rPr>
                        <a:t>3,06 ± 0,05 b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0,89 ± 0,05 </a:t>
                      </a:r>
                      <a:r>
                        <a:rPr lang="pt-BR" sz="1100" dirty="0" err="1">
                          <a:solidFill>
                            <a:srgbClr val="000000"/>
                          </a:solidFill>
                          <a:latin typeface="+mn-lt"/>
                        </a:rPr>
                        <a:t>bc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3369" marR="3369" marT="3369" marB="33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0" y="6249154"/>
            <a:ext cx="1008062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200" dirty="0" smtClean="0"/>
              <a:t>As determinações foram feitas em triplicata e os resultados são expressos pela média ± o desvio padrão. As médias foram comparadas pelo teste de </a:t>
            </a:r>
            <a:r>
              <a:rPr lang="pt-BR" sz="1200" dirty="0" err="1" smtClean="0"/>
              <a:t>tukey</a:t>
            </a:r>
            <a:r>
              <a:rPr lang="pt-BR" sz="1200" dirty="0" smtClean="0"/>
              <a:t>, médias seguidas pela mesma letra na coluna não apresentam diferença estatística (p&lt;0,05). </a:t>
            </a:r>
          </a:p>
          <a:p>
            <a:r>
              <a:rPr lang="pt-BR" sz="1200" dirty="0" smtClean="0"/>
              <a:t>1 – Mauro; 2 – Gilmar 1; 3 – Gilmar 2; 4 – Sandra; 5 – </a:t>
            </a:r>
            <a:r>
              <a:rPr lang="pt-BR" sz="1200" dirty="0" err="1" smtClean="0"/>
              <a:t>Adelmo</a:t>
            </a:r>
            <a:r>
              <a:rPr lang="pt-BR" sz="1200" dirty="0" smtClean="0"/>
              <a:t>; 6 – Celso; 7 – </a:t>
            </a:r>
            <a:r>
              <a:rPr lang="pt-BR" sz="1200" dirty="0" err="1" smtClean="0"/>
              <a:t>Leonei</a:t>
            </a:r>
            <a:r>
              <a:rPr lang="pt-BR" sz="1200" dirty="0" smtClean="0"/>
              <a:t>; 8 – Paulo; 9 – Higino; 10 – Armando; 11 – Zeca 1; 12 – Zeca 2; 13 – Zeca 3; 14 – Zeca 4; 15 – Zeca 5; 16 – José; 17 – Tio Bem; 18 – João.</a:t>
            </a:r>
            <a:endParaRPr lang="pt-BR" sz="1200" dirty="0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7765" y="2539344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7765" y="5555864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7765" y="3924607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7765" y="3005017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7765" y="1905713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3683" y="4133509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17765" y="3250479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17765" y="2142926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41642" y="2754523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41642" y="3694478"/>
            <a:ext cx="1299203" cy="2368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33682" y="5761182"/>
            <a:ext cx="1299201" cy="2372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41642" y="4358268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25723" y="4591098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625723" y="4806277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625723" y="5054324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641642" y="2363153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641642" y="5302372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641642" y="3468905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Texto explicativo em forma de nuvem 23"/>
          <p:cNvSpPr/>
          <p:nvPr/>
        </p:nvSpPr>
        <p:spPr>
          <a:xfrm>
            <a:off x="-617765" y="129123"/>
            <a:ext cx="3194141" cy="2410221"/>
          </a:xfrm>
          <a:prstGeom prst="cloudCallout">
            <a:avLst>
              <a:gd name="adj1" fmla="val 68910"/>
              <a:gd name="adj2" fmla="val 42411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AS PLANTAS MENOS ÀCIDAS FORAM: </a:t>
            </a:r>
            <a:r>
              <a:rPr lang="pt-BR" sz="1600" dirty="0" smtClean="0">
                <a:solidFill>
                  <a:schemeClr val="tx1"/>
                </a:solidFill>
              </a:rPr>
              <a:t>Gilmar 1 e Zeca 1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5" name="Texto explicativo em forma de nuvem 24"/>
          <p:cNvSpPr/>
          <p:nvPr/>
        </p:nvSpPr>
        <p:spPr>
          <a:xfrm>
            <a:off x="-775699" y="2380963"/>
            <a:ext cx="3194141" cy="2410221"/>
          </a:xfrm>
          <a:prstGeom prst="cloudCallout">
            <a:avLst>
              <a:gd name="adj1" fmla="val 68910"/>
              <a:gd name="adj2" fmla="val 42411"/>
            </a:avLst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 PLANTA MAIS ÀCIDA FOI: Zeca </a:t>
            </a:r>
            <a:r>
              <a:rPr lang="pt-BR" sz="1600" dirty="0" smtClean="0">
                <a:solidFill>
                  <a:schemeClr val="tx1"/>
                </a:solidFill>
              </a:rPr>
              <a:t>2, 3 e 5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4" name="Texto explicativo em forma de nuvem 43"/>
          <p:cNvSpPr/>
          <p:nvPr/>
        </p:nvSpPr>
        <p:spPr>
          <a:xfrm>
            <a:off x="2081405" y="742491"/>
            <a:ext cx="3194141" cy="2410221"/>
          </a:xfrm>
          <a:prstGeom prst="cloudCallout">
            <a:avLst>
              <a:gd name="adj1" fmla="val 68910"/>
              <a:gd name="adj2" fmla="val 42411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AS PLANTAS COM MENOR </a:t>
            </a:r>
            <a:r>
              <a:rPr lang="pt-BR" sz="1600" dirty="0">
                <a:solidFill>
                  <a:schemeClr val="tx1"/>
                </a:solidFill>
              </a:rPr>
              <a:t>TEOR DE AÇÚCARES TOTAIS </a:t>
            </a:r>
            <a:r>
              <a:rPr lang="pt-BR" sz="1600" dirty="0" smtClean="0">
                <a:solidFill>
                  <a:schemeClr val="tx1"/>
                </a:solidFill>
              </a:rPr>
              <a:t>FOI: </a:t>
            </a:r>
            <a:r>
              <a:rPr lang="pt-BR" sz="1600" dirty="0" smtClean="0">
                <a:solidFill>
                  <a:schemeClr val="tx1"/>
                </a:solidFill>
              </a:rPr>
              <a:t>Celso Melo</a:t>
            </a:r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sz="1600" dirty="0"/>
          </a:p>
        </p:txBody>
      </p:sp>
      <p:sp>
        <p:nvSpPr>
          <p:cNvPr id="45" name="Texto explicativo em forma de nuvem 44"/>
          <p:cNvSpPr/>
          <p:nvPr/>
        </p:nvSpPr>
        <p:spPr>
          <a:xfrm>
            <a:off x="2131508" y="2569347"/>
            <a:ext cx="3194141" cy="2410221"/>
          </a:xfrm>
          <a:prstGeom prst="cloudCallout">
            <a:avLst>
              <a:gd name="adj1" fmla="val 68910"/>
              <a:gd name="adj2" fmla="val 42411"/>
            </a:avLst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AS PLANTAS COM MAIORES TEORES DE AÇÚCARES TOTAIS FORAM:  Zeca </a:t>
            </a:r>
            <a:r>
              <a:rPr lang="pt-BR" sz="1600" dirty="0" smtClean="0">
                <a:solidFill>
                  <a:schemeClr val="tx1"/>
                </a:solidFill>
              </a:rPr>
              <a:t>5 e José Andrade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5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03748" y="12527"/>
            <a:ext cx="7578247" cy="646331"/>
          </a:xfrm>
          <a:prstGeom prst="rect">
            <a:avLst/>
          </a:prstGeom>
          <a:solidFill>
            <a:srgbClr val="FFFF00"/>
          </a:solidFill>
          <a:effectLst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RESULTADOS 2013-14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 Compact" panose="020B09040305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5" y="1014302"/>
            <a:ext cx="10080625" cy="6430874"/>
          </a:xfrm>
          <a:prstGeom prst="rect">
            <a:avLst/>
          </a:prstGeom>
          <a:solidFill>
            <a:srgbClr val="FF9933"/>
          </a:solidFill>
          <a:ln>
            <a:solidFill>
              <a:srgbClr val="FFCC99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70831">
            <a:off x="1182098" y="487331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70831">
            <a:off x="2146598" y="502306"/>
            <a:ext cx="1299203" cy="2368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70831">
            <a:off x="5039470" y="486526"/>
            <a:ext cx="1299201" cy="2372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470831">
            <a:off x="5566197" y="500011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470831">
            <a:off x="7507732" y="483765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470831">
            <a:off x="6043107" y="516630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470831">
            <a:off x="8484755" y="486846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470831">
            <a:off x="6543225" y="514981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470831">
            <a:off x="7996241" y="489929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470831">
            <a:off x="3136153" y="473494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470831">
            <a:off x="3624667" y="483337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470831">
            <a:off x="4097434" y="475995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470831">
            <a:off x="4580888" y="480347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470831">
            <a:off x="7015992" y="507228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9470831">
            <a:off x="8970048" y="500883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9470831">
            <a:off x="2631892" y="496631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9470831">
            <a:off x="690362" y="504905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9470831">
            <a:off x="1682110" y="475732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Retângulo de cantos arredondados 25"/>
          <p:cNvSpPr/>
          <p:nvPr/>
        </p:nvSpPr>
        <p:spPr>
          <a:xfrm>
            <a:off x="626301" y="1101683"/>
            <a:ext cx="2417524" cy="389620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de cantos arredondados 26"/>
          <p:cNvSpPr/>
          <p:nvPr/>
        </p:nvSpPr>
        <p:spPr>
          <a:xfrm>
            <a:off x="3121063" y="1116297"/>
            <a:ext cx="6361140" cy="38962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626301" y="5260932"/>
            <a:ext cx="2417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= Frutos mais leves</a:t>
            </a:r>
          </a:p>
          <a:p>
            <a:r>
              <a:rPr lang="pt-BR" dirty="0" smtClean="0"/>
              <a:t>= Frutos mais arredondados</a:t>
            </a:r>
            <a:endParaRPr lang="pt-BR" dirty="0"/>
          </a:p>
        </p:txBody>
      </p:sp>
      <p:sp>
        <p:nvSpPr>
          <p:cNvPr id="29" name="Elipse 28"/>
          <p:cNvSpPr/>
          <p:nvPr/>
        </p:nvSpPr>
        <p:spPr>
          <a:xfrm>
            <a:off x="914400" y="6375748"/>
            <a:ext cx="818873" cy="65135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3960304" y="5263020"/>
            <a:ext cx="2838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= Frutos mais pesados</a:t>
            </a:r>
          </a:p>
          <a:p>
            <a:r>
              <a:rPr lang="pt-BR" dirty="0" smtClean="0"/>
              <a:t>= Frutos mais achatados</a:t>
            </a:r>
            <a:endParaRPr lang="pt-BR" dirty="0"/>
          </a:p>
        </p:txBody>
      </p:sp>
      <p:sp>
        <p:nvSpPr>
          <p:cNvPr id="31" name="Elipse 30"/>
          <p:cNvSpPr/>
          <p:nvPr/>
        </p:nvSpPr>
        <p:spPr>
          <a:xfrm>
            <a:off x="4248404" y="6377836"/>
            <a:ext cx="1368956" cy="74947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1540701" y="2041742"/>
            <a:ext cx="125261" cy="369332"/>
          </a:xfrm>
          <a:prstGeom prst="rect">
            <a:avLst/>
          </a:prstGeom>
          <a:solidFill>
            <a:srgbClr val="FF9933"/>
          </a:solidFill>
          <a:ln>
            <a:solidFill>
              <a:srgbClr val="FFCC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</a:t>
            </a:r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728599" y="2031304"/>
            <a:ext cx="419162" cy="369332"/>
          </a:xfrm>
          <a:prstGeom prst="rect">
            <a:avLst/>
          </a:prstGeom>
          <a:solidFill>
            <a:srgbClr val="FF9933"/>
          </a:solidFill>
          <a:ln>
            <a:solidFill>
              <a:srgbClr val="FFCC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III</a:t>
            </a:r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2459275" y="2033392"/>
            <a:ext cx="351464" cy="369332"/>
          </a:xfrm>
          <a:prstGeom prst="rect">
            <a:avLst/>
          </a:prstGeom>
          <a:solidFill>
            <a:srgbClr val="FF9933"/>
          </a:solidFill>
          <a:ln>
            <a:solidFill>
              <a:srgbClr val="FFCC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II</a:t>
            </a:r>
            <a:endParaRPr lang="pt-BR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3210832" y="3937352"/>
            <a:ext cx="128343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Frutos mais ácidos</a:t>
            </a:r>
            <a:endParaRPr lang="pt-BR" sz="16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2812089" y="2498950"/>
            <a:ext cx="113609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Menor Rendimento de Polpa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3809995" y="2056356"/>
            <a:ext cx="125261" cy="369332"/>
          </a:xfrm>
          <a:prstGeom prst="rect">
            <a:avLst/>
          </a:prstGeom>
          <a:solidFill>
            <a:srgbClr val="FF9933"/>
          </a:solidFill>
          <a:ln>
            <a:solidFill>
              <a:srgbClr val="FFCC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</a:t>
            </a:r>
            <a:endParaRPr lang="pt-BR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4363227" y="2045918"/>
            <a:ext cx="419162" cy="369332"/>
          </a:xfrm>
          <a:prstGeom prst="rect">
            <a:avLst/>
          </a:prstGeom>
          <a:solidFill>
            <a:srgbClr val="FF9933"/>
          </a:solidFill>
          <a:ln>
            <a:solidFill>
              <a:srgbClr val="FFCC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III</a:t>
            </a:r>
            <a:endParaRPr lang="pt-BR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3200397" y="2048006"/>
            <a:ext cx="351464" cy="369332"/>
          </a:xfrm>
          <a:prstGeom prst="rect">
            <a:avLst/>
          </a:prstGeom>
          <a:solidFill>
            <a:srgbClr val="FF9933"/>
          </a:solidFill>
          <a:ln>
            <a:solidFill>
              <a:srgbClr val="FFCC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II</a:t>
            </a:r>
            <a:endParaRPr lang="pt-BR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4730655" y="2513564"/>
            <a:ext cx="113609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Frutos mais pesados, maior n° de sementes e dos menos ácidos</a:t>
            </a:r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70831">
            <a:off x="1169171" y="512382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70831">
            <a:off x="2133671" y="527357"/>
            <a:ext cx="1299203" cy="2368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70831">
            <a:off x="5026543" y="511577"/>
            <a:ext cx="1299201" cy="2372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470831">
            <a:off x="3123226" y="498545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470831">
            <a:off x="3611740" y="508388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470831">
            <a:off x="4084507" y="501046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470831">
            <a:off x="4567961" y="505398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9470831">
            <a:off x="2618965" y="521682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4" name="Imagem 5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9470831">
            <a:off x="677435" y="529956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5" name="Imagem 5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9470831">
            <a:off x="1669183" y="500783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tângulo de cantos arredondados 4"/>
          <p:cNvSpPr/>
          <p:nvPr/>
        </p:nvSpPr>
        <p:spPr>
          <a:xfrm>
            <a:off x="5800082" y="1215025"/>
            <a:ext cx="3581913" cy="2498868"/>
          </a:xfrm>
          <a:prstGeom prst="roundRect">
            <a:avLst/>
          </a:prstGeom>
          <a:noFill/>
          <a:ln w="571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75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11" y="1691013"/>
            <a:ext cx="5963313" cy="56993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67003" y="475989"/>
            <a:ext cx="5260931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AINDA TEMOS MUITO QUE ESTUDAR...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8122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16064" y="1215026"/>
            <a:ext cx="7515617" cy="48730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7200" dirty="0" smtClean="0">
                <a:solidFill>
                  <a:srgbClr val="FFC000"/>
                </a:solidFill>
              </a:rPr>
              <a:t>MUITO OBRIGADO A TODOS!</a:t>
            </a:r>
            <a:endParaRPr lang="pt-BR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16066" y="338203"/>
            <a:ext cx="7741085" cy="646331"/>
          </a:xfrm>
          <a:prstGeom prst="rect">
            <a:avLst/>
          </a:prstGeom>
          <a:solidFill>
            <a:srgbClr val="FFFF00"/>
          </a:solidFill>
          <a:effectLst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A G R A D E C I M E N T O S 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 Compact" panose="020B09040305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3255" y="1866378"/>
            <a:ext cx="9444624" cy="526297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Instituição: Instituto Federal de Santa Catarina</a:t>
            </a:r>
          </a:p>
          <a:p>
            <a:endParaRPr lang="pt-BR" sz="2400" dirty="0"/>
          </a:p>
          <a:p>
            <a:r>
              <a:rPr lang="pt-BR" sz="2400" dirty="0" smtClean="0"/>
              <a:t>Pesquisadores: Marcos </a:t>
            </a:r>
            <a:r>
              <a:rPr lang="pt-BR" sz="2400" dirty="0" err="1" smtClean="0"/>
              <a:t>Stroschein</a:t>
            </a:r>
            <a:r>
              <a:rPr lang="pt-BR" sz="2400" dirty="0" smtClean="0"/>
              <a:t>, </a:t>
            </a:r>
            <a:r>
              <a:rPr lang="pt-BR" sz="2400" dirty="0" err="1" smtClean="0"/>
              <a:t>Silmar</a:t>
            </a:r>
            <a:r>
              <a:rPr lang="pt-BR" sz="2400" dirty="0" smtClean="0"/>
              <a:t> </a:t>
            </a:r>
            <a:r>
              <a:rPr lang="pt-BR" sz="2400" dirty="0" err="1" smtClean="0"/>
              <a:t>Primieri</a:t>
            </a:r>
            <a:r>
              <a:rPr lang="pt-BR" sz="2400" dirty="0" smtClean="0"/>
              <a:t>, Patrícia </a:t>
            </a:r>
            <a:r>
              <a:rPr lang="pt-BR" sz="2400" dirty="0" err="1" smtClean="0"/>
              <a:t>Schons</a:t>
            </a:r>
            <a:r>
              <a:rPr lang="pt-BR" sz="2400" dirty="0" smtClean="0"/>
              <a:t>, ...</a:t>
            </a:r>
          </a:p>
          <a:p>
            <a:endParaRPr lang="pt-BR" sz="2400" dirty="0"/>
          </a:p>
          <a:p>
            <a:r>
              <a:rPr lang="pt-BR" sz="2400" dirty="0" smtClean="0"/>
              <a:t>Alunos: </a:t>
            </a:r>
            <a:r>
              <a:rPr lang="pt-BR" sz="2400" dirty="0" err="1" smtClean="0"/>
              <a:t>Josieli</a:t>
            </a:r>
            <a:r>
              <a:rPr lang="pt-BR" sz="2400" dirty="0" smtClean="0"/>
              <a:t> Arruda, </a:t>
            </a:r>
            <a:r>
              <a:rPr lang="pt-BR" sz="2400" dirty="0" err="1" smtClean="0"/>
              <a:t>Eliton</a:t>
            </a:r>
            <a:r>
              <a:rPr lang="pt-BR" sz="2400" dirty="0" smtClean="0"/>
              <a:t> Andrade, Denise Silva, Fernanda Mariano, </a:t>
            </a:r>
            <a:r>
              <a:rPr lang="pt-BR" sz="2400" dirty="0" err="1" smtClean="0"/>
              <a:t>Franciane</a:t>
            </a:r>
            <a:r>
              <a:rPr lang="pt-BR" sz="2400" dirty="0" smtClean="0"/>
              <a:t> Lima, Carolina, Cristiane de Jesus, Alessandra Souza, Renata de Liz</a:t>
            </a:r>
          </a:p>
          <a:p>
            <a:endParaRPr lang="pt-BR" sz="2400" dirty="0"/>
          </a:p>
          <a:p>
            <a:r>
              <a:rPr lang="pt-BR" sz="2400" dirty="0" smtClean="0"/>
              <a:t>Produtores: Armando Camargo, Mauro Abreu, José Camargo, Paim de Sá, Celso Melo, </a:t>
            </a:r>
            <a:r>
              <a:rPr lang="pt-BR" sz="2400" dirty="0" err="1" smtClean="0"/>
              <a:t>Leonei</a:t>
            </a:r>
            <a:r>
              <a:rPr lang="pt-BR" sz="2400" dirty="0" smtClean="0"/>
              <a:t>, João </a:t>
            </a:r>
            <a:r>
              <a:rPr lang="pt-BR" sz="2400" dirty="0" err="1" smtClean="0"/>
              <a:t>Donisete</a:t>
            </a:r>
            <a:r>
              <a:rPr lang="pt-BR" sz="2400" dirty="0" smtClean="0"/>
              <a:t>, Pedro Souza, José Andrade, Paulo Cavalheira, Gilmar Andrade, </a:t>
            </a:r>
            <a:r>
              <a:rPr lang="pt-BR" sz="2400" dirty="0" err="1" smtClean="0"/>
              <a:t>Carmosino</a:t>
            </a:r>
            <a:r>
              <a:rPr lang="pt-BR" sz="2400" dirty="0" smtClean="0"/>
              <a:t>, Fernando </a:t>
            </a:r>
            <a:r>
              <a:rPr lang="pt-BR" sz="2400" dirty="0" err="1" smtClean="0"/>
              <a:t>Raddatz</a:t>
            </a:r>
            <a:r>
              <a:rPr lang="pt-BR" sz="2400" dirty="0" smtClean="0"/>
              <a:t>, Higino, Sandra Macedo, João Lindomar, Adelmo Almeida e Tio Bem.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98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9" y="3660057"/>
            <a:ext cx="8715375" cy="37719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163" y="0"/>
            <a:ext cx="73247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6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65" y="2176135"/>
            <a:ext cx="8882195" cy="538354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11" y="129283"/>
            <a:ext cx="8727488" cy="178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2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234" y="118445"/>
            <a:ext cx="6004904" cy="36727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232" y="4083485"/>
            <a:ext cx="6027767" cy="3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5" y="770965"/>
            <a:ext cx="4249680" cy="318726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2" y="770965"/>
            <a:ext cx="4249680" cy="31872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5" y="4171781"/>
            <a:ext cx="4249680" cy="31872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2" y="4171781"/>
            <a:ext cx="4249680" cy="31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16066" y="338203"/>
            <a:ext cx="7741085" cy="646331"/>
          </a:xfrm>
          <a:prstGeom prst="rect">
            <a:avLst/>
          </a:prstGeom>
          <a:solidFill>
            <a:srgbClr val="FFFF00"/>
          </a:solidFill>
          <a:effectLst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RESULTADOS 2012-13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 Compact" panose="020B09040305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10" y="1076334"/>
            <a:ext cx="7519444" cy="64833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CaixaDeTexto 6"/>
          <p:cNvSpPr txBox="1"/>
          <p:nvPr/>
        </p:nvSpPr>
        <p:spPr>
          <a:xfrm>
            <a:off x="50104" y="2029216"/>
            <a:ext cx="2163176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ÉPOCA DE FLORAÇÃO E MATURAÇÃO DOS FRUTOS</a:t>
            </a:r>
            <a:endParaRPr lang="pt-BR" sz="2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79" y="4192744"/>
            <a:ext cx="1724025" cy="15430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79" y="5853265"/>
            <a:ext cx="1724025" cy="1581150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>
            <a:off x="3081403" y="3068877"/>
            <a:ext cx="5924811" cy="388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096017" y="5926893"/>
            <a:ext cx="5924811" cy="388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098105" y="6315200"/>
            <a:ext cx="5924811" cy="388307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o explicativo em forma de nuvem 3"/>
          <p:cNvSpPr/>
          <p:nvPr/>
        </p:nvSpPr>
        <p:spPr>
          <a:xfrm>
            <a:off x="-137786" y="431108"/>
            <a:ext cx="3908121" cy="2805830"/>
          </a:xfrm>
          <a:prstGeom prst="cloudCallout">
            <a:avLst>
              <a:gd name="adj1" fmla="val 68910"/>
              <a:gd name="adj2" fmla="val 42411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AS PLANTAS QUE ABRIRAM FLOR MAIS CEDO FORAM: Zeca Planta 1 e Higino</a:t>
            </a:r>
            <a:endParaRPr lang="pt-BR" dirty="0"/>
          </a:p>
        </p:txBody>
      </p:sp>
      <p:sp>
        <p:nvSpPr>
          <p:cNvPr id="12" name="Texto explicativo em forma de nuvem 11"/>
          <p:cNvSpPr/>
          <p:nvPr/>
        </p:nvSpPr>
        <p:spPr>
          <a:xfrm>
            <a:off x="-64891" y="3561354"/>
            <a:ext cx="3908121" cy="2805830"/>
          </a:xfrm>
          <a:prstGeom prst="cloudCallout">
            <a:avLst>
              <a:gd name="adj1" fmla="val 68910"/>
              <a:gd name="adj2" fmla="val 42411"/>
            </a:avLst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 PLANTA QUE ABRIU FLOR MAIS TARDE FOI: Sandra Macedo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16066" y="338203"/>
            <a:ext cx="7741085" cy="646331"/>
          </a:xfrm>
          <a:prstGeom prst="rect">
            <a:avLst/>
          </a:prstGeom>
          <a:solidFill>
            <a:srgbClr val="FFFF00"/>
          </a:solidFill>
          <a:effectLst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RESULTADOS 2012-13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 Compact" panose="020B09040305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61027" y="1074057"/>
            <a:ext cx="573314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ANÁLISES QUÍMICAS DOS FRUTOS</a:t>
            </a:r>
            <a:endParaRPr lang="pt-BR" sz="24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239250"/>
              </p:ext>
            </p:extLst>
          </p:nvPr>
        </p:nvGraphicFramePr>
        <p:xfrm>
          <a:off x="0" y="1611086"/>
          <a:ext cx="10080625" cy="4706349"/>
        </p:xfrm>
        <a:graphic>
          <a:graphicData uri="http://schemas.openxmlformats.org/drawingml/2006/table">
            <a:tbl>
              <a:tblPr/>
              <a:tblGrid>
                <a:gridCol w="737327"/>
                <a:gridCol w="495393"/>
                <a:gridCol w="737327"/>
                <a:gridCol w="1175116"/>
                <a:gridCol w="1267278"/>
                <a:gridCol w="1186632"/>
                <a:gridCol w="1578336"/>
                <a:gridCol w="1244236"/>
                <a:gridCol w="1658980"/>
              </a:tblGrid>
              <a:tr h="551989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</a:rPr>
                        <a:t>PRIMEIRO LOTE DE AMOSTRAS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pt-BR" sz="1400" dirty="0">
                          <a:solidFill>
                            <a:srgbClr val="000000"/>
                          </a:solidFill>
                        </a:rPr>
                      </a:br>
                      <a:endParaRPr lang="pt-B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3990" marR="3990" marT="3990" marB="399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3073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</a:rPr>
                        <a:t>Amostra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</a:rPr>
                        <a:t>UMIDADE (%)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</a:rPr>
                        <a:t>CINZAS (%)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</a:rPr>
                        <a:t>ACIDEZ (%)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</a:rPr>
                        <a:t>VITAMINA C (mg/100)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</a:rPr>
                        <a:t>AÇÚCARES TOTAIS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</a:rPr>
                        <a:t>AÇ. REDUTORES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</a:rPr>
                        <a:t>AÇ. NÃO REDUTORES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099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91,73 ±0,86 ab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0,27 ± 0,17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3,12 ± 2,18 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latin typeface="Calibri"/>
                        </a:rPr>
                        <a:t>ij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5,16 ± 0,69 ab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2,21 ± 0,03 f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2,21 ± 0,04 fg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 ± 0,06 efg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0099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86,18 ± 4,46 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3,74 ± 4,54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11,15 ± 0,39 cd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5,43 ± 0,67 ab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2,78 ± 0,01 h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2,76 ± 0,08 cd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0,02 ± 0,06 defg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0099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93,38 ± 0,31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0,15 ± 0,05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13,23 ± 0,82 c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5,55 ± 1,37 ab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2,71 ± 0,02 d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2,70 ± 0,02 cde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0,01 ± 0,64 cde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0099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93,62 ± 0,98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0,32 ± 0,08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8,93 ± 0,18 de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5,88 ± 0,64 ab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2,84 ± 0,03 c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2,24 ± 0,02 ef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0,57 ± 0,03 cd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0099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94,28 ± 0,37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0,43 ± 0,04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13,05 ± 0,87 c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4,87 ± 0,65 ab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2,25 ± 0,01 e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1,62 ± 0,06 h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0,60 ± 0,06 c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0099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91,52 ± 1,03 ab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0,11 ± 0,10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5,16 ± 0,14 hi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3,40 ± 0 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3,80 ± 0,04 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3,74 ± 0,14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0,06± 0,16 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latin typeface="Calibri"/>
                        </a:rPr>
                        <a:t>cde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80099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90,35 ± 4,24 ab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0,18 ± 0,14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17,10 ± 0,09 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6,11 ± 1,32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1,78 ± 0,06 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latin typeface="Calibri"/>
                        </a:rPr>
                        <a:t>gh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1,76 ± 0,04 gh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0,02 ± 0,17 g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0099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93,42 ± 0,25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0,24 ± 0,03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2,72 ± 0,12 j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5,16 ± 1,37 ab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3,33 ± 0,01 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latin typeface="Calibri"/>
                        </a:rPr>
                        <a:t>ab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3,09 ± 0,09 bc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0,22 ± 0,09 efg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0099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90,07 ± 0,36 ab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0,22 ± 0,05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7,66 ± 0,18 efg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4,53 ± 1,12 ab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3,27 ± 0,18 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latin typeface="Calibri"/>
                        </a:rPr>
                        <a:t>ab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3,07 ± 0,03 bc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0,15 ± 0,23 fg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0099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91,37 ± 0,47 ab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0,45 ± 0,04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8,84 ± 0,25 ef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4,89 ± 0,60 ab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3,07 ± 0,02 i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3,01 ± 0,04 ab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0,06 ± 0,04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0099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90,14 ± 0,34 ab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0,39 ± 0,03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19,63 ± 0,46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4,75 ± 0,79 ab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3,38 ± 0,05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2,18 ± 0,07 fg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1,14 ± 0,09 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0099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pt-BR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91,10 ± 0,88 ab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0,10 ± 0,05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6,63 ± 0,21 fgh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4,26 ± 0,74 ab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1,55 ± 0,01 f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2,42 ± 0,01 def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0,13 ± 0,01 cdef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0099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92,04 ± 2,84 ab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0,17 ± 0,05 a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6,60 ± 0,58 gh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3,87 ± 0 ab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2,39 ± 0,01 fg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2,29 ± 0,02 def</a:t>
                      </a: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0,10 ± 0,04 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latin typeface="Calibri"/>
                        </a:rPr>
                        <a:t>cdef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0" marR="3990" marT="3990" marB="3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539398"/>
            <a:ext cx="10080625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400" dirty="0" smtClean="0"/>
              <a:t>As determinações foram feitas em triplicata e os resultados são expressos pela média ± o desvio padrão. As médias foram comparadas pelo teste de </a:t>
            </a:r>
          </a:p>
          <a:p>
            <a:r>
              <a:rPr lang="pt-BR" sz="1400" dirty="0" err="1" smtClean="0"/>
              <a:t>tukey</a:t>
            </a:r>
            <a:r>
              <a:rPr lang="pt-BR" sz="1400" dirty="0" smtClean="0"/>
              <a:t>, médias seguidas pela mesma letra na coluna não apresentam diferença estatística (p&lt;0,05). </a:t>
            </a:r>
          </a:p>
          <a:p>
            <a:r>
              <a:rPr lang="pt-BR" sz="1400" dirty="0" smtClean="0"/>
              <a:t>Amostras: 1- Mauro; 2- Gilmar; 3- Sandra; 4- </a:t>
            </a:r>
            <a:r>
              <a:rPr lang="pt-BR" sz="1400" dirty="0" err="1" smtClean="0"/>
              <a:t>Adelmo</a:t>
            </a:r>
            <a:r>
              <a:rPr lang="pt-BR" sz="1400" dirty="0" smtClean="0"/>
              <a:t>; 5- Celso; 6- </a:t>
            </a:r>
            <a:r>
              <a:rPr lang="pt-BR" sz="1400" dirty="0" err="1" smtClean="0"/>
              <a:t>Paim</a:t>
            </a:r>
            <a:r>
              <a:rPr lang="pt-BR" sz="1400" dirty="0" smtClean="0"/>
              <a:t> Sá; 7- </a:t>
            </a:r>
            <a:r>
              <a:rPr lang="pt-BR" sz="1400" dirty="0" err="1" smtClean="0"/>
              <a:t>Leonei</a:t>
            </a:r>
            <a:r>
              <a:rPr lang="pt-BR" sz="1400" dirty="0" smtClean="0"/>
              <a:t>; 8- Paulo; 9- Higino; 10- Armando; 11- Zeca; 12- José; 13- Tio Bem</a:t>
            </a:r>
            <a:endParaRPr lang="pt-BR" sz="1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5475" y="3267985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1642" y="6047972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1642" y="5227591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1642" y="3806172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41642" y="2711852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41642" y="4386948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41642" y="3517630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41642" y="4931900"/>
            <a:ext cx="1299203" cy="2368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41642" y="5790887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41642" y="4659424"/>
            <a:ext cx="1283284" cy="23433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625475" y="2947991"/>
            <a:ext cx="1282700" cy="295276"/>
            <a:chOff x="-394" y="1857"/>
            <a:chExt cx="808" cy="18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-394" y="1896"/>
              <a:ext cx="808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-162" y="1910"/>
              <a:ext cx="48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Gilmar 1 e 2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-387" y="1857"/>
              <a:ext cx="79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-394" y="1896"/>
              <a:ext cx="794" cy="7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-394" y="2029"/>
              <a:ext cx="794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-394" y="2029"/>
              <a:ext cx="794" cy="7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>
              <a:off x="-394" y="1896"/>
              <a:ext cx="0" cy="14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>
              <a:off x="-394" y="1896"/>
              <a:ext cx="7" cy="14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>
              <a:off x="400" y="1896"/>
              <a:ext cx="0" cy="14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" name="Rectangle 13"/>
            <p:cNvSpPr>
              <a:spLocks noChangeArrowheads="1"/>
            </p:cNvSpPr>
            <p:nvPr/>
          </p:nvSpPr>
          <p:spPr bwMode="auto">
            <a:xfrm>
              <a:off x="400" y="1896"/>
              <a:ext cx="7" cy="14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50" name="Group 16"/>
          <p:cNvGrpSpPr>
            <a:grpSpLocks noChangeAspect="1"/>
          </p:cNvGrpSpPr>
          <p:nvPr/>
        </p:nvGrpSpPr>
        <p:grpSpPr bwMode="auto">
          <a:xfrm>
            <a:off x="-647700" y="5514975"/>
            <a:ext cx="1282700" cy="234950"/>
            <a:chOff x="-408" y="3474"/>
            <a:chExt cx="808" cy="148"/>
          </a:xfrm>
          <a:solidFill>
            <a:schemeClr val="bg1"/>
          </a:solidFill>
        </p:grpSpPr>
        <p:sp>
          <p:nvSpPr>
            <p:cNvPr id="51" name="AutoShape 15"/>
            <p:cNvSpPr>
              <a:spLocks noChangeAspect="1" noChangeArrowheads="1" noTextEdit="1"/>
            </p:cNvSpPr>
            <p:nvPr/>
          </p:nvSpPr>
          <p:spPr bwMode="auto">
            <a:xfrm>
              <a:off x="-408" y="3474"/>
              <a:ext cx="808" cy="148"/>
            </a:xfrm>
            <a:prstGeom prst="rect">
              <a:avLst/>
            </a:prstGeom>
            <a:grpFill/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200"/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-141" y="3488"/>
              <a:ext cx="245" cy="97"/>
            </a:xfrm>
            <a:prstGeom prst="rect">
              <a:avLst/>
            </a:prstGeom>
            <a:grpFill/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Zeca 1</a:t>
              </a:r>
              <a:endPara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-408" y="3474"/>
              <a:ext cx="794" cy="0"/>
            </a:xfrm>
            <a:prstGeom prst="line">
              <a:avLst/>
            </a:prstGeom>
            <a:grpFill/>
            <a:ln w="0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200" dirty="0"/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-408" y="3474"/>
              <a:ext cx="794" cy="116"/>
            </a:xfrm>
            <a:prstGeom prst="rect">
              <a:avLst/>
            </a:prstGeom>
            <a:grpFill/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BR" sz="1200" dirty="0" smtClean="0"/>
                <a:t>Zeca 1 e 3</a:t>
              </a:r>
              <a:endParaRPr lang="pt-BR" sz="1200" dirty="0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-408" y="3608"/>
              <a:ext cx="794" cy="0"/>
            </a:xfrm>
            <a:prstGeom prst="line">
              <a:avLst/>
            </a:prstGeom>
            <a:grpFill/>
            <a:ln w="0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200" dirty="0"/>
            </a:p>
          </p:txBody>
        </p:sp>
        <p:sp>
          <p:nvSpPr>
            <p:cNvPr id="56" name="Rectangle 21"/>
            <p:cNvSpPr>
              <a:spLocks noChangeArrowheads="1"/>
            </p:cNvSpPr>
            <p:nvPr/>
          </p:nvSpPr>
          <p:spPr bwMode="auto">
            <a:xfrm>
              <a:off x="-408" y="3608"/>
              <a:ext cx="794" cy="7"/>
            </a:xfrm>
            <a:prstGeom prst="rect">
              <a:avLst/>
            </a:prstGeom>
            <a:grpFill/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200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-408" y="3474"/>
              <a:ext cx="0" cy="141"/>
            </a:xfrm>
            <a:prstGeom prst="line">
              <a:avLst/>
            </a:prstGeom>
            <a:grpFill/>
            <a:ln w="0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200"/>
            </a:p>
          </p:txBody>
        </p:sp>
        <p:sp>
          <p:nvSpPr>
            <p:cNvPr id="58" name="Rectangle 23"/>
            <p:cNvSpPr>
              <a:spLocks noChangeArrowheads="1"/>
            </p:cNvSpPr>
            <p:nvPr/>
          </p:nvSpPr>
          <p:spPr bwMode="auto">
            <a:xfrm>
              <a:off x="-408" y="3474"/>
              <a:ext cx="7" cy="141"/>
            </a:xfrm>
            <a:prstGeom prst="rect">
              <a:avLst/>
            </a:prstGeom>
            <a:grpFill/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200"/>
            </a:p>
          </p:txBody>
        </p:sp>
        <p:sp>
          <p:nvSpPr>
            <p:cNvPr id="59" name="Line 24"/>
            <p:cNvSpPr>
              <a:spLocks noChangeShapeType="1"/>
            </p:cNvSpPr>
            <p:nvPr/>
          </p:nvSpPr>
          <p:spPr bwMode="auto">
            <a:xfrm>
              <a:off x="386" y="3474"/>
              <a:ext cx="0" cy="141"/>
            </a:xfrm>
            <a:prstGeom prst="line">
              <a:avLst/>
            </a:prstGeom>
            <a:grpFill/>
            <a:ln w="0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200"/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386" y="3474"/>
              <a:ext cx="7" cy="141"/>
            </a:xfrm>
            <a:prstGeom prst="rect">
              <a:avLst/>
            </a:prstGeom>
            <a:grpFill/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200"/>
            </a:p>
          </p:txBody>
        </p:sp>
      </p:grpSp>
      <p:sp>
        <p:nvSpPr>
          <p:cNvPr id="61" name="CaixaDeTexto 60"/>
          <p:cNvSpPr txBox="1"/>
          <p:nvPr/>
        </p:nvSpPr>
        <p:spPr>
          <a:xfrm>
            <a:off x="-610688" y="4066837"/>
            <a:ext cx="123698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Paim de Sá</a:t>
            </a:r>
            <a:endParaRPr lang="pt-BR" sz="1200" dirty="0"/>
          </a:p>
        </p:txBody>
      </p:sp>
      <p:sp>
        <p:nvSpPr>
          <p:cNvPr id="62" name="Texto explicativo em forma de nuvem 61"/>
          <p:cNvSpPr/>
          <p:nvPr/>
        </p:nvSpPr>
        <p:spPr>
          <a:xfrm>
            <a:off x="-826718" y="588722"/>
            <a:ext cx="3194141" cy="2410221"/>
          </a:xfrm>
          <a:prstGeom prst="cloudCallout">
            <a:avLst>
              <a:gd name="adj1" fmla="val 68910"/>
              <a:gd name="adj2" fmla="val 42411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AS PLANTAS MENOS ÀCIDAS FORAM: Mauro Abreu e Paulo Cavalheira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3" name="Texto explicativo em forma de nuvem 62"/>
          <p:cNvSpPr/>
          <p:nvPr/>
        </p:nvSpPr>
        <p:spPr>
          <a:xfrm>
            <a:off x="-826719" y="3271753"/>
            <a:ext cx="3194141" cy="2410221"/>
          </a:xfrm>
          <a:prstGeom prst="cloudCallout">
            <a:avLst>
              <a:gd name="adj1" fmla="val 68910"/>
              <a:gd name="adj2" fmla="val 42411"/>
            </a:avLst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 PLANTA MAIS ÀCIDA FOI: Zeca 1 e 3 (mistura)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4" name="Texto explicativo em forma de nuvem 63"/>
          <p:cNvSpPr/>
          <p:nvPr/>
        </p:nvSpPr>
        <p:spPr>
          <a:xfrm>
            <a:off x="1918564" y="853856"/>
            <a:ext cx="3194141" cy="2410221"/>
          </a:xfrm>
          <a:prstGeom prst="cloudCallout">
            <a:avLst>
              <a:gd name="adj1" fmla="val 68910"/>
              <a:gd name="adj2" fmla="val 42411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AS PLANTAS COM MENOR </a:t>
            </a:r>
            <a:r>
              <a:rPr lang="pt-BR" sz="1600" dirty="0">
                <a:solidFill>
                  <a:schemeClr val="tx1"/>
                </a:solidFill>
              </a:rPr>
              <a:t>TEOR DE AÇÚCARES TOTAIS </a:t>
            </a:r>
            <a:r>
              <a:rPr lang="pt-BR" sz="1600" dirty="0" smtClean="0">
                <a:solidFill>
                  <a:schemeClr val="tx1"/>
                </a:solidFill>
              </a:rPr>
              <a:t>FOI: Gilmar 1 e 2 (mistura) e </a:t>
            </a:r>
            <a:r>
              <a:rPr lang="pt-BR" sz="1600" dirty="0" err="1" smtClean="0">
                <a:solidFill>
                  <a:schemeClr val="tx1"/>
                </a:solidFill>
              </a:rPr>
              <a:t>Leonei</a:t>
            </a:r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sz="1600" dirty="0"/>
          </a:p>
        </p:txBody>
      </p:sp>
      <p:sp>
        <p:nvSpPr>
          <p:cNvPr id="65" name="Texto explicativo em forma de nuvem 64"/>
          <p:cNvSpPr/>
          <p:nvPr/>
        </p:nvSpPr>
        <p:spPr>
          <a:xfrm>
            <a:off x="1968667" y="3369642"/>
            <a:ext cx="3194141" cy="2410221"/>
          </a:xfrm>
          <a:prstGeom prst="cloudCallout">
            <a:avLst>
              <a:gd name="adj1" fmla="val 68910"/>
              <a:gd name="adj2" fmla="val 42411"/>
            </a:avLst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AS PLANTAS COM MAIORES TEORES DE AÇÚCARES TOTAIS FORAM:  Zeca 1 e 3 (mistura), Paulo Cavalheira e Higino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16066" y="338203"/>
            <a:ext cx="7741085" cy="646331"/>
          </a:xfrm>
          <a:prstGeom prst="rect">
            <a:avLst/>
          </a:prstGeom>
          <a:solidFill>
            <a:srgbClr val="FFFF00"/>
          </a:solidFill>
          <a:effectLst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RESULTADOS 2013-14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 Compact" panose="020B09040305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02914" y="1408380"/>
            <a:ext cx="770350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ÉPOCA DE FLORAÇÃO E MATURAÇÃO DOS FRUTOS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161" y="5803614"/>
            <a:ext cx="1724025" cy="15430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389" y="5784564"/>
            <a:ext cx="1724025" cy="15811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4" y="2451793"/>
            <a:ext cx="9949534" cy="27312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957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4738</TotalTime>
  <Words>1619</Words>
  <Application>Microsoft Office PowerPoint</Application>
  <PresentationFormat>Personalizar</PresentationFormat>
  <Paragraphs>323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4" baseType="lpstr">
      <vt:lpstr>Arial Unicode MS</vt:lpstr>
      <vt:lpstr>MS Gothic</vt:lpstr>
      <vt:lpstr>StarSymbol</vt:lpstr>
      <vt:lpstr>Antique Olive Compact</vt:lpstr>
      <vt:lpstr>Arial</vt:lpstr>
      <vt:lpstr>Calibri</vt:lpstr>
      <vt:lpstr>DejaVu Sans</vt:lpstr>
      <vt:lpstr>Times New Roman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Komatsu</dc:creator>
  <cp:lastModifiedBy>Cliente</cp:lastModifiedBy>
  <cp:revision>158</cp:revision>
  <cp:lastPrinted>2015-05-29T16:19:13Z</cp:lastPrinted>
  <dcterms:created xsi:type="dcterms:W3CDTF">2013-08-01T12:08:22Z</dcterms:created>
  <dcterms:modified xsi:type="dcterms:W3CDTF">2015-05-29T16:32:50Z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56</vt:i4>
  </property>
</Properties>
</file>