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media/image3.png" ContentType="image/png"/>
  <Override PartName="/ppt/media/image1.jpeg" ContentType="image/jpeg"/>
  <Override PartName="/ppt/media/image2.png" ContentType="image/png"/>
  <Override PartName="/ppt/media/image5.png" ContentType="image/png"/>
  <Override PartName="/ppt/media/image4.wmf" ContentType="image/x-wmf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2292120" y="1768680"/>
            <a:ext cx="5495400" cy="438408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2292120" y="1768680"/>
            <a:ext cx="549540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"/>
          <p:cNvPicPr/>
          <p:nvPr/>
        </p:nvPicPr>
        <p:blipFill>
          <a:blip r:embed="rId2"/>
          <a:stretch/>
        </p:blipFill>
        <p:spPr>
          <a:xfrm>
            <a:off x="0" y="-6480"/>
            <a:ext cx="10109160" cy="7566120"/>
          </a:xfrm>
          <a:prstGeom prst="rect">
            <a:avLst/>
          </a:prstGeom>
          <a:ln w="936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7488000" y="108720"/>
            <a:ext cx="249768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pt-BR" sz="18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CULTURA DO MILHO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" name="Imagem 1" descr=""/>
          <p:cNvPicPr/>
          <p:nvPr/>
        </p:nvPicPr>
        <p:blipFill>
          <a:blip r:embed="rId1"/>
          <a:stretch/>
        </p:blipFill>
        <p:spPr>
          <a:xfrm>
            <a:off x="2291040" y="466560"/>
            <a:ext cx="5402520" cy="1801800"/>
          </a:xfrm>
          <a:prstGeom prst="rect">
            <a:avLst/>
          </a:prstGeom>
          <a:ln>
            <a:noFill/>
          </a:ln>
        </p:spPr>
      </p:pic>
      <p:sp>
        <p:nvSpPr>
          <p:cNvPr id="39" name="CustomShape 2"/>
          <p:cNvSpPr/>
          <p:nvPr/>
        </p:nvSpPr>
        <p:spPr>
          <a:xfrm>
            <a:off x="2898720" y="610560"/>
            <a:ext cx="418716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IMPLANTAÇÃO DA CULTURA DO MILHO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CustomShape 3"/>
          <p:cNvSpPr/>
          <p:nvPr/>
        </p:nvSpPr>
        <p:spPr>
          <a:xfrm>
            <a:off x="3791520" y="1671840"/>
            <a:ext cx="2401560" cy="456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INTRODUÇÃO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CustomShape 4"/>
          <p:cNvSpPr/>
          <p:nvPr/>
        </p:nvSpPr>
        <p:spPr>
          <a:xfrm>
            <a:off x="652320" y="2859840"/>
            <a:ext cx="2900880" cy="3481200"/>
          </a:xfrm>
          <a:prstGeom prst="roundRect">
            <a:avLst>
              <a:gd name="adj" fmla="val 5000"/>
            </a:avLst>
          </a:prstGeom>
          <a:gradFill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lin ang="0"/>
          </a:gra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0" rIns="96120" tIns="1137240" bIns="1888560" vert="vert270"/>
          <a:p>
            <a:pPr algn="r">
              <a:lnSpc>
                <a:spcPct val="90000"/>
              </a:lnSpc>
            </a:pPr>
            <a:r>
              <a:rPr b="0" lang="pt-B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INTRODUÇÃO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CustomShape 5"/>
          <p:cNvSpPr/>
          <p:nvPr/>
        </p:nvSpPr>
        <p:spPr>
          <a:xfrm>
            <a:off x="1232640" y="2859840"/>
            <a:ext cx="2161080" cy="3481200"/>
          </a:xfrm>
          <a:prstGeom prst="rect">
            <a:avLst/>
          </a:prstGeom>
          <a:noFill/>
          <a:ln>
            <a:noFill/>
          </a:ln>
        </p:spPr>
        <p:style>
          <a:lnRef idx="2"/>
          <a:fillRef idx="0"/>
          <a:effectRef idx="0"/>
          <a:fontRef idx="minor"/>
        </p:style>
        <p:txBody>
          <a:bodyPr lIns="0" rIns="0" tIns="96120" bIns="0"/>
          <a:p>
            <a:pPr>
              <a:lnSpc>
                <a:spcPct val="90000"/>
              </a:lnSpc>
            </a:pPr>
            <a:r>
              <a:rPr b="0" lang="pt-B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Etapa de implantação da cultura é uma das mais importantes dentro do processo produtivo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CustomShape 6"/>
          <p:cNvSpPr/>
          <p:nvPr/>
        </p:nvSpPr>
        <p:spPr>
          <a:xfrm>
            <a:off x="3610080" y="2887920"/>
            <a:ext cx="2900880" cy="3481200"/>
          </a:xfrm>
          <a:prstGeom prst="roundRect">
            <a:avLst>
              <a:gd name="adj" fmla="val 5000"/>
            </a:avLst>
          </a:prstGeom>
          <a:gradFill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lin ang="0"/>
          </a:gra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0" rIns="96120" tIns="1137240" bIns="1888560" vert="vert270"/>
          <a:p>
            <a:pPr algn="r">
              <a:lnSpc>
                <a:spcPct val="90000"/>
              </a:lnSpc>
            </a:pPr>
            <a:r>
              <a:rPr b="0" lang="pt-B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ENVOLVE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CustomShape 7"/>
          <p:cNvSpPr/>
          <p:nvPr/>
        </p:nvSpPr>
        <p:spPr>
          <a:xfrm rot="5400000">
            <a:off x="3369240" y="5655600"/>
            <a:ext cx="511200" cy="434880"/>
          </a:xfrm>
          <a:prstGeom prst="flowChartExtract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45" name="CustomShape 8"/>
          <p:cNvSpPr/>
          <p:nvPr/>
        </p:nvSpPr>
        <p:spPr>
          <a:xfrm>
            <a:off x="4190400" y="2887920"/>
            <a:ext cx="2161080" cy="3481200"/>
          </a:xfrm>
          <a:prstGeom prst="rect">
            <a:avLst/>
          </a:prstGeom>
          <a:noFill/>
          <a:ln>
            <a:noFill/>
          </a:ln>
        </p:spPr>
        <p:style>
          <a:lnRef idx="2"/>
          <a:fillRef idx="0"/>
          <a:effectRef idx="0"/>
          <a:fontRef idx="minor"/>
        </p:style>
        <p:txBody>
          <a:bodyPr lIns="0" rIns="0" tIns="96120" bIns="0"/>
          <a:p>
            <a:pPr>
              <a:lnSpc>
                <a:spcPct val="90000"/>
              </a:lnSpc>
            </a:pPr>
            <a:r>
              <a:rPr b="0" lang="pt-B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 definição, o planejamento e a tomada de decisões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CustomShape 9"/>
          <p:cNvSpPr/>
          <p:nvPr/>
        </p:nvSpPr>
        <p:spPr>
          <a:xfrm>
            <a:off x="6613200" y="2887920"/>
            <a:ext cx="2900880" cy="3481200"/>
          </a:xfrm>
          <a:prstGeom prst="roundRect">
            <a:avLst>
              <a:gd name="adj" fmla="val 5000"/>
            </a:avLst>
          </a:prstGeom>
          <a:gradFill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lin ang="0"/>
          </a:gra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0" rIns="96120" tIns="1137240" bIns="1888560" vert="vert270"/>
          <a:p>
            <a:pPr algn="r">
              <a:lnSpc>
                <a:spcPct val="90000"/>
              </a:lnSpc>
            </a:pPr>
            <a:r>
              <a:rPr b="0" lang="pt-B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CONTRIBUIRÃO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10"/>
          <p:cNvSpPr/>
          <p:nvPr/>
        </p:nvSpPr>
        <p:spPr>
          <a:xfrm rot="5400000">
            <a:off x="6372000" y="5655600"/>
            <a:ext cx="511200" cy="434880"/>
          </a:xfrm>
          <a:prstGeom prst="flowChartExtract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48" name="CustomShape 11"/>
          <p:cNvSpPr/>
          <p:nvPr/>
        </p:nvSpPr>
        <p:spPr>
          <a:xfrm>
            <a:off x="7193160" y="2887920"/>
            <a:ext cx="2161080" cy="3481200"/>
          </a:xfrm>
          <a:prstGeom prst="rect">
            <a:avLst/>
          </a:prstGeom>
          <a:noFill/>
          <a:ln>
            <a:noFill/>
          </a:ln>
        </p:spPr>
        <p:style>
          <a:lnRef idx="2"/>
          <a:fillRef idx="0"/>
          <a:effectRef idx="0"/>
          <a:fontRef idx="minor"/>
        </p:style>
        <p:txBody>
          <a:bodyPr lIns="0" rIns="0" tIns="96120" bIns="0"/>
          <a:p>
            <a:pPr>
              <a:lnSpc>
                <a:spcPct val="90000"/>
              </a:lnSpc>
            </a:pPr>
            <a:r>
              <a:rPr b="0" lang="pt-B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Obtenção de rendimentos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pt-B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pt-B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Retornos econômicos satisaftórios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ustomShape 1"/>
          <p:cNvSpPr/>
          <p:nvPr/>
        </p:nvSpPr>
        <p:spPr>
          <a:xfrm>
            <a:off x="397440" y="188280"/>
            <a:ext cx="9682560" cy="26510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Profundidade de Semeadura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 profundidade de semeadura está condicionada aos fatores 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temperatura do solo, umidade e tipo de solo.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 semente deve ser colocada numa profundidade que possibilite um bom contato com a umidade do solo.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CustomShape 2"/>
          <p:cNvSpPr/>
          <p:nvPr/>
        </p:nvSpPr>
        <p:spPr>
          <a:xfrm>
            <a:off x="397440" y="3680280"/>
            <a:ext cx="9682560" cy="28346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MAIOR OU MENOR profundidade de semeadura vai depender do tipo de solo.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Em 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solos mais pesados</a:t>
            </a: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com drenagem deficiente ou com fatores que dificultam o alongamento do mesocótilo, dificultando a emergência de plântulas, as sementes devem ser colocadas entre 3 e 5 cm de profundidade.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Já em 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solos mais leves ou arenosos</a:t>
            </a: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as sementes podem ser colocadas mais profundas, entre 5 e 7 cm </a:t>
            </a: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profundidade, para se beneficiarem do maior teor de umidade do solo.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m 1" descr=""/>
          <p:cNvPicPr/>
          <p:nvPr/>
        </p:nvPicPr>
        <p:blipFill>
          <a:blip r:embed="rId1"/>
          <a:stretch/>
        </p:blipFill>
        <p:spPr>
          <a:xfrm>
            <a:off x="1081080" y="325080"/>
            <a:ext cx="7439760" cy="70257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m 1" descr=""/>
          <p:cNvPicPr/>
          <p:nvPr/>
        </p:nvPicPr>
        <p:blipFill>
          <a:blip r:embed="rId1"/>
          <a:stretch/>
        </p:blipFill>
        <p:spPr>
          <a:xfrm>
            <a:off x="322200" y="1086120"/>
            <a:ext cx="9562320" cy="5420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m 1" descr=""/>
          <p:cNvPicPr/>
          <p:nvPr/>
        </p:nvPicPr>
        <p:blipFill>
          <a:blip r:embed="rId1"/>
          <a:stretch/>
        </p:blipFill>
        <p:spPr>
          <a:xfrm>
            <a:off x="1013400" y="250920"/>
            <a:ext cx="8835120" cy="768960"/>
          </a:xfrm>
          <a:prstGeom prst="rect">
            <a:avLst/>
          </a:prstGeom>
          <a:ln>
            <a:noFill/>
          </a:ln>
        </p:spPr>
      </p:pic>
      <p:pic>
        <p:nvPicPr>
          <p:cNvPr id="71" name="Imagem 2" descr=""/>
          <p:cNvPicPr/>
          <p:nvPr/>
        </p:nvPicPr>
        <p:blipFill>
          <a:blip r:embed="rId2"/>
          <a:stretch/>
        </p:blipFill>
        <p:spPr>
          <a:xfrm>
            <a:off x="433080" y="1638720"/>
            <a:ext cx="9301320" cy="52520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m 1" descr=""/>
          <p:cNvPicPr/>
          <p:nvPr/>
        </p:nvPicPr>
        <p:blipFill>
          <a:blip r:embed="rId1"/>
          <a:stretch/>
        </p:blipFill>
        <p:spPr>
          <a:xfrm>
            <a:off x="1081800" y="298440"/>
            <a:ext cx="8399880" cy="1145520"/>
          </a:xfrm>
          <a:prstGeom prst="rect">
            <a:avLst/>
          </a:prstGeom>
          <a:ln>
            <a:noFill/>
          </a:ln>
        </p:spPr>
      </p:pic>
      <p:pic>
        <p:nvPicPr>
          <p:cNvPr id="73" name="Imagem 2" descr=""/>
          <p:cNvPicPr/>
          <p:nvPr/>
        </p:nvPicPr>
        <p:blipFill>
          <a:blip r:embed="rId2"/>
          <a:stretch/>
        </p:blipFill>
        <p:spPr>
          <a:xfrm>
            <a:off x="5839920" y="2815920"/>
            <a:ext cx="3387240" cy="2619000"/>
          </a:xfrm>
          <a:prstGeom prst="rect">
            <a:avLst/>
          </a:prstGeom>
          <a:ln>
            <a:noFill/>
          </a:ln>
        </p:spPr>
      </p:pic>
      <p:pic>
        <p:nvPicPr>
          <p:cNvPr id="74" name="Imagem 3" descr=""/>
          <p:cNvPicPr/>
          <p:nvPr/>
        </p:nvPicPr>
        <p:blipFill>
          <a:blip r:embed="rId3"/>
          <a:stretch/>
        </p:blipFill>
        <p:spPr>
          <a:xfrm>
            <a:off x="716760" y="2006280"/>
            <a:ext cx="4634280" cy="47602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timing>
    <p:tnLst>
      <p:par>
        <p:cTn id="27" dur="indefinite" restart="never" nodeType="tmRoot">
          <p:childTnLst>
            <p:seq>
              <p:cTn id="28" dur="indefinite" nodeType="mainSeq">
                <p:childTnLst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Imagem 1" descr=""/>
          <p:cNvPicPr/>
          <p:nvPr/>
        </p:nvPicPr>
        <p:blipFill>
          <a:blip r:embed="rId1"/>
          <a:stretch/>
        </p:blipFill>
        <p:spPr>
          <a:xfrm>
            <a:off x="342720" y="438840"/>
            <a:ext cx="9015840" cy="858960"/>
          </a:xfrm>
          <a:prstGeom prst="rect">
            <a:avLst/>
          </a:prstGeom>
          <a:ln>
            <a:noFill/>
          </a:ln>
        </p:spPr>
      </p:pic>
      <p:pic>
        <p:nvPicPr>
          <p:cNvPr id="76" name="Imagem 2" descr=""/>
          <p:cNvPicPr/>
          <p:nvPr/>
        </p:nvPicPr>
        <p:blipFill>
          <a:blip r:embed="rId2"/>
          <a:stretch/>
        </p:blipFill>
        <p:spPr>
          <a:xfrm>
            <a:off x="189720" y="1907640"/>
            <a:ext cx="9658080" cy="5142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m 1" descr=""/>
          <p:cNvPicPr/>
          <p:nvPr/>
        </p:nvPicPr>
        <p:blipFill>
          <a:blip r:embed="rId1"/>
          <a:stretch/>
        </p:blipFill>
        <p:spPr>
          <a:xfrm>
            <a:off x="348840" y="2385360"/>
            <a:ext cx="10089720" cy="4425840"/>
          </a:xfrm>
          <a:prstGeom prst="rect">
            <a:avLst/>
          </a:prstGeom>
          <a:ln>
            <a:noFill/>
          </a:ln>
        </p:spPr>
      </p:pic>
      <p:pic>
        <p:nvPicPr>
          <p:cNvPr id="78" name="Imagem 2" descr=""/>
          <p:cNvPicPr/>
          <p:nvPr/>
        </p:nvPicPr>
        <p:blipFill>
          <a:blip r:embed="rId2"/>
          <a:stretch/>
        </p:blipFill>
        <p:spPr>
          <a:xfrm>
            <a:off x="799560" y="871560"/>
            <a:ext cx="8913960" cy="769320"/>
          </a:xfrm>
          <a:prstGeom prst="rect">
            <a:avLst/>
          </a:prstGeom>
          <a:ln>
            <a:noFill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m 1" descr=""/>
          <p:cNvPicPr/>
          <p:nvPr/>
        </p:nvPicPr>
        <p:blipFill>
          <a:blip r:embed="rId1"/>
          <a:stretch/>
        </p:blipFill>
        <p:spPr>
          <a:xfrm>
            <a:off x="678960" y="479160"/>
            <a:ext cx="8742960" cy="672696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-52920" y="159120"/>
            <a:ext cx="10137600" cy="6294600"/>
          </a:xfrm>
          <a:prstGeom prst="cloudCallout">
            <a:avLst>
              <a:gd name="adj1" fmla="val -20964"/>
              <a:gd name="adj2" fmla="val 59553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Para que as cultivares de milho escolhidas para a lavoura possam expressar todo o seu potencial produtivo e características de adaptação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É NECESSÁRIO=&gt;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Emprego adequado de um conjunto de medidas para a implantação da lavoura, levando em conta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 algn="ctr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b="0" lang="pt-B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as máquinas disponíveis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 algn="ctr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b="0" lang="pt-B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Condições de cultivo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317880" y="1086840"/>
            <a:ext cx="9581040" cy="52084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rlin Sans FB Demi"/>
                <a:ea typeface="DejaVu Sans"/>
              </a:rPr>
              <a:t>ÉPOCA DE SEMEADURA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rlin Sans FB Demi"/>
                <a:ea typeface="DejaVu Sans"/>
              </a:rPr>
              <a:t>PROFUNDIDADE DE SEMEADURA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rlin Sans FB Demi"/>
                <a:ea typeface="DejaVu Sans"/>
              </a:rPr>
              <a:t>DENSIDADE DE SEMEADURA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317880" y="578880"/>
            <a:ext cx="9289440" cy="58201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Época de Semeadura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 período de crescimento e desenvolvimento é afetado pela umidade do solo, temperatura, radiação solar e fotoperíodo.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 época de plantio é função desses fatores, cujos limites extremos são variáveis em cada região agroclimática.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 época de semeadura mais adequada é aquela que faz coincidir o período de floração com os dias mais longos do ano e a etapa de enchimento de grãos com o período de temperaturas mais elevadas e alta disponibilidade de radiação solar.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Isto, considerando satisfeitas as necessidades de água pela planta.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317880" y="578880"/>
            <a:ext cx="9289440" cy="61858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Época de Semeadura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Resultados de pesquisa mostram que: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 atraso na época de plantio além dos meses de setembro - outubro resultam em =&gt;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redução no ciclo da cultura e no rendimento de grãos.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 afeta várias características da planta, ocorrendo um decréscimo mais acentuado no=&gt;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número de espigas por planta (prolificidade) e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 rendimento de grãos.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Essa tendência pode ser revertida se não houver déficit hídrico e ocorrer uma redução na temperatura do ar, nos meses de fevereiro - março.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288000" y="355320"/>
            <a:ext cx="9289440" cy="65516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Época de Semeadura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região sul do Brasil, no Rio Grande do Sul, lavouras obtiveram maiores rendimentos com o plantio mais cedo. Cerca de 90% da área é plantada nos meses de agosto e setembro.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</a:t>
            </a:r>
            <a:r>
              <a:rPr b="0" lang="pt-BR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Santa Catarina</a:t>
            </a: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80% dos plantios são realizados nos meses de </a:t>
            </a:r>
            <a:r>
              <a:rPr b="1" i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agosto e setembro</a:t>
            </a: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</a:t>
            </a:r>
            <a:r>
              <a:rPr b="0" lang="pt-BR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Estado do Paraná</a:t>
            </a: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a época de plantio das lavouras de maiores rendimentos se concentra nos meses de </a:t>
            </a:r>
            <a:r>
              <a:rPr b="1" i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setembro e outubro</a:t>
            </a: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região Sudeste, as épocas de plantio das lavouras de milho de alta produtividade concentram-se nos meses de outubro e novembro, chegando a cerca de 80% das lavouras com produtividade acima de 8.000 kg ha-1.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209880" y="163800"/>
            <a:ext cx="9654120" cy="7283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Época de Semeadura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estados da </a:t>
            </a:r>
            <a:r>
              <a:rPr b="0" lang="pt-BR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região Centro-Oeste,</a:t>
            </a: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onde as melhores lavouras de milho são plantadas, principalmente, nos meses de </a:t>
            </a:r>
            <a:r>
              <a:rPr b="1" i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outubro e novembro.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estados da </a:t>
            </a:r>
            <a:r>
              <a:rPr b="0" lang="pt-BR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região Nordeste</a:t>
            </a: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para as lavouras de alta produtividade na Bahia e no Piauí, principalmente, a época de plantio concentra-se no </a:t>
            </a:r>
            <a:r>
              <a:rPr b="1" i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final do mês de novembro e principalmente no mês de dezembro.</a:t>
            </a: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</a:t>
            </a:r>
            <a:r>
              <a:rPr b="0" lang="pt-BR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região Norte</a:t>
            </a: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do país, lavouras com alta produtividade (acima de 8 mil kg/ha) foram registradas apenas no Estado do Pará, sendo que em 70% das lavouras de alta produtividade, a época de plantio neste estado ocorreu em </a:t>
            </a:r>
            <a:r>
              <a:rPr b="1" i="1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janeiro</a:t>
            </a: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Conclusão:</a:t>
            </a: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as diferenças edafoclimáticas de cada região influenciam muito na tomada de decisão da época de plantio da cultura de milho, na safra normal.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 descr=""/>
          <p:cNvPicPr/>
          <p:nvPr/>
        </p:nvPicPr>
        <p:blipFill>
          <a:blip r:embed="rId1"/>
          <a:stretch/>
        </p:blipFill>
        <p:spPr>
          <a:xfrm>
            <a:off x="277920" y="1479600"/>
            <a:ext cx="9523800" cy="4599360"/>
          </a:xfrm>
          <a:prstGeom prst="rect">
            <a:avLst/>
          </a:prstGeom>
          <a:ln w="9360">
            <a:noFill/>
          </a:ln>
        </p:spPr>
      </p:pic>
      <p:sp>
        <p:nvSpPr>
          <p:cNvPr id="56" name="CustomShape 1"/>
          <p:cNvSpPr/>
          <p:nvPr/>
        </p:nvSpPr>
        <p:spPr>
          <a:xfrm>
            <a:off x="2397240" y="422280"/>
            <a:ext cx="5928120" cy="63828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ZONEAMENTO CLIMÁTICO PARA CULTURA DO MILHO EM SANTA CATARINA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"/>
          <p:cNvPicPr/>
          <p:nvPr/>
        </p:nvPicPr>
        <p:blipFill>
          <a:blip r:embed="rId1"/>
          <a:stretch/>
        </p:blipFill>
        <p:spPr>
          <a:xfrm>
            <a:off x="325440" y="636480"/>
            <a:ext cx="9133560" cy="541800"/>
          </a:xfrm>
          <a:prstGeom prst="rect">
            <a:avLst/>
          </a:prstGeom>
          <a:ln w="9360">
            <a:noFill/>
          </a:ln>
        </p:spPr>
      </p:pic>
      <p:pic>
        <p:nvPicPr>
          <p:cNvPr id="58" name="Picture 3" descr=""/>
          <p:cNvPicPr/>
          <p:nvPr/>
        </p:nvPicPr>
        <p:blipFill>
          <a:blip r:embed="rId2"/>
          <a:stretch/>
        </p:blipFill>
        <p:spPr>
          <a:xfrm>
            <a:off x="325440" y="1279440"/>
            <a:ext cx="9133560" cy="265680"/>
          </a:xfrm>
          <a:prstGeom prst="rect">
            <a:avLst/>
          </a:prstGeom>
          <a:ln w="9360">
            <a:noFill/>
          </a:ln>
        </p:spPr>
      </p:pic>
      <p:sp>
        <p:nvSpPr>
          <p:cNvPr id="59" name="CustomShape 1"/>
          <p:cNvSpPr/>
          <p:nvPr/>
        </p:nvSpPr>
        <p:spPr>
          <a:xfrm>
            <a:off x="3325680" y="1779480"/>
            <a:ext cx="3856680" cy="363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21-30/SET A 1-10/JAN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0" name="Picture 4" descr=""/>
          <p:cNvPicPr/>
          <p:nvPr/>
        </p:nvPicPr>
        <p:blipFill>
          <a:blip r:embed="rId3"/>
          <a:stretch/>
        </p:blipFill>
        <p:spPr>
          <a:xfrm>
            <a:off x="463680" y="2994120"/>
            <a:ext cx="9152280" cy="513360"/>
          </a:xfrm>
          <a:prstGeom prst="rect">
            <a:avLst/>
          </a:prstGeom>
          <a:ln w="9360">
            <a:noFill/>
          </a:ln>
        </p:spPr>
      </p:pic>
      <p:pic>
        <p:nvPicPr>
          <p:cNvPr id="61" name="Picture 5" descr=""/>
          <p:cNvPicPr/>
          <p:nvPr/>
        </p:nvPicPr>
        <p:blipFill>
          <a:blip r:embed="rId4"/>
          <a:stretch/>
        </p:blipFill>
        <p:spPr>
          <a:xfrm>
            <a:off x="473040" y="3637080"/>
            <a:ext cx="9133560" cy="255960"/>
          </a:xfrm>
          <a:prstGeom prst="rect">
            <a:avLst/>
          </a:prstGeom>
          <a:ln w="9360">
            <a:noFill/>
          </a:ln>
        </p:spPr>
      </p:pic>
      <p:sp>
        <p:nvSpPr>
          <p:cNvPr id="62" name="CustomShape 2"/>
          <p:cNvSpPr/>
          <p:nvPr/>
        </p:nvSpPr>
        <p:spPr>
          <a:xfrm>
            <a:off x="3325680" y="4108320"/>
            <a:ext cx="3856680" cy="363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21-30/SET A 11-20/DEZ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3" name="Picture 6" descr=""/>
          <p:cNvPicPr/>
          <p:nvPr/>
        </p:nvPicPr>
        <p:blipFill>
          <a:blip r:embed="rId5"/>
          <a:stretch/>
        </p:blipFill>
        <p:spPr>
          <a:xfrm>
            <a:off x="468360" y="5280120"/>
            <a:ext cx="9133560" cy="541800"/>
          </a:xfrm>
          <a:prstGeom prst="rect">
            <a:avLst/>
          </a:prstGeom>
          <a:ln w="9360">
            <a:noFill/>
          </a:ln>
        </p:spPr>
      </p:pic>
      <p:pic>
        <p:nvPicPr>
          <p:cNvPr id="64" name="Picture 7" descr=""/>
          <p:cNvPicPr/>
          <p:nvPr/>
        </p:nvPicPr>
        <p:blipFill>
          <a:blip r:embed="rId6"/>
          <a:stretch/>
        </p:blipFill>
        <p:spPr>
          <a:xfrm>
            <a:off x="473040" y="5951520"/>
            <a:ext cx="9133560" cy="255960"/>
          </a:xfrm>
          <a:prstGeom prst="rect">
            <a:avLst/>
          </a:prstGeom>
          <a:ln w="9360">
            <a:noFill/>
          </a:ln>
        </p:spPr>
      </p:pic>
      <p:sp>
        <p:nvSpPr>
          <p:cNvPr id="65" name="CustomShape 3"/>
          <p:cNvSpPr/>
          <p:nvPr/>
        </p:nvSpPr>
        <p:spPr>
          <a:xfrm>
            <a:off x="3325680" y="6410880"/>
            <a:ext cx="3856680" cy="363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21-30/SET A 01-10/DEZ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Application>LibreOffice/5.2.5.1$Windows_x86 LibreOffice_project/0312e1a284a7d50ca85a365c316c7abbf20a4d22</Application>
  <Words>336</Words>
  <Paragraphs>47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Cliente</dc:creator>
  <dc:description/>
  <dc:language>pt-BR</dc:language>
  <cp:lastModifiedBy/>
  <dcterms:modified xsi:type="dcterms:W3CDTF">2017-03-16T16:42:52Z</dcterms:modified>
  <cp:revision>7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Personalizar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14</vt:i4>
  </property>
</Properties>
</file>