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8800" cy="756576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8800" cy="756576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8800" cy="756576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352600" y="83880"/>
            <a:ext cx="663444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52240" y="1319400"/>
            <a:ext cx="392760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265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MILHO</a:t>
            </a:r>
            <a:endParaRPr b="0" lang="pt-BR" sz="265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656000" y="107280"/>
            <a:ext cx="8157600" cy="767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S Gothic"/>
              </a:rPr>
              <a:t>AGRICULTURA I – Téc. Agronegócios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S Gothic"/>
              </a:rPr>
              <a:t>IFSC – CÂMPUS LAGES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20" name="Table 4"/>
          <p:cNvGraphicFramePr/>
          <p:nvPr/>
        </p:nvGraphicFramePr>
        <p:xfrm>
          <a:off x="436320" y="4069080"/>
          <a:ext cx="9207000" cy="1426680"/>
        </p:xfrm>
        <a:graphic>
          <a:graphicData uri="http://schemas.openxmlformats.org/drawingml/2006/table">
            <a:tbl>
              <a:tblPr/>
              <a:tblGrid>
                <a:gridCol w="9207360"/>
              </a:tblGrid>
              <a:tr h="1427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2. Crescimento vegetativo</a:t>
                      </a:r>
                      <a:r>
                        <a:rPr b="0" i="1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: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Emissão da segunda folha até início do florescimento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Extensão variável, que caracteriza os tipos de cultivares de milho.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121" name="CustomShape 5"/>
          <p:cNvSpPr/>
          <p:nvPr/>
        </p:nvSpPr>
        <p:spPr>
          <a:xfrm>
            <a:off x="324360" y="1925640"/>
            <a:ext cx="781020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650" spc="-1" strike="noStrike">
                <a:solidFill>
                  <a:srgbClr val="000000"/>
                </a:solidFill>
                <a:latin typeface="Arial"/>
                <a:ea typeface="DejaVu Sans"/>
              </a:rPr>
              <a:t>Etapas de desenvolvimento:</a:t>
            </a:r>
            <a:endParaRPr b="0" lang="pt-BR" sz="2650" spc="-1" strike="noStrike">
              <a:latin typeface="Arial"/>
            </a:endParaRPr>
          </a:p>
        </p:txBody>
      </p:sp>
      <p:graphicFrame>
        <p:nvGraphicFramePr>
          <p:cNvPr id="122" name="Table 6"/>
          <p:cNvGraphicFramePr/>
          <p:nvPr/>
        </p:nvGraphicFramePr>
        <p:xfrm>
          <a:off x="436320" y="5735160"/>
          <a:ext cx="9126360" cy="1428480"/>
        </p:xfrm>
        <a:graphic>
          <a:graphicData uri="http://schemas.openxmlformats.org/drawingml/2006/table">
            <a:tbl>
              <a:tblPr/>
              <a:tblGrid>
                <a:gridCol w="9126720"/>
              </a:tblGrid>
              <a:tr h="1428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3 . Florescimento: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Início da polinização e o início da frutificação,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Duração, raramente ultrapassa 10 dias.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Table 7"/>
          <p:cNvGraphicFramePr/>
          <p:nvPr/>
        </p:nvGraphicFramePr>
        <p:xfrm>
          <a:off x="357480" y="2560680"/>
          <a:ext cx="9285840" cy="1322640"/>
        </p:xfrm>
        <a:graphic>
          <a:graphicData uri="http://schemas.openxmlformats.org/drawingml/2006/table">
            <a:tbl>
              <a:tblPr/>
              <a:tblGrid>
                <a:gridCol w="9286200"/>
              </a:tblGrid>
              <a:tr h="1323000">
                <a:tc>
                  <a:txBody>
                    <a:bodyPr/>
                    <a:p>
                      <a:pPr lvl="1" marL="432000" indent="-2152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i="1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Germinação e emergência</a:t>
                      </a:r>
                      <a:r>
                        <a:rPr b="0" i="1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: 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Semeadura até o efetivo aparecimento da plântula,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Duração pode apresentar de 5 a 12 dias, em função da temperatura e conteúdo de água no solo.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774360" y="136440"/>
            <a:ext cx="8622360" cy="578556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0" y="6017400"/>
            <a:ext cx="10079640" cy="1461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 épocas de agosto e dezembro se caracterizam por fotoperíodos, temperaturas e radiação crescentes, sendo o milho uma planta C4 que obtêm elevada produtividade quando a máxima área foliar coincidiu com a maior disponibilidade de radiação solar (TURCO, 2011) o que colabora para máximo aproveitamento de energia para produção de grãos, explicando as maiores produtividades nestes períodos de semeadura.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 rot="5400000">
            <a:off x="7381440" y="3023640"/>
            <a:ext cx="2879280" cy="790920"/>
          </a:xfrm>
          <a:prstGeom prst="strip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3" dur="1000" fill="hold"/>
                                        <p:tgtEl>
                                          <p:spTgt spid="16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04" dur="1000" fill="hold"/>
                                        <p:tgtEl>
                                          <p:spTgt spid="16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19800" y="893880"/>
            <a:ext cx="9052200" cy="645012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7080120" y="3190680"/>
            <a:ext cx="2849400" cy="310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-48240" y="1374480"/>
            <a:ext cx="10155240" cy="434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182520" y="851040"/>
            <a:ext cx="9825120" cy="592812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m 238" descr=""/>
          <p:cNvPicPr/>
          <p:nvPr/>
        </p:nvPicPr>
        <p:blipFill>
          <a:blip r:embed="rId1"/>
          <a:stretch/>
        </p:blipFill>
        <p:spPr>
          <a:xfrm>
            <a:off x="1800000" y="1296000"/>
            <a:ext cx="6765840" cy="2805840"/>
          </a:xfrm>
          <a:prstGeom prst="rect">
            <a:avLst/>
          </a:prstGeom>
          <a:ln>
            <a:noFill/>
          </a:ln>
        </p:spPr>
      </p:pic>
      <p:pic>
        <p:nvPicPr>
          <p:cNvPr id="172" name="Imagem 239" descr=""/>
          <p:cNvPicPr/>
          <p:nvPr/>
        </p:nvPicPr>
        <p:blipFill>
          <a:blip r:embed="rId2"/>
          <a:stretch/>
        </p:blipFill>
        <p:spPr>
          <a:xfrm>
            <a:off x="1800000" y="4462920"/>
            <a:ext cx="6693840" cy="295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253800" y="565200"/>
            <a:ext cx="9360720" cy="5499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77400" y="636480"/>
            <a:ext cx="9033840" cy="6428520"/>
          </a:xfrm>
          <a:prstGeom prst="rect">
            <a:avLst/>
          </a:prstGeom>
          <a:ln w="9360">
            <a:noFill/>
          </a:ln>
        </p:spPr>
      </p:pic>
      <p:pic>
        <p:nvPicPr>
          <p:cNvPr id="175" name="Picture 3" descr=""/>
          <p:cNvPicPr/>
          <p:nvPr/>
        </p:nvPicPr>
        <p:blipFill>
          <a:blip r:embed="rId2"/>
          <a:stretch/>
        </p:blipFill>
        <p:spPr>
          <a:xfrm>
            <a:off x="6397560" y="2994120"/>
            <a:ext cx="3682080" cy="3642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352600" y="83880"/>
            <a:ext cx="663444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705760" y="762840"/>
            <a:ext cx="5507280" cy="492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z="2650" spc="-1" strike="noStrike">
                <a:solidFill>
                  <a:srgbClr val="009900"/>
                </a:solidFill>
                <a:latin typeface="Arial"/>
                <a:ea typeface="DejaVu Sans"/>
              </a:rPr>
              <a:t>ECOFISIOLOGIA DO MILHO </a:t>
            </a:r>
            <a:endParaRPr b="0" lang="pt-BR" sz="265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140760" y="7032960"/>
            <a:ext cx="356328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89" spc="-1" strike="noStrike" u="sng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ECOFISIOLOGIA DO MILHO</a:t>
            </a:r>
            <a:r>
              <a:rPr b="0" lang="pt-BR" sz="1989" spc="-1" strike="noStrike">
                <a:solidFill>
                  <a:srgbClr val="009900"/>
                </a:solidFill>
                <a:latin typeface="Arial"/>
                <a:ea typeface="DejaVu Sans"/>
              </a:rPr>
              <a:t> </a:t>
            </a:r>
            <a:endParaRPr b="0" lang="pt-BR" sz="1989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516600" y="1478520"/>
            <a:ext cx="8809560" cy="1903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989" spc="-1" strike="noStrike" u="sng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2.2. LUZ:</a:t>
            </a:r>
            <a:endParaRPr b="0" lang="pt-BR" sz="1989" spc="-1" strike="noStrike"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1656000" y="2203920"/>
            <a:ext cx="5939280" cy="456912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352600" y="83880"/>
            <a:ext cx="663444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705760" y="762840"/>
            <a:ext cx="5507280" cy="492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z="2650" spc="-1" strike="noStrike">
                <a:solidFill>
                  <a:srgbClr val="009900"/>
                </a:solidFill>
                <a:latin typeface="Arial"/>
                <a:ea typeface="DejaVu Sans"/>
              </a:rPr>
              <a:t>ECOFISIOLOGIA DO MILHO </a:t>
            </a:r>
            <a:endParaRPr b="0" lang="pt-BR" sz="265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57480" y="1319400"/>
            <a:ext cx="9285480" cy="505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989" spc="-1" strike="noStrike" u="sng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2.3. ÁGUA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PPT PLUVIAL MÍNIMA DE 300-350mm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NO VERÃO (S/ IRRIGAÇÃO)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    </a:t>
            </a:r>
            <a:r>
              <a:rPr b="0" lang="pt-BR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Limitação: distribuição do que quantidade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    </a:t>
            </a:r>
            <a:r>
              <a:rPr b="0" lang="pt-B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Produção de grãos: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- Embebição - hidrólise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Emergência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Florescimento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  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- Produção e fertilização do grão de pólen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Formação do grão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396720" y="636480"/>
            <a:ext cx="9017280" cy="6213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235880" y="-189000"/>
            <a:ext cx="856620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25" name="Table 2"/>
          <p:cNvGraphicFramePr/>
          <p:nvPr/>
        </p:nvGraphicFramePr>
        <p:xfrm>
          <a:off x="595440" y="1557360"/>
          <a:ext cx="9166680" cy="1023120"/>
        </p:xfrm>
        <a:graphic>
          <a:graphicData uri="http://schemas.openxmlformats.org/drawingml/2006/table">
            <a:tbl>
              <a:tblPr/>
              <a:tblGrid>
                <a:gridCol w="9167040"/>
              </a:tblGrid>
              <a:tr h="1023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4. Frutificação: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Fecundação até o enchimento completo dos grãos,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Duração, estimada entre 40 e 60 dias.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126" name="CustomShape 3"/>
          <p:cNvSpPr/>
          <p:nvPr/>
        </p:nvSpPr>
        <p:spPr>
          <a:xfrm>
            <a:off x="138240" y="7032960"/>
            <a:ext cx="306036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89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MILHO</a:t>
            </a:r>
            <a:r>
              <a:rPr b="0" lang="pt-BR" sz="1989" spc="-1" strike="noStrike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b="0" lang="pt-BR" sz="1989" spc="-1" strike="noStrike">
              <a:latin typeface="Arial"/>
            </a:endParaRPr>
          </a:p>
        </p:txBody>
      </p:sp>
      <p:graphicFrame>
        <p:nvGraphicFramePr>
          <p:cNvPr id="127" name="Table 4"/>
          <p:cNvGraphicFramePr/>
          <p:nvPr/>
        </p:nvGraphicFramePr>
        <p:xfrm>
          <a:off x="605880" y="3144600"/>
          <a:ext cx="9115920" cy="1586160"/>
        </p:xfrm>
        <a:graphic>
          <a:graphicData uri="http://schemas.openxmlformats.org/drawingml/2006/table">
            <a:tbl>
              <a:tblPr/>
              <a:tblGrid>
                <a:gridCol w="9116280"/>
              </a:tblGrid>
              <a:tr h="1586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5. Maturação: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Final da frutificação até o aparecimento da camada negra,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Período relativamente curto e indicativo do final do ciclo de vida da planta (</a:t>
                      </a: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/>
                          <a:ea typeface="Times New Roman"/>
                        </a:rPr>
                        <a:t>ponto de maturidade fisiológica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).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1728000" y="288000"/>
            <a:ext cx="7775280" cy="293544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1728000" y="3529800"/>
            <a:ext cx="6343920" cy="323748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1726920" y="6856200"/>
            <a:ext cx="6192360" cy="59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1" dur="indefinite" restart="never" nodeType="tmRoot">
          <p:childTnLst>
            <p:seq>
              <p:cTn id="132" nodeType="mainSeq">
                <p:childTnLst>
                  <p:par>
                    <p:cTn id="133" fill="freeze">
                      <p:stCondLst>
                        <p:cond delay="indefinite"/>
                      </p:stCondLst>
                      <p:childTnLst>
                        <p:par>
                          <p:cTn id="134" fill="freeze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freeze">
                      <p:stCondLst>
                        <p:cond delay="indefinite"/>
                      </p:stCondLst>
                      <p:childTnLst>
                        <p:par>
                          <p:cTn id="138" fill="freeze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1008000" y="1689480"/>
            <a:ext cx="8514720" cy="579204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2729520" y="288000"/>
            <a:ext cx="4685760" cy="107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2729520" y="288000"/>
            <a:ext cx="4685760" cy="107388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396000" y="1584000"/>
            <a:ext cx="9363600" cy="583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438480" y="142560"/>
            <a:ext cx="9064800" cy="554472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5760000" y="5266800"/>
            <a:ext cx="3455280" cy="22910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2088000" y="5334480"/>
            <a:ext cx="2951280" cy="222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253800" y="922320"/>
            <a:ext cx="9428400" cy="656064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3611520" y="279360"/>
            <a:ext cx="2141640" cy="57636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</p:spTree>
  </p:cSld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1" descr=""/>
          <p:cNvPicPr/>
          <p:nvPr/>
        </p:nvPicPr>
        <p:blipFill>
          <a:blip r:embed="rId1"/>
          <a:stretch/>
        </p:blipFill>
        <p:spPr>
          <a:xfrm>
            <a:off x="287640" y="323280"/>
            <a:ext cx="7018920" cy="1303920"/>
          </a:xfrm>
          <a:prstGeom prst="rect">
            <a:avLst/>
          </a:prstGeom>
          <a:ln>
            <a:noFill/>
          </a:ln>
        </p:spPr>
      </p:pic>
      <p:pic>
        <p:nvPicPr>
          <p:cNvPr id="131" name="Imagem 2" descr=""/>
          <p:cNvPicPr/>
          <p:nvPr/>
        </p:nvPicPr>
        <p:blipFill>
          <a:blip r:embed="rId2"/>
          <a:stretch/>
        </p:blipFill>
        <p:spPr>
          <a:xfrm>
            <a:off x="7848720" y="68040"/>
            <a:ext cx="1727280" cy="7382880"/>
          </a:xfrm>
          <a:prstGeom prst="rect">
            <a:avLst/>
          </a:prstGeom>
          <a:ln>
            <a:noFill/>
          </a:ln>
        </p:spPr>
      </p:pic>
      <p:pic>
        <p:nvPicPr>
          <p:cNvPr id="132" name="Imagem 3" descr=""/>
          <p:cNvPicPr/>
          <p:nvPr/>
        </p:nvPicPr>
        <p:blipFill>
          <a:blip r:embed="rId3"/>
          <a:stretch/>
        </p:blipFill>
        <p:spPr>
          <a:xfrm>
            <a:off x="68760" y="2195640"/>
            <a:ext cx="7755120" cy="511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352600" y="83880"/>
            <a:ext cx="663444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705760" y="762840"/>
            <a:ext cx="550728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z="2650" spc="-1" strike="noStrike">
                <a:solidFill>
                  <a:srgbClr val="009900"/>
                </a:solidFill>
                <a:latin typeface="Arial"/>
                <a:ea typeface="DejaVu Sans"/>
              </a:rPr>
              <a:t>ECOFISIOLOGIA DO MILHO </a:t>
            </a:r>
            <a:endParaRPr b="0" lang="pt-BR" sz="265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33400" y="1636200"/>
            <a:ext cx="8412120" cy="25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990000"/>
              </a:buClr>
              <a:buFont typeface="StarSymbol"/>
              <a:buAutoNum type="arabicPeriod"/>
            </a:pPr>
            <a:r>
              <a:rPr b="1" lang="pt-BR" sz="1989" spc="-1" strike="noStrike">
                <a:solidFill>
                  <a:srgbClr val="990000"/>
                </a:solidFill>
                <a:latin typeface="Verdana"/>
                <a:ea typeface="DejaVu Sans"/>
              </a:rPr>
              <a:t>INTRODUÇÃO</a:t>
            </a:r>
            <a:endParaRPr b="0" lang="pt-BR" sz="1989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990000"/>
              </a:buClr>
              <a:buFont typeface="StarSymbol"/>
              <a:buAutoNum type="arabicPeriod"/>
            </a:pPr>
            <a:r>
              <a:rPr b="1" lang="pt-BR" sz="1989" spc="-1" strike="noStrike">
                <a:solidFill>
                  <a:srgbClr val="990000"/>
                </a:solidFill>
                <a:latin typeface="Verdana"/>
                <a:ea typeface="DejaVu Sans"/>
              </a:rPr>
              <a:t>ELEMENTOS DO CLIMA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2.1. TEMPERATURA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2.2. LUZ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2.3. ÁGUA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cc6600"/>
                </a:solidFill>
                <a:latin typeface="Verdana"/>
                <a:ea typeface="DejaVu Sans"/>
              </a:rPr>
              <a:t>	</a:t>
            </a:r>
            <a:endParaRPr b="0" lang="pt-BR" sz="1989" spc="-1" strike="noStrike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858240" y="4862880"/>
            <a:ext cx="7925400" cy="2372400"/>
          </a:xfrm>
          <a:prstGeom prst="rect">
            <a:avLst/>
          </a:prstGeom>
          <a:solidFill>
            <a:srgbClr val="ccecff"/>
          </a:solidFill>
          <a:ln w="572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990000"/>
              </a:buClr>
              <a:buFont typeface="StarSymbol"/>
              <a:buAutoNum type="arabicPeriod"/>
            </a:pPr>
            <a:r>
              <a:rPr b="1" lang="pt-BR" sz="1989" spc="-1" strike="noStrike">
                <a:solidFill>
                  <a:srgbClr val="990000"/>
                </a:solidFill>
                <a:latin typeface="Verdana"/>
                <a:ea typeface="DejaVu Sans"/>
              </a:rPr>
              <a:t>INTRODUÇÃO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CONHECIMENTO AGRONÔMICO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Symbol"/>
                <a:ea typeface="DejaVu Sans"/>
              </a:rPr>
              <a:t>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ECOLOGIA 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Symbol"/>
                <a:ea typeface="DejaVu Sans"/>
              </a:rPr>
              <a:t>    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 PREVISÃO DE 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ETNOBIOLOGIA</a:t>
            </a: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Symbol"/>
                <a:ea typeface="DejaVu Sans"/>
              </a:rPr>
              <a:t>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    COMPORTAMENTO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t-BR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DA PLANTA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COMPREENSÃO ENTRE   </a:t>
            </a:r>
            <a:endParaRPr b="0" lang="pt-BR" sz="177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770" spc="-1" strike="noStrike">
                <a:solidFill>
                  <a:srgbClr val="000000"/>
                </a:solidFill>
                <a:latin typeface="Verdana"/>
                <a:ea typeface="DejaVu Sans"/>
              </a:rPr>
              <a:t>O MEIO E O HOMEM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Symbol"/>
                <a:ea typeface="DejaVu Sans"/>
              </a:rPr>
              <a:t></a:t>
            </a:r>
            <a:endParaRPr b="0" lang="pt-BR" sz="1989" spc="-1" strike="noStrike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5472360" y="5185440"/>
            <a:ext cx="286920" cy="172728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6" dur="1" fill="hold"/>
                                        <p:tgtEl>
                                          <p:spTgt spid="1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352600" y="83880"/>
            <a:ext cx="663444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489760" y="180000"/>
            <a:ext cx="5507280" cy="431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z="2650" spc="-1" strike="noStrike">
                <a:solidFill>
                  <a:srgbClr val="009900"/>
                </a:solidFill>
                <a:latin typeface="Arial"/>
                <a:ea typeface="DejaVu Sans"/>
              </a:rPr>
              <a:t>ECOFISIOLOGIA DO MILHO </a:t>
            </a:r>
            <a:endParaRPr b="0" lang="pt-BR" sz="265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276840" y="722520"/>
            <a:ext cx="9561960" cy="3415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989" spc="-1" strike="noStrike" u="sng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2.1. TEMPERATURA: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PLANTA TERMO-SENSÍVEL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CICLO VEGETATIVO DEPENDE DA VARIAÇÃO DA TEMPERATURA DO AR ONDE A PLANTA SE DESENVOLVE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10 A 30ºC TOTAL DE TEMP. ACUMULADA É CTE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MÍN. DE 8 A 10ºC   -    MÁX. DE 40 A 44ºC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TEMP. ÓTIMA 30 A 32ºC (CUIDADO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DÉFICIT HÍDRICO – STRESS)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endParaRPr b="0" lang="pt-BR" sz="19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989" spc="-1" strike="noStrike">
                <a:solidFill>
                  <a:srgbClr val="000000"/>
                </a:solidFill>
                <a:latin typeface="Verdana"/>
                <a:ea typeface="DejaVu Sans"/>
              </a:rPr>
              <a:t>MILHO – NECESSITA ACUMULAR QUANTIDADES DISTINTAS DE ENERGIA</a:t>
            </a:r>
            <a:endParaRPr b="0" lang="pt-BR" sz="1989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14200" y="5065200"/>
            <a:ext cx="6337080" cy="170208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7153560" y="4824000"/>
            <a:ext cx="2277720" cy="28872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648000" y="4411800"/>
            <a:ext cx="5470560" cy="55548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4"/>
          <a:stretch/>
        </p:blipFill>
        <p:spPr>
          <a:xfrm>
            <a:off x="6666120" y="5271120"/>
            <a:ext cx="1325160" cy="142416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1656000" y="6768000"/>
            <a:ext cx="832068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OBS: Hiperprecoces e Superprecoces: semear até final de outubro para não coincidir com períodos de altas temperaturas no florescimento.</a:t>
            </a:r>
            <a:endParaRPr b="0" lang="pt-BR" sz="1800" spc="-1" strike="noStrike"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Precoces: até final de novembro.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352600" y="83880"/>
            <a:ext cx="663444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489760" y="180000"/>
            <a:ext cx="5507280" cy="431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z="2650" spc="-1" strike="noStrike">
                <a:solidFill>
                  <a:srgbClr val="009900"/>
                </a:solidFill>
                <a:latin typeface="Arial"/>
                <a:ea typeface="DejaVu Sans"/>
              </a:rPr>
              <a:t>ECOFISIOLOGIA DO MILHO </a:t>
            </a:r>
            <a:endParaRPr b="0" lang="pt-BR" sz="265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140760" y="7032960"/>
            <a:ext cx="356328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89" spc="-1" strike="noStrike" u="sng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ECOFISIOLOGIA DO MILHO</a:t>
            </a:r>
            <a:r>
              <a:rPr b="0" lang="pt-BR" sz="1989" spc="-1" strike="noStrike">
                <a:solidFill>
                  <a:srgbClr val="009900"/>
                </a:solidFill>
                <a:latin typeface="Arial"/>
                <a:ea typeface="DejaVu Sans"/>
              </a:rPr>
              <a:t> </a:t>
            </a:r>
            <a:endParaRPr b="0" lang="pt-BR" sz="1989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1296000" y="1008000"/>
            <a:ext cx="7271280" cy="619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1208160"/>
            <a:ext cx="10079640" cy="91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O experimento foi realizado na Fazenda Experimental da Faculdade de Ciências Agrárias da Universidade Federal da Grande Dourados, no município de Dourados, situado sob as coordenadas geográficas 22°13‟16‟‟S de latitude, 54°48‟2‟‟W de longitude e altitude de 452 m.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897200" y="422280"/>
            <a:ext cx="6499800" cy="638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PRODUTIVIDADE DE MILHO EM FUNÇÃO DA ÉPOCA DE SEMEADURA SOB IRRIGAÇÃO E SEQUEIRO. 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182520" y="2279520"/>
            <a:ext cx="9650880" cy="527904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  <p:sp>
        <p:nvSpPr>
          <p:cNvPr id="153" name="CustomShape 3"/>
          <p:cNvSpPr/>
          <p:nvPr/>
        </p:nvSpPr>
        <p:spPr>
          <a:xfrm>
            <a:off x="1368000" y="3491640"/>
            <a:ext cx="1871280" cy="32392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3312000" y="3491640"/>
            <a:ext cx="1871280" cy="32392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5"/>
          <p:cNvSpPr/>
          <p:nvPr/>
        </p:nvSpPr>
        <p:spPr>
          <a:xfrm>
            <a:off x="5256360" y="3491640"/>
            <a:ext cx="1871280" cy="32392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6"/>
          <p:cNvSpPr/>
          <p:nvPr/>
        </p:nvSpPr>
        <p:spPr>
          <a:xfrm>
            <a:off x="7272720" y="3491640"/>
            <a:ext cx="1871280" cy="32392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7"/>
          <p:cNvSpPr/>
          <p:nvPr/>
        </p:nvSpPr>
        <p:spPr>
          <a:xfrm rot="5400000">
            <a:off x="7965000" y="4679640"/>
            <a:ext cx="3167280" cy="790920"/>
          </a:xfrm>
          <a:prstGeom prst="strip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53800" y="6193080"/>
            <a:ext cx="9500040" cy="100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Número de grãos por espiga foi a de agosto (Tabela 6), mostrando que no mês de agosto onde há níveis de radiação e temperatura mais amenas, sem dias nublados o desempenho do cultivo é melhor.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469200" y="1230480"/>
            <a:ext cx="3213720" cy="335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O comprimento de espiga como outros caracteres tende a se destacar quando a disponibilidade de água é adequada para todo o ciclo da cultura, especialmente nas épocas em que a cultura mais necessita (florescimento e enchimento de grãos)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(BARBOSA, 2011).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0" y="0"/>
            <a:ext cx="6039360" cy="118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Tabela 6. Valores médios para comprimento de espiga e grãos por espiga de milho cultivado em oito diferentes épocas de semeadura em sistema irrigado e sequeiro. Dourados – MS, 2013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1"/>
          <a:stretch/>
        </p:blipFill>
        <p:spPr>
          <a:xfrm>
            <a:off x="0" y="1279440"/>
            <a:ext cx="6136560" cy="4213800"/>
          </a:xfrm>
          <a:prstGeom prst="rect">
            <a:avLst/>
          </a:prstGeom>
          <a:ln w="9360"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0" y="5471280"/>
            <a:ext cx="6182280" cy="51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1Médias seguidas pela mesma letra não diferem entre si pelo teste de Tukey a 5% de probabilidade.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 rot="5400000">
            <a:off x="4773240" y="2812680"/>
            <a:ext cx="2601000" cy="790920"/>
          </a:xfrm>
          <a:prstGeom prst="strip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7" dur="1000" fill="hold"/>
                                        <p:tgtEl>
                                          <p:spTgt spid="15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8" dur="1000" fill="hold"/>
                                        <p:tgtEl>
                                          <p:spTgt spid="15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Application>LibreOffice/5.4.4.2$Windows_x86 LibreOffice_project/2524958677847fb3bb44820e40380acbe820f960</Application>
  <Words>516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cp:lastPrinted>2018-08-30T09:23:47Z</cp:lastPrinted>
  <dcterms:modified xsi:type="dcterms:W3CDTF">2018-08-30T11:13:10Z</dcterms:modified>
  <cp:revision>19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