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</p:sldMasterIdLst>
  <p:sldIdLst>
    <p:sldId id="256" r:id="rId4"/>
    <p:sldId id="285" r:id="rId5"/>
    <p:sldId id="286" r:id="rId6"/>
    <p:sldId id="287" r:id="rId7"/>
    <p:sldId id="288" r:id="rId8"/>
    <p:sldId id="301" r:id="rId9"/>
    <p:sldId id="289" r:id="rId10"/>
    <p:sldId id="302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0" y="-6480"/>
            <a:ext cx="10105920" cy="756288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/>
          <p:cNvPicPr/>
          <p:nvPr/>
        </p:nvPicPr>
        <p:blipFill>
          <a:blip r:embed="rId14"/>
          <a:stretch/>
        </p:blipFill>
        <p:spPr>
          <a:xfrm>
            <a:off x="0" y="-6480"/>
            <a:ext cx="10105920" cy="7562880"/>
          </a:xfrm>
          <a:prstGeom prst="rect">
            <a:avLst/>
          </a:prstGeom>
          <a:ln w="936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/>
          <p:cNvPicPr/>
          <p:nvPr/>
        </p:nvPicPr>
        <p:blipFill>
          <a:blip r:embed="rId14"/>
          <a:stretch/>
        </p:blipFill>
        <p:spPr>
          <a:xfrm>
            <a:off x="0" y="-6480"/>
            <a:ext cx="10105920" cy="7562880"/>
          </a:xfrm>
          <a:prstGeom prst="rect">
            <a:avLst/>
          </a:prstGeom>
          <a:ln w="936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048360" y="849240"/>
            <a:ext cx="2539440" cy="75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1800" b="1" i="1" strike="noStrike" spc="-1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57480" y="1024560"/>
            <a:ext cx="9282600" cy="2908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50" b="1" u="sng" strike="noStrike" spc="-1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CULTIVARES</a:t>
            </a:r>
            <a:endParaRPr lang="pt-BR" sz="26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INTRODUÇÃO: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PRODUTIVIDADE: CONCEITOS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CARACTERIZAÇÃO DAS CULTIVARES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3.1. BASE GENÉTICA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3.2. CICLO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3.3. PORTE DA PLANTA E INSERÇÃO DA ESPIGA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3.4. CARACTERISTICAS DOS GRÃOS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ESCOLHA DA CULTIVAR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141840" y="7190640"/>
            <a:ext cx="3353400" cy="38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CULTIVARES E HÍBRIDOS</a:t>
            </a:r>
            <a:r>
              <a:rPr lang="pt-BR" sz="1989" b="0" strike="noStrike" spc="-1">
                <a:solidFill>
                  <a:srgbClr val="FF6699"/>
                </a:solidFill>
                <a:latin typeface="Arial"/>
                <a:ea typeface="DejaVu Sans"/>
              </a:rPr>
              <a:t> 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1656000" y="107280"/>
            <a:ext cx="8154720" cy="76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  <a:ea typeface="MS Gothic"/>
              </a:rPr>
              <a:t>AGRICULTURA I – Téc. Agronegócio</a:t>
            </a:r>
            <a:endParaRPr lang="pt-BR" sz="2800" b="0" strike="noStrike" spc="-1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S Gothic"/>
              </a:rPr>
              <a:t>IFSC – CÂMPUS LAGES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/>
          <p:cNvPicPr/>
          <p:nvPr/>
        </p:nvPicPr>
        <p:blipFill>
          <a:blip r:embed="rId2"/>
          <a:stretch/>
        </p:blipFill>
        <p:spPr>
          <a:xfrm>
            <a:off x="277920" y="1479600"/>
            <a:ext cx="9520560" cy="4596120"/>
          </a:xfrm>
          <a:prstGeom prst="rect">
            <a:avLst/>
          </a:prstGeom>
          <a:ln w="9360">
            <a:noFill/>
          </a:ln>
        </p:spPr>
      </p:pic>
      <p:sp>
        <p:nvSpPr>
          <p:cNvPr id="301" name="CustomShape 1"/>
          <p:cNvSpPr/>
          <p:nvPr/>
        </p:nvSpPr>
        <p:spPr>
          <a:xfrm>
            <a:off x="2397240" y="422280"/>
            <a:ext cx="5924880" cy="63504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ZONEAMENTO CLIMÁTICO PARA CULTURA DO MILHO EM SANTA CATARINA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11240" y="279360"/>
            <a:ext cx="9782640" cy="3135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Objetivou-se, com o zoneamento agrícola de risco climático, identificar os municípios aptos e os períodos de plantio com menor risco climático para o cultivo do milho no Estado.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 definição dos períodos de semeadura foi realizada a partir de análises térmicas e hídricas. Na análise hídrica foi utilizado um modelo de balanço hídrico da cultura para períodos de dez dias.</a:t>
            </a:r>
            <a:endParaRPr lang="pt-B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 balanço hídrico foi estimado com o uso das seguintes variáveis climáticas e agronômicas: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142920" y="3668400"/>
            <a:ext cx="9750960" cy="374544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precipitação pluvial e temperatura - utilizadas séries históricas com média de 15 anos de registros de 165 estações pluviométricas disponíveis no Estado e entorno;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b) evapotranspiração potencial - estimadas médias decendiais pelo método de Pennam-Monteith nas 53 estações climatológicas disponíveis no Estado e entorno;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c) ciclo e fase fenológica da cultura - Para efeito de simulação foram consideradas as fases de germinação/emergência, crescimento/ desenvolvimento, floração/enchimento de grãos e maturação fisiológica. As cultivares foram classificadas em três 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grupos de características homogêneas: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30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30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82560" y="350640"/>
            <a:ext cx="8711280" cy="1732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Grupo I (n &lt; 110 dias);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Grupo II (110 dias &lt; n &lt; 145 dias); e 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Grupo III (n &gt;145 dias), onde n expressa o número de dias da emergência à maturação fisiológica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182520" y="2494080"/>
            <a:ext cx="9711360" cy="222084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d) coeficiente de cultura - utilizados dados obtidos experimentalmente e disponibilizados através de literatura específica;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e) disponibilidade máxima de água no solo - estimada em função da profundidade efetiva das raízes e da capacidade de água disponível dos solos. Consideraram-se os solos Tipo 1, 2 e 3, com capacidade de armazenamento de água de 30, 50 e 70 mm, respectivamente.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182520" y="4851360"/>
            <a:ext cx="9639720" cy="2525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4. CULTIVARES INDICADAS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Para efeito de indicação dos períodos de plantio, as cultivares indicadas pelos obtentores /mantenedores para o Estado, foram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agrupadas conforme a seguir especificado.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GRUPO I		GRUPO II		GRUPO III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Lista das cultivares encontram-se na Portaria 114/2014 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D.O.U., 24/07/2014 - Seção 1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0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0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5" dur="1000" fill="hold"/>
                                        <p:tgtEl>
                                          <p:spTgt spid="30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6" dur="1000" fill="hold"/>
                                        <p:tgtEl>
                                          <p:spTgt spid="30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3"/>
          <p:cNvPicPr/>
          <p:nvPr/>
        </p:nvPicPr>
        <p:blipFill>
          <a:blip r:embed="rId2"/>
          <a:stretch/>
        </p:blipFill>
        <p:spPr>
          <a:xfrm>
            <a:off x="0" y="851040"/>
            <a:ext cx="9994320" cy="5210640"/>
          </a:xfrm>
          <a:prstGeom prst="rect">
            <a:avLst/>
          </a:prstGeom>
          <a:ln w="9360">
            <a:solidFill>
              <a:schemeClr val="accent1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/>
          <p:cNvPicPr/>
          <p:nvPr/>
        </p:nvPicPr>
        <p:blipFill>
          <a:blip r:embed="rId2"/>
          <a:stretch/>
        </p:blipFill>
        <p:spPr>
          <a:xfrm>
            <a:off x="325440" y="636480"/>
            <a:ext cx="9130320" cy="538560"/>
          </a:xfrm>
          <a:prstGeom prst="rect">
            <a:avLst/>
          </a:prstGeom>
          <a:ln w="9360">
            <a:noFill/>
          </a:ln>
        </p:spPr>
      </p:pic>
      <p:pic>
        <p:nvPicPr>
          <p:cNvPr id="309" name="Picture 3"/>
          <p:cNvPicPr/>
          <p:nvPr/>
        </p:nvPicPr>
        <p:blipFill>
          <a:blip r:embed="rId3"/>
          <a:stretch/>
        </p:blipFill>
        <p:spPr>
          <a:xfrm>
            <a:off x="325440" y="1279440"/>
            <a:ext cx="9130320" cy="262440"/>
          </a:xfrm>
          <a:prstGeom prst="rect">
            <a:avLst/>
          </a:prstGeom>
          <a:ln w="9360">
            <a:noFill/>
          </a:ln>
        </p:spPr>
      </p:pic>
      <p:sp>
        <p:nvSpPr>
          <p:cNvPr id="310" name="CustomShape 1"/>
          <p:cNvSpPr/>
          <p:nvPr/>
        </p:nvSpPr>
        <p:spPr>
          <a:xfrm>
            <a:off x="3325680" y="1779480"/>
            <a:ext cx="3853440" cy="360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21-30/SET A 1-10/JAN 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311" name="Picture 4"/>
          <p:cNvPicPr/>
          <p:nvPr/>
        </p:nvPicPr>
        <p:blipFill>
          <a:blip r:embed="rId4"/>
          <a:stretch/>
        </p:blipFill>
        <p:spPr>
          <a:xfrm>
            <a:off x="463680" y="2994120"/>
            <a:ext cx="9149040" cy="510120"/>
          </a:xfrm>
          <a:prstGeom prst="rect">
            <a:avLst/>
          </a:prstGeom>
          <a:ln w="9360">
            <a:noFill/>
          </a:ln>
        </p:spPr>
      </p:pic>
      <p:pic>
        <p:nvPicPr>
          <p:cNvPr id="312" name="Picture 5"/>
          <p:cNvPicPr/>
          <p:nvPr/>
        </p:nvPicPr>
        <p:blipFill>
          <a:blip r:embed="rId5"/>
          <a:stretch/>
        </p:blipFill>
        <p:spPr>
          <a:xfrm>
            <a:off x="473040" y="3637080"/>
            <a:ext cx="9130320" cy="252720"/>
          </a:xfrm>
          <a:prstGeom prst="rect">
            <a:avLst/>
          </a:prstGeom>
          <a:ln w="9360">
            <a:noFill/>
          </a:ln>
        </p:spPr>
      </p:pic>
      <p:sp>
        <p:nvSpPr>
          <p:cNvPr id="313" name="CustomShape 2"/>
          <p:cNvSpPr/>
          <p:nvPr/>
        </p:nvSpPr>
        <p:spPr>
          <a:xfrm>
            <a:off x="3325680" y="4108320"/>
            <a:ext cx="3853440" cy="360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21-30/SET A 11-20/DEZ 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314" name="Picture 6"/>
          <p:cNvPicPr/>
          <p:nvPr/>
        </p:nvPicPr>
        <p:blipFill>
          <a:blip r:embed="rId6"/>
          <a:stretch/>
        </p:blipFill>
        <p:spPr>
          <a:xfrm>
            <a:off x="468360" y="5280120"/>
            <a:ext cx="9130320" cy="538560"/>
          </a:xfrm>
          <a:prstGeom prst="rect">
            <a:avLst/>
          </a:prstGeom>
          <a:ln w="9360">
            <a:noFill/>
          </a:ln>
        </p:spPr>
      </p:pic>
      <p:pic>
        <p:nvPicPr>
          <p:cNvPr id="315" name="Picture 7"/>
          <p:cNvPicPr/>
          <p:nvPr/>
        </p:nvPicPr>
        <p:blipFill>
          <a:blip r:embed="rId7"/>
          <a:stretch/>
        </p:blipFill>
        <p:spPr>
          <a:xfrm>
            <a:off x="473040" y="5951520"/>
            <a:ext cx="9130320" cy="252720"/>
          </a:xfrm>
          <a:prstGeom prst="rect">
            <a:avLst/>
          </a:prstGeom>
          <a:ln w="9360">
            <a:noFill/>
          </a:ln>
        </p:spPr>
      </p:pic>
      <p:sp>
        <p:nvSpPr>
          <p:cNvPr id="316" name="CustomShape 3"/>
          <p:cNvSpPr/>
          <p:nvPr/>
        </p:nvSpPr>
        <p:spPr>
          <a:xfrm>
            <a:off x="3325680" y="6410880"/>
            <a:ext cx="3853440" cy="360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21-30/SET A 01-10/DEZ 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m 316"/>
          <p:cNvPicPr/>
          <p:nvPr/>
        </p:nvPicPr>
        <p:blipFill>
          <a:blip r:embed="rId2"/>
          <a:stretch/>
        </p:blipFill>
        <p:spPr>
          <a:xfrm>
            <a:off x="2376000" y="1368000"/>
            <a:ext cx="6174720" cy="1599120"/>
          </a:xfrm>
          <a:prstGeom prst="rect">
            <a:avLst/>
          </a:prstGeom>
          <a:ln>
            <a:noFill/>
          </a:ln>
        </p:spPr>
      </p:pic>
      <p:pic>
        <p:nvPicPr>
          <p:cNvPr id="318" name="Imagem 317"/>
          <p:cNvPicPr/>
          <p:nvPr/>
        </p:nvPicPr>
        <p:blipFill>
          <a:blip r:embed="rId3"/>
          <a:stretch/>
        </p:blipFill>
        <p:spPr>
          <a:xfrm>
            <a:off x="2376000" y="3528000"/>
            <a:ext cx="5963400" cy="151164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644760" y="5805360"/>
            <a:ext cx="9002880" cy="6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http://www.agricultura.gov.br/assuntos/riscos-seguro/risco-agropecuario/portarias/safra-vigente/santa-catarina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2352600" y="83880"/>
            <a:ext cx="6631560" cy="75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1800" b="1" i="1" strike="noStrike" spc="-1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321" name="Imagem 266"/>
          <p:cNvPicPr/>
          <p:nvPr/>
        </p:nvPicPr>
        <p:blipFill>
          <a:blip r:embed="rId2"/>
          <a:stretch/>
        </p:blipFill>
        <p:spPr>
          <a:xfrm>
            <a:off x="1387800" y="758880"/>
            <a:ext cx="7104240" cy="629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2352600" y="83880"/>
            <a:ext cx="6631560" cy="75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1800" b="1" i="1" strike="noStrike" spc="-1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357480" y="990360"/>
            <a:ext cx="9441720" cy="231228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EAD0A"/>
              </a:gs>
            </a:gsLst>
            <a:lin ang="27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210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Linhagem</a:t>
            </a:r>
            <a:r>
              <a:rPr lang="pt-BR" sz="2210" b="1" strike="noStrike" spc="-1">
                <a:solidFill>
                  <a:srgbClr val="000000"/>
                </a:solidFill>
                <a:latin typeface="Arial"/>
                <a:ea typeface="DejaVu Sans"/>
              </a:rPr>
              <a:t> = </a:t>
            </a:r>
            <a:endParaRPr lang="pt-BR" sz="22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	obtida através de algum processo da autofecundação, 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	que requer de cinco a sete gerações para que se considere a linhagem homozigótica. 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	durante o processo de autofecundação há uma perda acentuada no vigor das plantas, o que é restaurado através do cruzamento.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141840" y="7032960"/>
            <a:ext cx="3353400" cy="38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CULTIVARES E HÍBRIDOS</a:t>
            </a:r>
            <a:r>
              <a:rPr lang="pt-BR" sz="1989" b="0" strike="noStrike" spc="-1">
                <a:solidFill>
                  <a:srgbClr val="FF6699"/>
                </a:solidFill>
                <a:latin typeface="Arial"/>
                <a:ea typeface="DejaVu Sans"/>
              </a:rPr>
              <a:t> 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119520" y="3751920"/>
            <a:ext cx="9798840" cy="296244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EAD0A"/>
              </a:gs>
            </a:gsLst>
            <a:lin ang="27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21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Milho híbrido:</a:t>
            </a:r>
            <a:endParaRPr lang="pt-BR" sz="22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	A obtenção do milho híbrido consiste no cruzamento entre linhagens endogâmicas visando utilização da primeira geração para a semeadura em escala comercial.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7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	A linhagem endogâmica se obtém mediante auto fecundação e seleção até obtenção de plantas homozigotas (requer até 5-7 gerações). 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7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	As linhagens obtidas podem ser combinadas em diferentes tipos de híbridos.</a:t>
            </a:r>
            <a:endParaRPr lang="pt-BR" sz="1989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2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2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agem 325"/>
          <p:cNvPicPr/>
          <p:nvPr/>
        </p:nvPicPr>
        <p:blipFill>
          <a:blip r:embed="rId2"/>
          <a:stretch/>
        </p:blipFill>
        <p:spPr>
          <a:xfrm>
            <a:off x="211320" y="2520000"/>
            <a:ext cx="9796320" cy="4783320"/>
          </a:xfrm>
          <a:prstGeom prst="rect">
            <a:avLst/>
          </a:prstGeom>
          <a:ln>
            <a:noFill/>
          </a:ln>
        </p:spPr>
      </p:pic>
      <p:pic>
        <p:nvPicPr>
          <p:cNvPr id="327" name="Imagem 326"/>
          <p:cNvPicPr/>
          <p:nvPr/>
        </p:nvPicPr>
        <p:blipFill>
          <a:blip r:embed="rId3"/>
          <a:stretch/>
        </p:blipFill>
        <p:spPr>
          <a:xfrm>
            <a:off x="1959120" y="864000"/>
            <a:ext cx="7675560" cy="133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agem 327"/>
          <p:cNvPicPr/>
          <p:nvPr/>
        </p:nvPicPr>
        <p:blipFill>
          <a:blip r:embed="rId2"/>
          <a:stretch/>
        </p:blipFill>
        <p:spPr>
          <a:xfrm>
            <a:off x="1872000" y="0"/>
            <a:ext cx="6612840" cy="5111640"/>
          </a:xfrm>
          <a:prstGeom prst="rect">
            <a:avLst/>
          </a:prstGeom>
          <a:ln>
            <a:noFill/>
          </a:ln>
        </p:spPr>
      </p:pic>
      <p:pic>
        <p:nvPicPr>
          <p:cNvPr id="329" name="Imagem 328"/>
          <p:cNvPicPr/>
          <p:nvPr/>
        </p:nvPicPr>
        <p:blipFill>
          <a:blip r:embed="rId3"/>
          <a:stretch/>
        </p:blipFill>
        <p:spPr>
          <a:xfrm>
            <a:off x="2973240" y="5040000"/>
            <a:ext cx="266400" cy="2339640"/>
          </a:xfrm>
          <a:prstGeom prst="rect">
            <a:avLst/>
          </a:prstGeom>
          <a:ln>
            <a:noFill/>
          </a:ln>
        </p:spPr>
      </p:pic>
      <p:pic>
        <p:nvPicPr>
          <p:cNvPr id="330" name="Imagem 329"/>
          <p:cNvPicPr/>
          <p:nvPr/>
        </p:nvPicPr>
        <p:blipFill>
          <a:blip r:embed="rId4"/>
          <a:stretch/>
        </p:blipFill>
        <p:spPr>
          <a:xfrm>
            <a:off x="3364560" y="5035680"/>
            <a:ext cx="3619080" cy="252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2352600" y="83880"/>
            <a:ext cx="6631560" cy="75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1800" b="1" i="1" strike="noStrike" spc="-1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1092600" y="1764000"/>
            <a:ext cx="780732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3"/>
          <p:cNvSpPr/>
          <p:nvPr/>
        </p:nvSpPr>
        <p:spPr>
          <a:xfrm>
            <a:off x="141840" y="7032960"/>
            <a:ext cx="3353400" cy="38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CULTIVARES E HÍBRIDOS</a:t>
            </a:r>
            <a:r>
              <a:rPr lang="pt-BR" sz="1989" b="0" strike="noStrike" spc="-1">
                <a:solidFill>
                  <a:srgbClr val="FF6699"/>
                </a:solidFill>
                <a:latin typeface="Arial"/>
                <a:ea typeface="DejaVu Sans"/>
              </a:rPr>
              <a:t> 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754920" y="1478520"/>
            <a:ext cx="6265800" cy="38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990000"/>
                </a:solidFill>
                <a:latin typeface="Verdana"/>
                <a:ea typeface="DejaVu Sans"/>
              </a:rPr>
              <a:t>3.2. CICLO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276840" y="2112120"/>
            <a:ext cx="9362880" cy="263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Classificadas como: normais, semiprecoce, precoces e superprecoces.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NORMAIS:</a:t>
            </a: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890-1200 GRAUS-DIAS (G.D.)	  2,62%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SEMIPRECOCES:    </a:t>
            </a: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851-978 G.D.			12,66%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PRECOCES:             </a:t>
            </a: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831-890 G.D.			67,25%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Arial"/>
                <a:ea typeface="DejaVu Sans"/>
              </a:rPr>
              <a:t>SUPERPRECOCES:</a:t>
            </a: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 780-830 G.D.			17,46%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HIPERPRECOCES:    790-800 G.D.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276840" y="5995080"/>
            <a:ext cx="9362880" cy="691200"/>
          </a:xfrm>
          <a:prstGeom prst="rect">
            <a:avLst/>
          </a:prstGeom>
          <a:solidFill>
            <a:srgbClr val="CCFFFF"/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Exigência térmica independe do ciclo da cultivar!!! Necessidade de melhor classificação qto ao seu ciclo.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279" name="CustomShape 7"/>
          <p:cNvSpPr/>
          <p:nvPr/>
        </p:nvSpPr>
        <p:spPr>
          <a:xfrm>
            <a:off x="2896560" y="5050440"/>
            <a:ext cx="2615400" cy="3888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G.D. : Em - Ant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2705760" y="762840"/>
            <a:ext cx="550440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50" b="1" i="1" strike="noStrike" spc="-1" dirty="0" smtClean="0">
                <a:solidFill>
                  <a:srgbClr val="009900"/>
                </a:solidFill>
                <a:latin typeface="Arial"/>
                <a:ea typeface="DejaVu Sans"/>
              </a:rPr>
              <a:t>CARACTERÍSTICAS DO </a:t>
            </a:r>
            <a:r>
              <a:rPr lang="pt-BR" sz="2650" b="1" i="1" strike="noStrike" spc="-1" dirty="0">
                <a:solidFill>
                  <a:srgbClr val="009900"/>
                </a:solidFill>
                <a:latin typeface="Arial"/>
                <a:ea typeface="DejaVu Sans"/>
              </a:rPr>
              <a:t>MILHO </a:t>
            </a:r>
            <a:endParaRPr lang="pt-BR" sz="265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2352600" y="83880"/>
            <a:ext cx="6631560" cy="75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1800" b="1" i="1" strike="noStrike" spc="-1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2705760" y="762840"/>
            <a:ext cx="550440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50" b="1" i="1" strike="noStrike" spc="-1" dirty="0" smtClean="0">
                <a:solidFill>
                  <a:srgbClr val="009900"/>
                </a:solidFill>
                <a:latin typeface="Arial"/>
                <a:ea typeface="DejaVu Sans"/>
              </a:rPr>
              <a:t>CARACTERÍSTICAS DO </a:t>
            </a:r>
            <a:r>
              <a:rPr lang="pt-BR" sz="2650" b="1" i="1" strike="noStrike" spc="-1" dirty="0">
                <a:solidFill>
                  <a:srgbClr val="009900"/>
                </a:solidFill>
                <a:latin typeface="Arial"/>
                <a:ea typeface="DejaVu Sans"/>
              </a:rPr>
              <a:t>MILHO </a:t>
            </a:r>
            <a:endParaRPr lang="pt-BR" sz="2650" b="0" strike="noStrike" spc="-1" dirty="0">
              <a:latin typeface="Arial"/>
            </a:endParaRPr>
          </a:p>
        </p:txBody>
      </p:sp>
      <p:pic>
        <p:nvPicPr>
          <p:cNvPr id="282" name="Picture 7"/>
          <p:cNvPicPr/>
          <p:nvPr/>
        </p:nvPicPr>
        <p:blipFill>
          <a:blip r:embed="rId2"/>
          <a:stretch/>
        </p:blipFill>
        <p:spPr>
          <a:xfrm>
            <a:off x="674280" y="1912680"/>
            <a:ext cx="8669880" cy="1148760"/>
          </a:xfrm>
          <a:prstGeom prst="rect">
            <a:avLst/>
          </a:prstGeom>
          <a:ln>
            <a:noFill/>
          </a:ln>
        </p:spPr>
      </p:pic>
      <p:sp>
        <p:nvSpPr>
          <p:cNvPr id="283" name="CustomShape 3"/>
          <p:cNvSpPr/>
          <p:nvPr/>
        </p:nvSpPr>
        <p:spPr>
          <a:xfrm>
            <a:off x="2355120" y="3289320"/>
            <a:ext cx="5197320" cy="1431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pt-BR" sz="1770" b="0" strike="noStrike" spc="-1">
                <a:solidFill>
                  <a:srgbClr val="000000"/>
                </a:solidFill>
                <a:latin typeface="Verdana"/>
                <a:ea typeface="DejaVu Sans"/>
              </a:rPr>
              <a:t>onde:</a:t>
            </a:r>
            <a:endParaRPr lang="pt-BR" sz="177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770" b="0" strike="noStrike" spc="-1">
                <a:solidFill>
                  <a:srgbClr val="000000"/>
                </a:solidFill>
                <a:latin typeface="Verdana"/>
                <a:ea typeface="DejaVu Sans"/>
              </a:rPr>
              <a:t>GD = graus-dia acumulados no período;</a:t>
            </a:r>
            <a:endParaRPr lang="pt-BR" sz="177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770" b="0" strike="noStrike" spc="-1">
                <a:solidFill>
                  <a:srgbClr val="000000"/>
                </a:solidFill>
                <a:latin typeface="Verdana"/>
                <a:ea typeface="DejaVu Sans"/>
              </a:rPr>
              <a:t>Tm = temperatura média diária (ºC);</a:t>
            </a:r>
            <a:endParaRPr lang="pt-BR" sz="177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770" b="0" strike="noStrike" spc="-1">
                <a:solidFill>
                  <a:srgbClr val="000000"/>
                </a:solidFill>
                <a:latin typeface="Verdana"/>
                <a:ea typeface="DejaVu Sans"/>
              </a:rPr>
              <a:t>Tb = temperatura base; e</a:t>
            </a:r>
            <a:endParaRPr lang="pt-BR" sz="177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770" b="0" strike="noStrike" spc="-1">
                <a:solidFill>
                  <a:srgbClr val="000000"/>
                </a:solidFill>
                <a:latin typeface="Verdana"/>
                <a:ea typeface="DejaVu Sans"/>
              </a:rPr>
              <a:t>n = número de dias do período considerado.</a:t>
            </a:r>
            <a:endParaRPr lang="pt-BR" sz="1770" b="0" strike="noStrike" spc="-1">
              <a:latin typeface="Arial"/>
            </a:endParaRPr>
          </a:p>
        </p:txBody>
      </p:sp>
      <p:sp>
        <p:nvSpPr>
          <p:cNvPr id="284" name="CustomShape 4"/>
          <p:cNvSpPr/>
          <p:nvPr/>
        </p:nvSpPr>
        <p:spPr>
          <a:xfrm>
            <a:off x="16200" y="5549040"/>
            <a:ext cx="10036800" cy="9936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Se não observar a soma térmica associada ao tempo ótimo de florescimento: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   - prolongamento ou redução da fase vegetativa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   - comprometimento do desempenho e potencial de produção </a:t>
            </a:r>
            <a:endParaRPr lang="pt-BR" sz="1989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m 238"/>
          <p:cNvPicPr/>
          <p:nvPr/>
        </p:nvPicPr>
        <p:blipFill>
          <a:blip r:embed="rId2"/>
          <a:stretch/>
        </p:blipFill>
        <p:spPr>
          <a:xfrm>
            <a:off x="1800000" y="1296000"/>
            <a:ext cx="6764400" cy="2804400"/>
          </a:xfrm>
          <a:prstGeom prst="rect">
            <a:avLst/>
          </a:prstGeom>
          <a:ln>
            <a:noFill/>
          </a:ln>
        </p:spPr>
      </p:pic>
      <p:pic>
        <p:nvPicPr>
          <p:cNvPr id="286" name="Imagem 239"/>
          <p:cNvPicPr/>
          <p:nvPr/>
        </p:nvPicPr>
        <p:blipFill>
          <a:blip r:embed="rId3"/>
          <a:stretch/>
        </p:blipFill>
        <p:spPr>
          <a:xfrm>
            <a:off x="1800000" y="4462920"/>
            <a:ext cx="6692400" cy="294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2352600" y="83880"/>
            <a:ext cx="6631560" cy="75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1800" b="1" i="1" strike="noStrike" spc="-1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141840" y="7032960"/>
            <a:ext cx="3353400" cy="38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CULTIVARES E HÍBRIDOS</a:t>
            </a:r>
            <a:r>
              <a:rPr lang="pt-BR" sz="1989" b="0" strike="noStrike" spc="-1">
                <a:solidFill>
                  <a:srgbClr val="FF6699"/>
                </a:solidFill>
                <a:latin typeface="Arial"/>
                <a:ea typeface="DejaVu Sans"/>
              </a:rPr>
              <a:t> 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1762560" y="922320"/>
            <a:ext cx="7558920" cy="1900800"/>
          </a:xfrm>
          <a:prstGeom prst="rect">
            <a:avLst/>
          </a:prstGeom>
          <a:solidFill>
            <a:schemeClr val="bg1"/>
          </a:solidFill>
          <a:ln w="9360" cap="rnd">
            <a:solidFill>
              <a:schemeClr val="tx1"/>
            </a:solidFill>
            <a:custDash>
              <a:ds d="22700000" sp="7000000"/>
              <a:ds d="100000" sp="7000000"/>
              <a:ds d="100000" sp="70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PREDOMINAM EM: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VARIEDADES: 	92% de precoce e semiprecoce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HS: 		62,79% precoces 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HD: 		75% precoce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HT: 		70,77% precoces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290" name="CustomShape 4"/>
          <p:cNvSpPr/>
          <p:nvPr/>
        </p:nvSpPr>
        <p:spPr>
          <a:xfrm>
            <a:off x="357480" y="3223440"/>
            <a:ext cx="5392440" cy="30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STAY-GREEN</a:t>
            </a: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: capacidade da planta (folhas e colmo) permanecer por mais tempo verdes (até o período da colheita), mesmo quando a espiga já se encontra em adiantado estádio de maturação.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DRY DOWN:</a:t>
            </a: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 velocidade de secagem (perda de água pelos grãos) após a maturidade fisiológica.</a:t>
            </a:r>
            <a:endParaRPr lang="pt-BR" sz="1989" b="0" strike="noStrike" spc="-1">
              <a:latin typeface="Arial"/>
            </a:endParaRPr>
          </a:p>
        </p:txBody>
      </p:sp>
      <p:pic>
        <p:nvPicPr>
          <p:cNvPr id="291" name="Picture 9"/>
          <p:cNvPicPr/>
          <p:nvPr/>
        </p:nvPicPr>
        <p:blipFill>
          <a:blip r:embed="rId2"/>
          <a:stretch/>
        </p:blipFill>
        <p:spPr>
          <a:xfrm>
            <a:off x="6230160" y="2985480"/>
            <a:ext cx="3012480" cy="225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90">
                                            <p:txEl>
                                              <p:pRg st="0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90">
                                            <p:txEl>
                                              <p:p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90">
                                            <p:txEl>
                                              <p:p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136524"/>
            <a:ext cx="5716180" cy="34258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49" y="3883025"/>
            <a:ext cx="5810250" cy="36766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226" y="1565392"/>
            <a:ext cx="6502399" cy="46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2352600" y="83880"/>
            <a:ext cx="6631560" cy="75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1800" b="1" i="1" strike="noStrike" spc="-1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436320" y="1398240"/>
            <a:ext cx="9362880" cy="311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990000"/>
                </a:solidFill>
                <a:latin typeface="Verdana"/>
                <a:ea typeface="DejaVu Sans"/>
              </a:rPr>
              <a:t>3.3. PORTE DA PLANTA E INSERÇÃO DA ESPIGA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Porte alto (maior que 2,80 m), médio (2,80 e 2,20 m) e baixo (menor 2,20m)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Redução porte da planta,	presença de genes maiores: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lang="pt-BR" sz="1989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caráter monogênico</a:t>
            </a: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: gene braquítico (br2), que na condição de homozigose promove encurtamento dos entre-nós da planta.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</a:t>
            </a:r>
            <a:r>
              <a:rPr lang="pt-BR" sz="1989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caráter poligênico</a:t>
            </a: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: decorrente da interação de vários genes que atua na planta como um todo, induzindo a um porte menor. (em geral cvs de ciclo precoce)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141840" y="7032960"/>
            <a:ext cx="3353400" cy="38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CULTIVARES E HÍBRIDOS</a:t>
            </a:r>
            <a:r>
              <a:rPr lang="pt-BR" sz="1989" b="0" strike="noStrike" spc="-1">
                <a:solidFill>
                  <a:srgbClr val="FF6699"/>
                </a:solidFill>
                <a:latin typeface="Arial"/>
                <a:ea typeface="DejaVu Sans"/>
              </a:rPr>
              <a:t> 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158040" y="4731840"/>
            <a:ext cx="9798840" cy="190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990000"/>
                </a:solidFill>
                <a:latin typeface="Verdana"/>
                <a:ea typeface="DejaVu Sans"/>
              </a:rPr>
              <a:t>3.4. CARACTERÍSTICAS DOS GRÃOS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Cor: varia da coloração branca, amarela, alaranjada a avermelhada.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        predomínio do alaranjado (43,5%). </a:t>
            </a:r>
            <a:r>
              <a:rPr lang="pt-BR" sz="1330" b="1" strike="noStrike" spc="-1">
                <a:solidFill>
                  <a:srgbClr val="000000"/>
                </a:solidFill>
                <a:latin typeface="Verdana"/>
                <a:ea typeface="DejaVu Sans"/>
              </a:rPr>
              <a:t>Dados safra: 2004/05.</a:t>
            </a:r>
            <a:endParaRPr lang="pt-BR" sz="13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3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Textura: flint ou duro (34,06%), semi-duro (45,85%), semi-dentado (12,66%) e dentado ou mole (4,8%). </a:t>
            </a:r>
            <a:r>
              <a:rPr lang="pt-BR" sz="1330" b="1" strike="noStrike" spc="-1">
                <a:solidFill>
                  <a:srgbClr val="000000"/>
                </a:solidFill>
                <a:latin typeface="Verdana"/>
                <a:ea typeface="DejaVu Sans"/>
              </a:rPr>
              <a:t>Dados safra: 2004/05.</a:t>
            </a:r>
            <a:endParaRPr lang="pt-BR" sz="133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018100" y="1263173"/>
            <a:ext cx="7386464" cy="51128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62" y="47561"/>
            <a:ext cx="4579235" cy="24427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166" y="2568838"/>
            <a:ext cx="4538331" cy="24978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262" y="5176965"/>
            <a:ext cx="4579235" cy="23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2352600" y="83880"/>
            <a:ext cx="6631560" cy="75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1800" b="1" i="1" strike="noStrike" spc="-1">
                <a:solidFill>
                  <a:srgbClr val="FF9900"/>
                </a:solidFill>
                <a:latin typeface="Arial"/>
                <a:ea typeface="DejaVu Sans"/>
              </a:rPr>
              <a:t>CULTURA DO MILHO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357480" y="2773800"/>
            <a:ext cx="8983440" cy="43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990000"/>
                </a:solidFill>
                <a:latin typeface="Verdana"/>
                <a:ea typeface="DejaVu Sans"/>
              </a:rPr>
              <a:t>4. ESCOLHA DA CULTIVAR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Considerações: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989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tolerância ao acamamento;</a:t>
            </a:r>
            <a:endParaRPr lang="pt-BR" sz="1989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tolerância ao quebramento das plantas;</a:t>
            </a:r>
            <a:endParaRPr lang="pt-BR" sz="1989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altura da planta e da inserção da espiga;</a:t>
            </a:r>
            <a:endParaRPr lang="pt-BR" sz="1989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ciclo;</a:t>
            </a:r>
            <a:endParaRPr lang="pt-BR" sz="1989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reação às pragas e doenças;</a:t>
            </a:r>
            <a:endParaRPr lang="pt-BR" sz="1989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tipo de grão;</a:t>
            </a:r>
            <a:endParaRPr lang="pt-BR" sz="1989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empalhamento da espiga e,</a:t>
            </a:r>
            <a:endParaRPr lang="pt-BR" sz="1989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	PRODUTIVIDADE.</a:t>
            </a: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9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989" b="1" strike="noStrike" spc="-1">
                <a:solidFill>
                  <a:srgbClr val="000000"/>
                </a:solidFill>
                <a:latin typeface="Verdana"/>
                <a:ea typeface="DejaVu Sans"/>
              </a:rPr>
              <a:t>Ex: produtor tem dificuldade em colher no momento certo. Quais considerações levar em conta?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141840" y="7032960"/>
            <a:ext cx="3353400" cy="38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1989" b="1" u="sng" strike="noStrike" spc="-1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CULTIVARES E HÍBRIDOS</a:t>
            </a:r>
            <a:r>
              <a:rPr lang="pt-BR" sz="1989" b="0" strike="noStrike" spc="-1">
                <a:solidFill>
                  <a:srgbClr val="FF6699"/>
                </a:solidFill>
                <a:latin typeface="Arial"/>
                <a:ea typeface="DejaVu Sans"/>
              </a:rPr>
              <a:t> </a:t>
            </a:r>
            <a:endParaRPr lang="pt-BR" sz="1989" b="0" strike="noStrike" spc="-1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198360" y="1000800"/>
            <a:ext cx="9600840" cy="12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989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Outras características</a:t>
            </a: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: potencial produtivo; % de proteína bruta; FDA; FDN; lignina; NDT; MS na colheita, velocidade de Em; qualidade do colmo; resistência ao acamamento; dry down; empalhamento; prolificidade; peso de mil grãos; densidade (g L</a:t>
            </a:r>
            <a:r>
              <a:rPr lang="pt-BR" sz="1987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-1</a:t>
            </a:r>
            <a:r>
              <a:rPr lang="pt-BR" sz="1989" b="0" strike="noStrike" spc="-1">
                <a:solidFill>
                  <a:srgbClr val="000000"/>
                </a:solidFill>
                <a:latin typeface="Arial"/>
                <a:ea typeface="DejaVu Sans"/>
              </a:rPr>
              <a:t>); staygreen; tolerãncia a algum herbicida.</a:t>
            </a:r>
            <a:endParaRPr lang="pt-BR" sz="1989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735</Words>
  <Application>Microsoft Office PowerPoint</Application>
  <PresentationFormat>Personalizar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MS Gothic</vt:lpstr>
      <vt:lpstr>StarSymbol</vt:lpstr>
      <vt:lpstr>Arial</vt:lpstr>
      <vt:lpstr>DejaVu Sans</vt:lpstr>
      <vt:lpstr>Symbol</vt:lpstr>
      <vt:lpstr>Verdana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Cliente</dc:creator>
  <dc:description/>
  <cp:lastModifiedBy>Cliente</cp:lastModifiedBy>
  <cp:revision>21</cp:revision>
  <cp:lastPrinted>2018-08-30T09:17:52Z</cp:lastPrinted>
  <dcterms:modified xsi:type="dcterms:W3CDTF">2018-09-03T14:04:25Z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42</vt:i4>
  </property>
</Properties>
</file>