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301"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Lst>
  <p:sldSz cx="10080625" cy="7559675"/>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4" d="100"/>
          <a:sy n="64" d="100"/>
        </p:scale>
        <p:origin x="1380"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25"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t-BR" sz="3200" b="0" strike="noStrike" spc="-1">
              <a:latin typeface="Arial"/>
            </a:endParaRPr>
          </a:p>
        </p:txBody>
      </p:sp>
      <p:sp>
        <p:nvSpPr>
          <p:cNvPr id="26"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2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t-BR" sz="3200" b="0" strike="noStrike" spc="-1">
              <a:latin typeface="Arial"/>
            </a:endParaRPr>
          </a:p>
        </p:txBody>
      </p:sp>
      <p:sp>
        <p:nvSpPr>
          <p:cNvPr id="2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t-BR" sz="3200" b="0" strike="noStrike" spc="-1">
              <a:latin typeface="Arial"/>
            </a:endParaRPr>
          </a:p>
        </p:txBody>
      </p:sp>
      <p:sp>
        <p:nvSpPr>
          <p:cNvPr id="30"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t-BR" sz="3200" b="0" strike="noStrike" spc="-1">
              <a:latin typeface="Arial"/>
            </a:endParaRPr>
          </a:p>
        </p:txBody>
      </p:sp>
      <p:sp>
        <p:nvSpPr>
          <p:cNvPr id="31"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33"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t-BR" sz="3200" b="0" strike="noStrike" spc="-1">
              <a:latin typeface="Arial"/>
            </a:endParaRPr>
          </a:p>
        </p:txBody>
      </p:sp>
      <p:sp>
        <p:nvSpPr>
          <p:cNvPr id="34"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t-BR" sz="3200" b="0" strike="noStrike" spc="-1">
              <a:latin typeface="Arial"/>
            </a:endParaRPr>
          </a:p>
        </p:txBody>
      </p:sp>
      <p:sp>
        <p:nvSpPr>
          <p:cNvPr id="35"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t-BR" sz="3200" b="0" strike="noStrike" spc="-1">
              <a:latin typeface="Arial"/>
            </a:endParaRPr>
          </a:p>
        </p:txBody>
      </p:sp>
      <p:sp>
        <p:nvSpPr>
          <p:cNvPr id="36"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pt-BR" sz="3200" b="0" strike="noStrike" spc="-1">
              <a:latin typeface="Arial"/>
            </a:endParaRPr>
          </a:p>
        </p:txBody>
      </p:sp>
      <p:sp>
        <p:nvSpPr>
          <p:cNvPr id="37"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t-BR" sz="3200" b="0" strike="noStrike" spc="-1">
              <a:latin typeface="Arial"/>
            </a:endParaRPr>
          </a:p>
        </p:txBody>
      </p:sp>
      <p:sp>
        <p:nvSpPr>
          <p:cNvPr id="38"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43"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45"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47"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t-BR" sz="3200" b="0" strike="noStrike" spc="-1">
              <a:latin typeface="Arial"/>
            </a:endParaRPr>
          </a:p>
        </p:txBody>
      </p:sp>
      <p:sp>
        <p:nvSpPr>
          <p:cNvPr id="48"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5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t-BR" sz="3200" b="0" strike="noStrike" spc="-1">
              <a:latin typeface="Arial"/>
            </a:endParaRPr>
          </a:p>
        </p:txBody>
      </p:sp>
      <p:sp>
        <p:nvSpPr>
          <p:cNvPr id="53"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pt-BR" sz="3200" b="0" strike="noStrike" spc="-1">
              <a:latin typeface="Arial"/>
            </a:endParaRPr>
          </a:p>
        </p:txBody>
      </p:sp>
      <p:sp>
        <p:nvSpPr>
          <p:cNvPr id="54"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4"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56"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t-BR" sz="3200" b="0" strike="noStrike" spc="-1">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t-BR" sz="3200" b="0" strike="noStrike" spc="-1">
              <a:latin typeface="Arial"/>
            </a:endParaRPr>
          </a:p>
        </p:txBody>
      </p:sp>
      <p:sp>
        <p:nvSpPr>
          <p:cNvPr id="58"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6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t-BR" sz="3200" b="0" strike="noStrike" spc="-1">
              <a:latin typeface="Arial"/>
            </a:endParaRPr>
          </a:p>
        </p:txBody>
      </p:sp>
      <p:sp>
        <p:nvSpPr>
          <p:cNvPr id="6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t-BR" sz="3200" b="0" strike="noStrike" spc="-1">
              <a:latin typeface="Arial"/>
            </a:endParaRPr>
          </a:p>
        </p:txBody>
      </p:sp>
      <p:sp>
        <p:nvSpPr>
          <p:cNvPr id="62"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64"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t-BR" sz="3200" b="0" strike="noStrike" spc="-1">
              <a:latin typeface="Arial"/>
            </a:endParaRPr>
          </a:p>
        </p:txBody>
      </p:sp>
      <p:sp>
        <p:nvSpPr>
          <p:cNvPr id="65"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67"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t-BR" sz="3200" b="0" strike="noStrike" spc="-1">
              <a:latin typeface="Arial"/>
            </a:endParaRPr>
          </a:p>
        </p:txBody>
      </p:sp>
      <p:sp>
        <p:nvSpPr>
          <p:cNvPr id="68"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t-BR" sz="3200" b="0" strike="noStrike" spc="-1">
              <a:latin typeface="Arial"/>
            </a:endParaRPr>
          </a:p>
        </p:txBody>
      </p:sp>
      <p:sp>
        <p:nvSpPr>
          <p:cNvPr id="69"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t-BR" sz="3200" b="0" strike="noStrike" spc="-1">
              <a:latin typeface="Arial"/>
            </a:endParaRPr>
          </a:p>
        </p:txBody>
      </p:sp>
      <p:sp>
        <p:nvSpPr>
          <p:cNvPr id="70"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72"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t-BR" sz="3200" b="0" strike="noStrike" spc="-1">
              <a:latin typeface="Arial"/>
            </a:endParaRPr>
          </a:p>
        </p:txBody>
      </p:sp>
      <p:sp>
        <p:nvSpPr>
          <p:cNvPr id="73"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t-BR" sz="3200" b="0" strike="noStrike" spc="-1">
              <a:latin typeface="Arial"/>
            </a:endParaRPr>
          </a:p>
        </p:txBody>
      </p:sp>
      <p:sp>
        <p:nvSpPr>
          <p:cNvPr id="74"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t-BR" sz="3200" b="0" strike="noStrike" spc="-1">
              <a:latin typeface="Arial"/>
            </a:endParaRPr>
          </a:p>
        </p:txBody>
      </p:sp>
      <p:sp>
        <p:nvSpPr>
          <p:cNvPr id="75"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pt-BR" sz="3200" b="0" strike="noStrike" spc="-1">
              <a:latin typeface="Arial"/>
            </a:endParaRPr>
          </a:p>
        </p:txBody>
      </p:sp>
      <p:sp>
        <p:nvSpPr>
          <p:cNvPr id="76"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t-BR" sz="3200" b="0" strike="noStrike" spc="-1">
              <a:latin typeface="Arial"/>
            </a:endParaRPr>
          </a:p>
        </p:txBody>
      </p:sp>
      <p:sp>
        <p:nvSpPr>
          <p:cNvPr id="77"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82"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84"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86"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t-BR" sz="3200" b="0" strike="noStrike" spc="-1">
              <a:latin typeface="Arial"/>
            </a:endParaRPr>
          </a:p>
        </p:txBody>
      </p:sp>
      <p:sp>
        <p:nvSpPr>
          <p:cNvPr id="87"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6"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9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t-BR" sz="3200" b="0" strike="noStrike" spc="-1">
              <a:latin typeface="Arial"/>
            </a:endParaRPr>
          </a:p>
        </p:txBody>
      </p:sp>
      <p:sp>
        <p:nvSpPr>
          <p:cNvPr id="92"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pt-BR" sz="3200" b="0" strike="noStrike" spc="-1">
              <a:latin typeface="Arial"/>
            </a:endParaRPr>
          </a:p>
        </p:txBody>
      </p:sp>
      <p:sp>
        <p:nvSpPr>
          <p:cNvPr id="93"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9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t-BR" sz="3200" b="0" strike="noStrike" spc="-1">
              <a:latin typeface="Arial"/>
            </a:endParaRPr>
          </a:p>
        </p:txBody>
      </p:sp>
      <p:sp>
        <p:nvSpPr>
          <p:cNvPr id="9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t-BR" sz="3200" b="0" strike="noStrike" spc="-1">
              <a:latin typeface="Arial"/>
            </a:endParaRPr>
          </a:p>
        </p:txBody>
      </p:sp>
      <p:sp>
        <p:nvSpPr>
          <p:cNvPr id="97"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99"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t-BR" sz="3200" b="0" strike="noStrike" spc="-1">
              <a:latin typeface="Arial"/>
            </a:endParaRPr>
          </a:p>
        </p:txBody>
      </p:sp>
      <p:sp>
        <p:nvSpPr>
          <p:cNvPr id="10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t-BR" sz="3200" b="0" strike="noStrike" spc="-1">
              <a:latin typeface="Arial"/>
            </a:endParaRPr>
          </a:p>
        </p:txBody>
      </p:sp>
      <p:sp>
        <p:nvSpPr>
          <p:cNvPr id="101"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03"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t-BR" sz="3200" b="0" strike="noStrike" spc="-1">
              <a:latin typeface="Arial"/>
            </a:endParaRPr>
          </a:p>
        </p:txBody>
      </p:sp>
      <p:sp>
        <p:nvSpPr>
          <p:cNvPr id="104"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0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t-BR" sz="3200" b="0" strike="noStrike" spc="-1">
              <a:latin typeface="Arial"/>
            </a:endParaRPr>
          </a:p>
        </p:txBody>
      </p:sp>
      <p:sp>
        <p:nvSpPr>
          <p:cNvPr id="10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t-BR" sz="3200" b="0" strike="noStrike" spc="-1">
              <a:latin typeface="Arial"/>
            </a:endParaRPr>
          </a:p>
        </p:txBody>
      </p:sp>
      <p:sp>
        <p:nvSpPr>
          <p:cNvPr id="108"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t-BR" sz="3200" b="0" strike="noStrike" spc="-1">
              <a:latin typeface="Arial"/>
            </a:endParaRPr>
          </a:p>
        </p:txBody>
      </p:sp>
      <p:sp>
        <p:nvSpPr>
          <p:cNvPr id="109"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11"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t-BR" sz="3200" b="0" strike="noStrike" spc="-1">
              <a:latin typeface="Arial"/>
            </a:endParaRPr>
          </a:p>
        </p:txBody>
      </p:sp>
      <p:sp>
        <p:nvSpPr>
          <p:cNvPr id="112"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t-BR" sz="3200" b="0" strike="noStrike" spc="-1">
              <a:latin typeface="Arial"/>
            </a:endParaRPr>
          </a:p>
        </p:txBody>
      </p:sp>
      <p:sp>
        <p:nvSpPr>
          <p:cNvPr id="113"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t-BR" sz="3200" b="0" strike="noStrike" spc="-1">
              <a:latin typeface="Arial"/>
            </a:endParaRPr>
          </a:p>
        </p:txBody>
      </p:sp>
      <p:sp>
        <p:nvSpPr>
          <p:cNvPr id="114"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pt-BR" sz="3200" b="0" strike="noStrike" spc="-1">
              <a:latin typeface="Arial"/>
            </a:endParaRPr>
          </a:p>
        </p:txBody>
      </p:sp>
      <p:sp>
        <p:nvSpPr>
          <p:cNvPr id="115"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t-BR" sz="3200" b="0" strike="noStrike" spc="-1">
              <a:latin typeface="Arial"/>
            </a:endParaRPr>
          </a:p>
        </p:txBody>
      </p:sp>
      <p:sp>
        <p:nvSpPr>
          <p:cNvPr id="116"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21"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23"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8"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t-BR" sz="3200" b="0" strike="noStrike" spc="-1">
              <a:latin typeface="Arial"/>
            </a:endParaRPr>
          </a:p>
        </p:txBody>
      </p:sp>
      <p:sp>
        <p:nvSpPr>
          <p:cNvPr id="9"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2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t-BR" sz="3200" b="0" strike="noStrike" spc="-1">
              <a:latin typeface="Arial"/>
            </a:endParaRPr>
          </a:p>
        </p:txBody>
      </p:sp>
      <p:sp>
        <p:nvSpPr>
          <p:cNvPr id="126"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3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t-BR" sz="3200" b="0" strike="noStrike" spc="-1">
              <a:latin typeface="Arial"/>
            </a:endParaRPr>
          </a:p>
        </p:txBody>
      </p:sp>
      <p:sp>
        <p:nvSpPr>
          <p:cNvPr id="131"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pt-BR" sz="3200" b="0" strike="noStrike" spc="-1">
              <a:latin typeface="Arial"/>
            </a:endParaRPr>
          </a:p>
        </p:txBody>
      </p:sp>
      <p:sp>
        <p:nvSpPr>
          <p:cNvPr id="132"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34"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t-BR" sz="3200" b="0" strike="noStrike" spc="-1">
              <a:latin typeface="Arial"/>
            </a:endParaRPr>
          </a:p>
        </p:txBody>
      </p:sp>
      <p:sp>
        <p:nvSpPr>
          <p:cNvPr id="13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t-BR" sz="3200" b="0" strike="noStrike" spc="-1">
              <a:latin typeface="Arial"/>
            </a:endParaRPr>
          </a:p>
        </p:txBody>
      </p:sp>
      <p:sp>
        <p:nvSpPr>
          <p:cNvPr id="136"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3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t-BR" sz="3200" b="0" strike="noStrike" spc="-1">
              <a:latin typeface="Arial"/>
            </a:endParaRPr>
          </a:p>
        </p:txBody>
      </p:sp>
      <p:sp>
        <p:nvSpPr>
          <p:cNvPr id="13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t-BR" sz="3200" b="0" strike="noStrike" spc="-1">
              <a:latin typeface="Arial"/>
            </a:endParaRPr>
          </a:p>
        </p:txBody>
      </p:sp>
      <p:sp>
        <p:nvSpPr>
          <p:cNvPr id="140"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42"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pt-BR" sz="3200" b="0" strike="noStrike" spc="-1">
              <a:latin typeface="Arial"/>
            </a:endParaRPr>
          </a:p>
        </p:txBody>
      </p:sp>
      <p:sp>
        <p:nvSpPr>
          <p:cNvPr id="143"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4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t-BR" sz="3200" b="0" strike="noStrike" spc="-1">
              <a:latin typeface="Arial"/>
            </a:endParaRPr>
          </a:p>
        </p:txBody>
      </p:sp>
      <p:sp>
        <p:nvSpPr>
          <p:cNvPr id="14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t-BR" sz="3200" b="0" strike="noStrike" spc="-1">
              <a:latin typeface="Arial"/>
            </a:endParaRPr>
          </a:p>
        </p:txBody>
      </p:sp>
      <p:sp>
        <p:nvSpPr>
          <p:cNvPr id="147"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t-BR" sz="3200" b="0" strike="noStrike" spc="-1">
              <a:latin typeface="Arial"/>
            </a:endParaRPr>
          </a:p>
        </p:txBody>
      </p:sp>
      <p:sp>
        <p:nvSpPr>
          <p:cNvPr id="148"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50"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pt-BR" sz="3200" b="0" strike="noStrike" spc="-1">
              <a:latin typeface="Arial"/>
            </a:endParaRPr>
          </a:p>
        </p:txBody>
      </p:sp>
      <p:sp>
        <p:nvSpPr>
          <p:cNvPr id="151"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pt-BR" sz="3200" b="0" strike="noStrike" spc="-1">
              <a:latin typeface="Arial"/>
            </a:endParaRPr>
          </a:p>
        </p:txBody>
      </p:sp>
      <p:sp>
        <p:nvSpPr>
          <p:cNvPr id="152"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pt-BR" sz="3200" b="0" strike="noStrike" spc="-1">
              <a:latin typeface="Arial"/>
            </a:endParaRPr>
          </a:p>
        </p:txBody>
      </p:sp>
      <p:sp>
        <p:nvSpPr>
          <p:cNvPr id="153"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pt-BR" sz="3200" b="0" strike="noStrike" spc="-1">
              <a:latin typeface="Arial"/>
            </a:endParaRPr>
          </a:p>
        </p:txBody>
      </p:sp>
      <p:sp>
        <p:nvSpPr>
          <p:cNvPr id="154"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pt-BR" sz="3200" b="0" strike="noStrike" spc="-1">
              <a:latin typeface="Arial"/>
            </a:endParaRPr>
          </a:p>
        </p:txBody>
      </p:sp>
      <p:sp>
        <p:nvSpPr>
          <p:cNvPr id="155"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3"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t-BR" sz="3200" b="0" strike="noStrike" spc="-1">
              <a:latin typeface="Arial"/>
            </a:endParaRPr>
          </a:p>
        </p:txBody>
      </p:sp>
      <p:sp>
        <p:nvSpPr>
          <p:cNvPr id="14"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pt-BR" sz="3200" b="0" strike="noStrike" spc="-1">
              <a:latin typeface="Arial"/>
            </a:endParaRPr>
          </a:p>
        </p:txBody>
      </p:sp>
      <p:sp>
        <p:nvSpPr>
          <p:cNvPr id="15"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17"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pt-BR" sz="3200" b="0" strike="noStrike" spc="-1">
              <a:latin typeface="Arial"/>
            </a:endParaRPr>
          </a:p>
        </p:txBody>
      </p:sp>
      <p:sp>
        <p:nvSpPr>
          <p:cNvPr id="18"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t-BR" sz="3200" b="0" strike="noStrike" spc="-1">
              <a:latin typeface="Arial"/>
            </a:endParaRPr>
          </a:p>
        </p:txBody>
      </p:sp>
      <p:sp>
        <p:nvSpPr>
          <p:cNvPr id="19"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pt-BR" sz="4400" b="0" strike="noStrike" spc="-1">
              <a:latin typeface="Arial"/>
            </a:endParaRPr>
          </a:p>
        </p:txBody>
      </p:sp>
      <p:sp>
        <p:nvSpPr>
          <p:cNvPr id="2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pt-BR" sz="3200" b="0" strike="noStrike" spc="-1">
              <a:latin typeface="Arial"/>
            </a:endParaRPr>
          </a:p>
        </p:txBody>
      </p:sp>
      <p:sp>
        <p:nvSpPr>
          <p:cNvPr id="22"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pt-BR" sz="3200" b="0" strike="noStrike" spc="-1">
              <a:latin typeface="Arial"/>
            </a:endParaRPr>
          </a:p>
        </p:txBody>
      </p:sp>
      <p:sp>
        <p:nvSpPr>
          <p:cNvPr id="23"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6"/>
          <p:cNvPicPr/>
          <p:nvPr/>
        </p:nvPicPr>
        <p:blipFill>
          <a:blip r:embed="rId14"/>
          <a:stretch/>
        </p:blipFill>
        <p:spPr>
          <a:xfrm>
            <a:off x="0" y="-6480"/>
            <a:ext cx="10105920" cy="7562880"/>
          </a:xfrm>
          <a:prstGeom prst="rect">
            <a:avLst/>
          </a:prstGeom>
          <a:ln w="9360">
            <a:noFill/>
          </a:ln>
        </p:spPr>
      </p:pic>
      <p:sp>
        <p:nvSpPr>
          <p:cNvPr id="4"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t-BR" sz="4400" b="0" strike="noStrike" spc="-1">
                <a:latin typeface="Arial"/>
              </a:rPr>
              <a:t>Clique para editar o formato do texto do título</a:t>
            </a:r>
          </a:p>
        </p:txBody>
      </p:sp>
      <p:sp>
        <p:nvSpPr>
          <p:cNvPr id="2"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Picture 6"/>
          <p:cNvPicPr/>
          <p:nvPr/>
        </p:nvPicPr>
        <p:blipFill>
          <a:blip r:embed="rId14"/>
          <a:stretch/>
        </p:blipFill>
        <p:spPr>
          <a:xfrm>
            <a:off x="0" y="-6480"/>
            <a:ext cx="10105920" cy="7562880"/>
          </a:xfrm>
          <a:prstGeom prst="rect">
            <a:avLst/>
          </a:prstGeom>
          <a:ln w="9360">
            <a:noFill/>
          </a:ln>
        </p:spPr>
      </p:pic>
      <p:sp>
        <p:nvSpPr>
          <p:cNvPr id="40"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t-BR" sz="4400" b="0" strike="noStrike" spc="-1">
                <a:latin typeface="Arial"/>
              </a:rPr>
              <a:t>Clique para editar o formato do texto do título</a:t>
            </a:r>
          </a:p>
        </p:txBody>
      </p:sp>
      <p:sp>
        <p:nvSpPr>
          <p:cNvPr id="41"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 name="Picture 6"/>
          <p:cNvPicPr/>
          <p:nvPr/>
        </p:nvPicPr>
        <p:blipFill>
          <a:blip r:embed="rId14"/>
          <a:stretch/>
        </p:blipFill>
        <p:spPr>
          <a:xfrm>
            <a:off x="0" y="-6480"/>
            <a:ext cx="10105920" cy="7562880"/>
          </a:xfrm>
          <a:prstGeom prst="rect">
            <a:avLst/>
          </a:prstGeom>
          <a:ln w="9360">
            <a:noFill/>
          </a:ln>
        </p:spPr>
      </p:pic>
      <p:sp>
        <p:nvSpPr>
          <p:cNvPr id="79"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t-BR" sz="4400" b="0" strike="noStrike" spc="-1">
                <a:latin typeface="Arial"/>
              </a:rPr>
              <a:t>Clique para editar o formato do texto do título</a:t>
            </a:r>
          </a:p>
        </p:txBody>
      </p:sp>
      <p:sp>
        <p:nvSpPr>
          <p:cNvPr id="80"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7" name="Picture 6"/>
          <p:cNvPicPr/>
          <p:nvPr/>
        </p:nvPicPr>
        <p:blipFill>
          <a:blip r:embed="rId14"/>
          <a:stretch/>
        </p:blipFill>
        <p:spPr>
          <a:xfrm>
            <a:off x="0" y="-6480"/>
            <a:ext cx="10105920" cy="7562880"/>
          </a:xfrm>
          <a:prstGeom prst="rect">
            <a:avLst/>
          </a:prstGeom>
          <a:ln w="9360">
            <a:noFill/>
          </a:ln>
        </p:spPr>
      </p:pic>
      <p:sp>
        <p:nvSpPr>
          <p:cNvPr id="118"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pt-BR" sz="4400" b="0" strike="noStrike" spc="-1">
                <a:latin typeface="Arial"/>
              </a:rPr>
              <a:t>Clique para editar o formato do texto do título</a:t>
            </a:r>
          </a:p>
        </p:txBody>
      </p:sp>
      <p:sp>
        <p:nvSpPr>
          <p:cNvPr id="119"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6048360" y="849240"/>
            <a:ext cx="2539440" cy="751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t-BR" sz="1800" b="1" i="1" strike="noStrike" spc="-1">
                <a:solidFill>
                  <a:srgbClr val="FF9900"/>
                </a:solidFill>
                <a:latin typeface="Arial"/>
                <a:ea typeface="DejaVu Sans"/>
              </a:rPr>
              <a:t>CULTURA DO MILHO</a:t>
            </a:r>
            <a:endParaRPr lang="pt-BR" sz="1800" b="0" strike="noStrike" spc="-1">
              <a:latin typeface="Arial"/>
            </a:endParaRPr>
          </a:p>
        </p:txBody>
      </p:sp>
      <p:sp>
        <p:nvSpPr>
          <p:cNvPr id="157" name="CustomShape 2"/>
          <p:cNvSpPr/>
          <p:nvPr/>
        </p:nvSpPr>
        <p:spPr>
          <a:xfrm>
            <a:off x="357480" y="1024560"/>
            <a:ext cx="9282600" cy="290844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650" b="1" u="sng" strike="noStrike" spc="-1">
                <a:solidFill>
                  <a:srgbClr val="FF6699"/>
                </a:solidFill>
                <a:uFill>
                  <a:solidFill>
                    <a:srgbClr val="FFFFFF"/>
                  </a:solidFill>
                </a:uFill>
                <a:latin typeface="Arial"/>
                <a:ea typeface="DejaVu Sans"/>
              </a:rPr>
              <a:t>3. CULTIVARES</a:t>
            </a:r>
            <a:endParaRPr lang="pt-BR" sz="2650" b="0" strike="noStrike" spc="-1">
              <a:latin typeface="Arial"/>
            </a:endParaRPr>
          </a:p>
          <a:p>
            <a:pPr>
              <a:lnSpc>
                <a:spcPct val="100000"/>
              </a:lnSpc>
            </a:pPr>
            <a:r>
              <a:rPr lang="pt-BR" sz="1989" b="1" u="sng" strike="noStrike" spc="-1">
                <a:solidFill>
                  <a:srgbClr val="000000"/>
                </a:solidFill>
                <a:uFill>
                  <a:solidFill>
                    <a:srgbClr val="FFFFFF"/>
                  </a:solidFill>
                </a:uFill>
                <a:latin typeface="Arial"/>
                <a:ea typeface="DejaVu Sans"/>
              </a:rPr>
              <a:t>1. INTRODUÇÃO:</a:t>
            </a:r>
            <a:endParaRPr lang="pt-BR" sz="1989" b="0" strike="noStrike" spc="-1">
              <a:latin typeface="Arial"/>
            </a:endParaRPr>
          </a:p>
          <a:p>
            <a:pPr>
              <a:lnSpc>
                <a:spcPct val="100000"/>
              </a:lnSpc>
            </a:pPr>
            <a:r>
              <a:rPr lang="pt-BR" sz="1989" b="1" u="sng" strike="noStrike" spc="-1">
                <a:solidFill>
                  <a:srgbClr val="000000"/>
                </a:solidFill>
                <a:uFill>
                  <a:solidFill>
                    <a:srgbClr val="FFFFFF"/>
                  </a:solidFill>
                </a:uFill>
                <a:latin typeface="Arial"/>
                <a:ea typeface="DejaVu Sans"/>
              </a:rPr>
              <a:t>2. PRODUTIVIDADE: CONCEITOS</a:t>
            </a:r>
            <a:endParaRPr lang="pt-BR" sz="1989" b="0" strike="noStrike" spc="-1">
              <a:latin typeface="Arial"/>
            </a:endParaRPr>
          </a:p>
          <a:p>
            <a:pPr>
              <a:lnSpc>
                <a:spcPct val="100000"/>
              </a:lnSpc>
            </a:pPr>
            <a:r>
              <a:rPr lang="pt-BR" sz="1989" b="1" u="sng" strike="noStrike" spc="-1">
                <a:solidFill>
                  <a:srgbClr val="000000"/>
                </a:solidFill>
                <a:uFill>
                  <a:solidFill>
                    <a:srgbClr val="FFFFFF"/>
                  </a:solidFill>
                </a:uFill>
                <a:latin typeface="Arial"/>
                <a:ea typeface="DejaVu Sans"/>
              </a:rPr>
              <a:t>3. CARACTERIZAÇÃO DAS CULTIVARES</a:t>
            </a:r>
            <a:endParaRPr lang="pt-BR" sz="1989" b="0" strike="noStrike" spc="-1">
              <a:latin typeface="Arial"/>
            </a:endParaRPr>
          </a:p>
          <a:p>
            <a:pPr>
              <a:lnSpc>
                <a:spcPct val="100000"/>
              </a:lnSpc>
            </a:pPr>
            <a:r>
              <a:rPr lang="pt-BR" sz="1989" b="1" u="sng" strike="noStrike" spc="-1">
                <a:solidFill>
                  <a:srgbClr val="000000"/>
                </a:solidFill>
                <a:uFill>
                  <a:solidFill>
                    <a:srgbClr val="FFFFFF"/>
                  </a:solidFill>
                </a:uFill>
                <a:latin typeface="Arial"/>
                <a:ea typeface="DejaVu Sans"/>
              </a:rPr>
              <a:t>3.1. BASE GENÉTICA</a:t>
            </a:r>
            <a:endParaRPr lang="pt-BR" sz="1989" b="0" strike="noStrike" spc="-1">
              <a:latin typeface="Arial"/>
            </a:endParaRPr>
          </a:p>
          <a:p>
            <a:pPr>
              <a:lnSpc>
                <a:spcPct val="100000"/>
              </a:lnSpc>
            </a:pPr>
            <a:r>
              <a:rPr lang="pt-BR" sz="1989" b="1" u="sng" strike="noStrike" spc="-1">
                <a:solidFill>
                  <a:srgbClr val="000000"/>
                </a:solidFill>
                <a:uFill>
                  <a:solidFill>
                    <a:srgbClr val="FFFFFF"/>
                  </a:solidFill>
                </a:uFill>
                <a:latin typeface="Arial"/>
                <a:ea typeface="DejaVu Sans"/>
              </a:rPr>
              <a:t>3.2. CICLO</a:t>
            </a:r>
            <a:endParaRPr lang="pt-BR" sz="1989" b="0" strike="noStrike" spc="-1">
              <a:latin typeface="Arial"/>
            </a:endParaRPr>
          </a:p>
          <a:p>
            <a:pPr>
              <a:lnSpc>
                <a:spcPct val="100000"/>
              </a:lnSpc>
            </a:pPr>
            <a:r>
              <a:rPr lang="pt-BR" sz="1989" b="1" u="sng" strike="noStrike" spc="-1">
                <a:solidFill>
                  <a:srgbClr val="000000"/>
                </a:solidFill>
                <a:uFill>
                  <a:solidFill>
                    <a:srgbClr val="FFFFFF"/>
                  </a:solidFill>
                </a:uFill>
                <a:latin typeface="Arial"/>
                <a:ea typeface="DejaVu Sans"/>
              </a:rPr>
              <a:t>3.3. PORTE DA PLANTA E INSERÇÃO DA ESPIGA</a:t>
            </a:r>
            <a:endParaRPr lang="pt-BR" sz="1989" b="0" strike="noStrike" spc="-1">
              <a:latin typeface="Arial"/>
            </a:endParaRPr>
          </a:p>
          <a:p>
            <a:pPr>
              <a:lnSpc>
                <a:spcPct val="100000"/>
              </a:lnSpc>
            </a:pPr>
            <a:r>
              <a:rPr lang="pt-BR" sz="1989" b="1" u="sng" strike="noStrike" spc="-1">
                <a:solidFill>
                  <a:srgbClr val="000000"/>
                </a:solidFill>
                <a:uFill>
                  <a:solidFill>
                    <a:srgbClr val="FFFFFF"/>
                  </a:solidFill>
                </a:uFill>
                <a:latin typeface="Arial"/>
                <a:ea typeface="DejaVu Sans"/>
              </a:rPr>
              <a:t>3.4. CARACTERISTICAS DOS GRÃOS</a:t>
            </a:r>
            <a:endParaRPr lang="pt-BR" sz="1989" b="0" strike="noStrike" spc="-1">
              <a:latin typeface="Arial"/>
            </a:endParaRPr>
          </a:p>
          <a:p>
            <a:pPr>
              <a:lnSpc>
                <a:spcPct val="100000"/>
              </a:lnSpc>
            </a:pPr>
            <a:r>
              <a:rPr lang="pt-BR" sz="1989" b="1" u="sng" strike="noStrike" spc="-1">
                <a:solidFill>
                  <a:srgbClr val="000000"/>
                </a:solidFill>
                <a:uFill>
                  <a:solidFill>
                    <a:srgbClr val="FFFFFF"/>
                  </a:solidFill>
                </a:uFill>
                <a:latin typeface="Arial"/>
                <a:ea typeface="DejaVu Sans"/>
              </a:rPr>
              <a:t>4. ESCOLHA DA CULTIVAR</a:t>
            </a:r>
            <a:endParaRPr lang="pt-BR" sz="1989" b="0" strike="noStrike" spc="-1">
              <a:latin typeface="Arial"/>
            </a:endParaRPr>
          </a:p>
        </p:txBody>
      </p:sp>
      <p:sp>
        <p:nvSpPr>
          <p:cNvPr id="158" name="CustomShape 3"/>
          <p:cNvSpPr/>
          <p:nvPr/>
        </p:nvSpPr>
        <p:spPr>
          <a:xfrm>
            <a:off x="141840" y="7190640"/>
            <a:ext cx="3353400" cy="389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pt-BR" sz="1989" b="1" u="sng" strike="noStrike" spc="-1">
                <a:solidFill>
                  <a:srgbClr val="FF6699"/>
                </a:solidFill>
                <a:uFill>
                  <a:solidFill>
                    <a:srgbClr val="FFFFFF"/>
                  </a:solidFill>
                </a:uFill>
                <a:latin typeface="Arial"/>
                <a:ea typeface="DejaVu Sans"/>
              </a:rPr>
              <a:t>CULTIVARES E HÍBRIDOS</a:t>
            </a:r>
            <a:r>
              <a:rPr lang="pt-BR" sz="1989" b="0" strike="noStrike" spc="-1">
                <a:solidFill>
                  <a:srgbClr val="FF6699"/>
                </a:solidFill>
                <a:latin typeface="Arial"/>
                <a:ea typeface="DejaVu Sans"/>
              </a:rPr>
              <a:t> </a:t>
            </a:r>
            <a:endParaRPr lang="pt-BR" sz="1989" b="0" strike="noStrike" spc="-1">
              <a:latin typeface="Arial"/>
            </a:endParaRPr>
          </a:p>
        </p:txBody>
      </p:sp>
      <p:sp>
        <p:nvSpPr>
          <p:cNvPr id="159" name="CustomShape 4"/>
          <p:cNvSpPr/>
          <p:nvPr/>
        </p:nvSpPr>
        <p:spPr>
          <a:xfrm>
            <a:off x="1656000" y="107280"/>
            <a:ext cx="8154720" cy="76500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3000"/>
              </a:lnSpc>
            </a:pPr>
            <a:r>
              <a:rPr lang="pt-BR" sz="2800" b="0" strike="noStrike" spc="-1">
                <a:solidFill>
                  <a:srgbClr val="000000"/>
                </a:solidFill>
                <a:latin typeface="Arial"/>
                <a:ea typeface="MS Gothic"/>
              </a:rPr>
              <a:t>AGRICULTURA I – Téc. Agronegócio</a:t>
            </a:r>
            <a:endParaRPr lang="pt-BR" sz="2800" b="0" strike="noStrike" spc="-1">
              <a:latin typeface="Arial"/>
            </a:endParaRPr>
          </a:p>
          <a:p>
            <a:pPr algn="ctr">
              <a:lnSpc>
                <a:spcPct val="93000"/>
              </a:lnSpc>
            </a:pPr>
            <a:r>
              <a:rPr lang="pt-BR" sz="1800" b="0" strike="noStrike" spc="-1">
                <a:solidFill>
                  <a:srgbClr val="000000"/>
                </a:solidFill>
                <a:latin typeface="Arial"/>
                <a:ea typeface="MS Gothic"/>
              </a:rPr>
              <a:t>IFSC – CÂMPUS LAGES</a:t>
            </a:r>
            <a:endParaRPr lang="pt-B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141840" y="7032960"/>
            <a:ext cx="3353400" cy="389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pt-BR" sz="1989" b="1" u="sng" strike="noStrike" spc="-1">
                <a:solidFill>
                  <a:srgbClr val="FF6699"/>
                </a:solidFill>
                <a:uFill>
                  <a:solidFill>
                    <a:srgbClr val="FFFFFF"/>
                  </a:solidFill>
                </a:uFill>
                <a:latin typeface="Arial"/>
                <a:ea typeface="DejaVu Sans"/>
              </a:rPr>
              <a:t>CULTIVARES E HÍBRIDOS</a:t>
            </a:r>
            <a:r>
              <a:rPr lang="pt-BR" sz="1989" b="0" strike="noStrike" spc="-1">
                <a:solidFill>
                  <a:srgbClr val="FF6699"/>
                </a:solidFill>
                <a:latin typeface="Arial"/>
                <a:ea typeface="DejaVu Sans"/>
              </a:rPr>
              <a:t> </a:t>
            </a:r>
            <a:endParaRPr lang="pt-BR" sz="1989" b="0" strike="noStrike" spc="-1">
              <a:latin typeface="Arial"/>
            </a:endParaRPr>
          </a:p>
        </p:txBody>
      </p:sp>
      <p:graphicFrame>
        <p:nvGraphicFramePr>
          <p:cNvPr id="231" name="Table 2"/>
          <p:cNvGraphicFramePr/>
          <p:nvPr/>
        </p:nvGraphicFramePr>
        <p:xfrm>
          <a:off x="38880" y="48960"/>
          <a:ext cx="9959760" cy="7280280"/>
        </p:xfrm>
        <a:graphic>
          <a:graphicData uri="http://schemas.openxmlformats.org/drawingml/2006/table">
            <a:tbl>
              <a:tblPr/>
              <a:tblGrid>
                <a:gridCol w="715680"/>
                <a:gridCol w="1268640"/>
                <a:gridCol w="953640"/>
                <a:gridCol w="951840"/>
                <a:gridCol w="951840"/>
                <a:gridCol w="953640"/>
                <a:gridCol w="792360"/>
                <a:gridCol w="873000"/>
                <a:gridCol w="794160"/>
                <a:gridCol w="799560"/>
                <a:gridCol w="905760"/>
              </a:tblGrid>
              <a:tr h="610920">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pt-BR" sz="1500" b="1" strike="noStrike" spc="-1">
                          <a:solidFill>
                            <a:srgbClr val="C0504D"/>
                          </a:solidFill>
                          <a:latin typeface="Times New Roman"/>
                          <a:ea typeface="DejaVu Sans"/>
                        </a:rPr>
                        <a:t>Cruz.</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pt-BR" sz="1500" b="1" strike="noStrike" spc="-1">
                          <a:solidFill>
                            <a:srgbClr val="C0504D"/>
                          </a:solidFill>
                          <a:latin typeface="Times New Roman"/>
                          <a:ea typeface="DejaVu Sans"/>
                        </a:rPr>
                        <a:t>Poliniz.</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pt-BR" sz="1500" b="1" strike="noStrike" spc="-1">
                          <a:solidFill>
                            <a:srgbClr val="C0504D"/>
                          </a:solidFill>
                          <a:latin typeface="Times New Roman"/>
                          <a:ea typeface="DejaVu Sans"/>
                        </a:rPr>
                        <a:t>Base Gen.</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pt-BR" sz="1500" b="1" strike="noStrike" spc="-1">
                          <a:solidFill>
                            <a:srgbClr val="C0504D"/>
                          </a:solidFill>
                          <a:latin typeface="Times New Roman"/>
                          <a:ea typeface="DejaVu Sans"/>
                        </a:rPr>
                        <a:t>Plantio P. safra</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pt-BR" sz="1500" b="1" strike="noStrike" spc="-1">
                          <a:solidFill>
                            <a:srgbClr val="C0504D"/>
                          </a:solidFill>
                          <a:latin typeface="Times New Roman"/>
                          <a:ea typeface="DejaVu Sans"/>
                        </a:rPr>
                        <a:t>Comerc.</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pt-BR" sz="1500" b="1" strike="noStrike" spc="-1">
                          <a:solidFill>
                            <a:srgbClr val="C0504D"/>
                          </a:solidFill>
                          <a:latin typeface="Times New Roman"/>
                          <a:ea typeface="DejaVu Sans"/>
                        </a:rPr>
                        <a:t>Estabil.</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pt-BR" sz="1500" b="1" strike="noStrike" spc="-1">
                          <a:solidFill>
                            <a:srgbClr val="C0504D"/>
                          </a:solidFill>
                          <a:latin typeface="Times New Roman"/>
                          <a:ea typeface="DejaVu Sans"/>
                        </a:rPr>
                        <a:t>Custo</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pt-BR" sz="1500" b="1" strike="noStrike" spc="-1">
                          <a:solidFill>
                            <a:srgbClr val="C0504D"/>
                          </a:solidFill>
                          <a:latin typeface="Times New Roman"/>
                          <a:ea typeface="DejaVu Sans"/>
                        </a:rPr>
                        <a:t>Produtiv.</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pt-BR" sz="1500" b="1" strike="noStrike" spc="-1">
                          <a:solidFill>
                            <a:srgbClr val="C0504D"/>
                          </a:solidFill>
                          <a:latin typeface="Times New Roman"/>
                          <a:ea typeface="DejaVu Sans"/>
                        </a:rPr>
                        <a:t>Exig. Nutric.</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pt-BR" sz="1500" b="1" strike="noStrike" spc="-1">
                          <a:solidFill>
                            <a:srgbClr val="C0504D"/>
                          </a:solidFill>
                          <a:latin typeface="Times New Roman"/>
                          <a:ea typeface="DejaVu Sans"/>
                        </a:rPr>
                        <a:t>Altitude</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09120">
                <a:tc>
                  <a:txBody>
                    <a:bodyPr/>
                    <a:lstStyle/>
                    <a:p>
                      <a:pPr>
                        <a:lnSpc>
                          <a:spcPct val="100000"/>
                        </a:lnSpc>
                      </a:pPr>
                      <a:r>
                        <a:rPr lang="pt-BR" sz="1800" b="1" strike="noStrike" spc="-1">
                          <a:solidFill>
                            <a:srgbClr val="FF9900"/>
                          </a:solidFill>
                          <a:latin typeface="Times New Roman"/>
                          <a:ea typeface="DejaVu Sans"/>
                        </a:rPr>
                        <a:t>L.</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400" b="0" strike="noStrike" spc="-1">
                          <a:solidFill>
                            <a:srgbClr val="000000"/>
                          </a:solidFill>
                          <a:latin typeface="Times New Roman"/>
                          <a:ea typeface="DejaVu Sans"/>
                        </a:rPr>
                        <a:t>Endogamia</a:t>
                      </a:r>
                      <a:endParaRPr lang="pt-BR"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70000"/>
                        </a:lnSpc>
                      </a:pPr>
                      <a:r>
                        <a:rPr lang="pt-BR" sz="1800" b="0" strike="noStrike" spc="-1">
                          <a:solidFill>
                            <a:srgbClr val="000000"/>
                          </a:solidFill>
                          <a:latin typeface="Times New Roman"/>
                          <a:ea typeface="DejaVu Sans"/>
                        </a:rPr>
                        <a:t>Aberta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Não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10920">
                <a:tc>
                  <a:txBody>
                    <a:bodyPr/>
                    <a:lstStyle/>
                    <a:p>
                      <a:pPr>
                        <a:lnSpc>
                          <a:spcPct val="100000"/>
                        </a:lnSpc>
                      </a:pPr>
                      <a:r>
                        <a:rPr lang="pt-BR" sz="1800" b="1" strike="noStrike" spc="-1">
                          <a:solidFill>
                            <a:srgbClr val="FF9900"/>
                          </a:solidFill>
                          <a:latin typeface="Times New Roman"/>
                          <a:ea typeface="DejaVu Sans"/>
                        </a:rPr>
                        <a:t>Vs</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8-50 L</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70000"/>
                        </a:lnSpc>
                      </a:pPr>
                      <a:r>
                        <a:rPr lang="pt-BR" sz="1800" b="0" strike="noStrike" spc="-1">
                          <a:solidFill>
                            <a:srgbClr val="000000"/>
                          </a:solidFill>
                          <a:latin typeface="Times New Roman"/>
                          <a:ea typeface="DejaVu Sans"/>
                        </a:rPr>
                        <a:t>Aberta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lstStyle/>
                    <a:p>
                      <a:pPr algn="ctr">
                        <a:lnSpc>
                          <a:spcPct val="100000"/>
                        </a:lnSpc>
                      </a:pPr>
                      <a:r>
                        <a:rPr lang="pt-BR" sz="1800" b="0" strike="noStrike" spc="-1">
                          <a:solidFill>
                            <a:srgbClr val="000000"/>
                          </a:solidFill>
                          <a:latin typeface="Times New Roman"/>
                          <a:ea typeface="DejaVu Sans"/>
                        </a:rPr>
                        <a:t>Ampla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Não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Baixo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Baixa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Baixa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0 - 700</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49080">
                <a:tc>
                  <a:txBody>
                    <a:bodyPr/>
                    <a:lstStyle/>
                    <a:p>
                      <a:pPr>
                        <a:lnSpc>
                          <a:spcPct val="100000"/>
                        </a:lnSpc>
                      </a:pPr>
                      <a:r>
                        <a:rPr lang="pt-BR" sz="1800" b="1" strike="noStrike" spc="-1">
                          <a:solidFill>
                            <a:srgbClr val="FF9900"/>
                          </a:solidFill>
                          <a:latin typeface="Times New Roman"/>
                          <a:ea typeface="DejaVu Sans"/>
                        </a:rPr>
                        <a:t>TC</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L x Vs</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70000"/>
                        </a:lnSpc>
                      </a:pPr>
                      <a:r>
                        <a:rPr lang="pt-BR" sz="1800" b="0" strike="noStrike" spc="-1">
                          <a:solidFill>
                            <a:srgbClr val="000000"/>
                          </a:solidFill>
                          <a:latin typeface="Times New Roman"/>
                          <a:ea typeface="DejaVu Sans"/>
                        </a:rPr>
                        <a:t>Fec. cruzada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Prog. Melhor.</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Não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4800">
                <a:tc>
                  <a:txBody>
                    <a:bodyPr/>
                    <a:lstStyle/>
                    <a:p>
                      <a:pPr>
                        <a:lnSpc>
                          <a:spcPct val="100000"/>
                        </a:lnSpc>
                      </a:pPr>
                      <a:r>
                        <a:rPr lang="pt-BR" sz="1800" b="1" strike="noStrike" spc="-1">
                          <a:solidFill>
                            <a:srgbClr val="FF9900"/>
                          </a:solidFill>
                          <a:latin typeface="Times New Roman"/>
                          <a:ea typeface="DejaVu Sans"/>
                        </a:rPr>
                        <a:t>HS</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L</a:t>
                      </a:r>
                      <a:r>
                        <a:rPr lang="pt-BR" sz="1500" b="0" strike="noStrike" spc="-1" baseline="-25000">
                          <a:solidFill>
                            <a:srgbClr val="000000"/>
                          </a:solidFill>
                          <a:latin typeface="Times New Roman"/>
                          <a:ea typeface="DejaVu Sans"/>
                        </a:rPr>
                        <a:t>A</a:t>
                      </a:r>
                      <a:r>
                        <a:rPr lang="pt-BR" sz="1500" b="0" strike="noStrike" spc="-1">
                          <a:solidFill>
                            <a:srgbClr val="000000"/>
                          </a:solidFill>
                          <a:latin typeface="Times New Roman"/>
                          <a:ea typeface="DejaVu Sans"/>
                        </a:rPr>
                        <a:t> x L</a:t>
                      </a:r>
                      <a:r>
                        <a:rPr lang="pt-BR" sz="1500" b="0" strike="noStrike" spc="-1" baseline="-25000">
                          <a:solidFill>
                            <a:srgbClr val="000000"/>
                          </a:solidFill>
                          <a:latin typeface="Times New Roman"/>
                          <a:ea typeface="DejaVu Sans"/>
                        </a:rPr>
                        <a:t>B</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70000"/>
                        </a:lnSpc>
                      </a:pPr>
                      <a:r>
                        <a:rPr lang="pt-BR" sz="1800" b="0" strike="noStrike" spc="-1">
                          <a:solidFill>
                            <a:srgbClr val="000000"/>
                          </a:solidFill>
                          <a:latin typeface="Times New Roman"/>
                          <a:ea typeface="DejaVu Sans"/>
                        </a:rPr>
                        <a:t>Fec. cruzada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Estreita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Não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p>
                      <a:pPr algn="ctr">
                        <a:lnSpc>
                          <a:spcPct val="100000"/>
                        </a:lnSpc>
                      </a:pP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Muito alto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Muito alta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Muito alta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&gt; 700</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01720">
                <a:tc>
                  <a:txBody>
                    <a:bodyPr/>
                    <a:lstStyle/>
                    <a:p>
                      <a:pPr>
                        <a:lnSpc>
                          <a:spcPct val="100000"/>
                        </a:lnSpc>
                      </a:pPr>
                      <a:r>
                        <a:rPr lang="pt-BR" sz="1800" b="1" strike="noStrike" spc="-1">
                          <a:solidFill>
                            <a:srgbClr val="FF9900"/>
                          </a:solidFill>
                          <a:latin typeface="Times New Roman"/>
                          <a:ea typeface="DejaVu Sans"/>
                        </a:rPr>
                        <a:t>HSm</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(L</a:t>
                      </a:r>
                      <a:r>
                        <a:rPr lang="pt-BR" sz="1500" b="0" strike="noStrike" spc="-1" baseline="-25000">
                          <a:solidFill>
                            <a:srgbClr val="000000"/>
                          </a:solidFill>
                          <a:latin typeface="Times New Roman"/>
                          <a:ea typeface="DejaVu Sans"/>
                        </a:rPr>
                        <a:t>A’</a:t>
                      </a:r>
                      <a:r>
                        <a:rPr lang="pt-BR" sz="1500" b="0" strike="noStrike" spc="-1">
                          <a:solidFill>
                            <a:srgbClr val="000000"/>
                          </a:solidFill>
                          <a:latin typeface="Times New Roman"/>
                          <a:ea typeface="DejaVu Sans"/>
                        </a:rPr>
                        <a:t> x L</a:t>
                      </a:r>
                      <a:r>
                        <a:rPr lang="pt-BR" sz="1500" b="0" strike="noStrike" spc="-1" baseline="-25000">
                          <a:solidFill>
                            <a:srgbClr val="000000"/>
                          </a:solidFill>
                          <a:latin typeface="Times New Roman"/>
                          <a:ea typeface="DejaVu Sans"/>
                        </a:rPr>
                        <a:t>A’’</a:t>
                      </a:r>
                      <a:r>
                        <a:rPr lang="pt-BR" sz="1500" b="0" strike="noStrike" spc="-1">
                          <a:solidFill>
                            <a:srgbClr val="000000"/>
                          </a:solidFill>
                          <a:latin typeface="Times New Roman"/>
                          <a:ea typeface="DejaVu Sans"/>
                        </a:rPr>
                        <a:t>) x L</a:t>
                      </a:r>
                      <a:r>
                        <a:rPr lang="pt-BR" sz="1500" b="0" strike="noStrike" spc="-1" baseline="-25000">
                          <a:solidFill>
                            <a:srgbClr val="000000"/>
                          </a:solidFill>
                          <a:latin typeface="Times New Roman"/>
                          <a:ea typeface="DejaVu Sans"/>
                        </a:rPr>
                        <a:t>B</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70000"/>
                        </a:lnSpc>
                      </a:pPr>
                      <a:r>
                        <a:rPr lang="pt-BR" sz="1800" b="0" strike="noStrike" spc="-1">
                          <a:solidFill>
                            <a:srgbClr val="000000"/>
                          </a:solidFill>
                          <a:latin typeface="Times New Roman"/>
                          <a:ea typeface="DejaVu Sans"/>
                        </a:rPr>
                        <a:t>Fec. cruzada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Estreita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Não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p>
                      <a:pPr algn="ctr">
                        <a:lnSpc>
                          <a:spcPct val="100000"/>
                        </a:lnSpc>
                      </a:pP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Muito alto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Muito alta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Muito alta - alta</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700 – 500</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4800">
                <a:tc>
                  <a:txBody>
                    <a:bodyPr/>
                    <a:lstStyle/>
                    <a:p>
                      <a:pPr>
                        <a:lnSpc>
                          <a:spcPct val="100000"/>
                        </a:lnSpc>
                      </a:pPr>
                      <a:r>
                        <a:rPr lang="pt-BR" sz="1800" b="1" strike="noStrike" spc="-1">
                          <a:solidFill>
                            <a:srgbClr val="FF9900"/>
                          </a:solidFill>
                          <a:latin typeface="Times New Roman"/>
                          <a:ea typeface="DejaVu Sans"/>
                        </a:rPr>
                        <a:t>HD</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HS x HS</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70000"/>
                        </a:lnSpc>
                      </a:pPr>
                      <a:r>
                        <a:rPr lang="pt-BR" sz="1800" b="0" strike="noStrike" spc="-1">
                          <a:solidFill>
                            <a:srgbClr val="000000"/>
                          </a:solidFill>
                          <a:latin typeface="Times New Roman"/>
                          <a:ea typeface="DejaVu Sans"/>
                        </a:rPr>
                        <a:t>Fec. cruzada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Média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Não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p>
                      <a:pPr algn="ctr">
                        <a:lnSpc>
                          <a:spcPct val="100000"/>
                        </a:lnSpc>
                      </a:pP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Médio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Alta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Alta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500 – 700</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4800">
                <a:tc>
                  <a:txBody>
                    <a:bodyPr/>
                    <a:lstStyle/>
                    <a:p>
                      <a:pPr>
                        <a:lnSpc>
                          <a:spcPct val="100000"/>
                        </a:lnSpc>
                      </a:pPr>
                      <a:r>
                        <a:rPr lang="pt-BR" sz="1800" b="1" strike="noStrike" spc="-1">
                          <a:solidFill>
                            <a:srgbClr val="FF9900"/>
                          </a:solidFill>
                          <a:latin typeface="Times New Roman"/>
                          <a:ea typeface="DejaVu Sans"/>
                        </a:rPr>
                        <a:t>HT</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L x HS</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70000"/>
                        </a:lnSpc>
                      </a:pPr>
                      <a:r>
                        <a:rPr lang="pt-BR" sz="1800" b="0" strike="noStrike" spc="-1">
                          <a:solidFill>
                            <a:srgbClr val="000000"/>
                          </a:solidFill>
                          <a:latin typeface="Times New Roman"/>
                          <a:ea typeface="DejaVu Sans"/>
                        </a:rPr>
                        <a:t>Fec. cruzada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Média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Não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p>
                      <a:pPr algn="ctr">
                        <a:lnSpc>
                          <a:spcPct val="100000"/>
                        </a:lnSpc>
                      </a:pP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Alto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Alta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Alta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500 – 700 </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4800">
                <a:tc>
                  <a:txBody>
                    <a:bodyPr/>
                    <a:lstStyle/>
                    <a:p>
                      <a:pPr>
                        <a:lnSpc>
                          <a:spcPct val="100000"/>
                        </a:lnSpc>
                      </a:pPr>
                      <a:r>
                        <a:rPr lang="pt-BR" sz="1800" b="1" strike="noStrike" spc="-1">
                          <a:solidFill>
                            <a:srgbClr val="FF9900"/>
                          </a:solidFill>
                          <a:latin typeface="Times New Roman"/>
                          <a:ea typeface="DejaVu Sans"/>
                        </a:rPr>
                        <a:t>HTm </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(L</a:t>
                      </a:r>
                      <a:r>
                        <a:rPr lang="pt-BR" sz="1500" b="0" strike="noStrike" spc="-1" baseline="-25000">
                          <a:solidFill>
                            <a:srgbClr val="000000"/>
                          </a:solidFill>
                          <a:latin typeface="Times New Roman"/>
                          <a:ea typeface="DejaVu Sans"/>
                        </a:rPr>
                        <a:t>A’</a:t>
                      </a:r>
                      <a:r>
                        <a:rPr lang="pt-BR" sz="1500" b="0" strike="noStrike" spc="-1">
                          <a:solidFill>
                            <a:srgbClr val="000000"/>
                          </a:solidFill>
                          <a:latin typeface="Times New Roman"/>
                          <a:ea typeface="DejaVu Sans"/>
                        </a:rPr>
                        <a:t> x L</a:t>
                      </a:r>
                      <a:r>
                        <a:rPr lang="pt-BR" sz="1500" b="0" strike="noStrike" spc="-1" baseline="-25000">
                          <a:solidFill>
                            <a:srgbClr val="000000"/>
                          </a:solidFill>
                          <a:latin typeface="Times New Roman"/>
                          <a:ea typeface="DejaVu Sans"/>
                        </a:rPr>
                        <a:t>A’’</a:t>
                      </a:r>
                      <a:r>
                        <a:rPr lang="pt-BR" sz="1500" b="0" strike="noStrike" spc="-1">
                          <a:solidFill>
                            <a:srgbClr val="000000"/>
                          </a:solidFill>
                          <a:latin typeface="Times New Roman"/>
                          <a:ea typeface="DejaVu Sans"/>
                        </a:rPr>
                        <a:t>) x HS</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70000"/>
                        </a:lnSpc>
                      </a:pPr>
                      <a:r>
                        <a:rPr lang="pt-BR" sz="1800" b="0" strike="noStrike" spc="-1">
                          <a:solidFill>
                            <a:srgbClr val="000000"/>
                          </a:solidFill>
                          <a:latin typeface="Times New Roman"/>
                          <a:ea typeface="DejaVu Sans"/>
                        </a:rPr>
                        <a:t>Fec. cruzada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Média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Não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p>
                      <a:pPr algn="ctr">
                        <a:lnSpc>
                          <a:spcPct val="100000"/>
                        </a:lnSpc>
                      </a:pP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Alto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Alta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Alta – média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300 – 700</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09120">
                <a:tc>
                  <a:txBody>
                    <a:bodyPr/>
                    <a:lstStyle/>
                    <a:p>
                      <a:pPr>
                        <a:lnSpc>
                          <a:spcPct val="100000"/>
                        </a:lnSpc>
                      </a:pPr>
                      <a:r>
                        <a:rPr lang="pt-BR" sz="1800" b="1" strike="noStrike" spc="-1">
                          <a:solidFill>
                            <a:srgbClr val="FF9900"/>
                          </a:solidFill>
                          <a:latin typeface="Times New Roman"/>
                          <a:ea typeface="DejaVu Sans"/>
                        </a:rPr>
                        <a:t>HI</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Vs</a:t>
                      </a:r>
                      <a:r>
                        <a:rPr lang="pt-BR" sz="1500" b="0" strike="noStrike" spc="-1" baseline="-25000">
                          <a:solidFill>
                            <a:srgbClr val="000000"/>
                          </a:solidFill>
                          <a:latin typeface="Times New Roman"/>
                          <a:ea typeface="DejaVu Sans"/>
                        </a:rPr>
                        <a:t>A</a:t>
                      </a:r>
                      <a:r>
                        <a:rPr lang="pt-BR" sz="1500" b="0" strike="noStrike" spc="-1">
                          <a:solidFill>
                            <a:srgbClr val="000000"/>
                          </a:solidFill>
                          <a:latin typeface="Times New Roman"/>
                          <a:ea typeface="DejaVu Sans"/>
                        </a:rPr>
                        <a:t> x Vs</a:t>
                      </a:r>
                      <a:r>
                        <a:rPr lang="pt-BR" sz="1500" b="0" strike="noStrike" spc="-1" baseline="-25000">
                          <a:solidFill>
                            <a:srgbClr val="000000"/>
                          </a:solidFill>
                          <a:latin typeface="Times New Roman"/>
                          <a:ea typeface="DejaVu Sans"/>
                        </a:rPr>
                        <a:t>B</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70000"/>
                        </a:lnSpc>
                      </a:pPr>
                      <a:r>
                        <a:rPr lang="pt-BR" sz="1800" b="0" strike="noStrike" spc="-1">
                          <a:solidFill>
                            <a:srgbClr val="000000"/>
                          </a:solidFill>
                          <a:latin typeface="Times New Roman"/>
                          <a:ea typeface="DejaVu Sans"/>
                        </a:rPr>
                        <a:t>Fec. cruzada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Ampla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Não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Não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Média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Média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50 - 500</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10560">
                <a:tc>
                  <a:txBody>
                    <a:bodyPr/>
                    <a:lstStyle/>
                    <a:p>
                      <a:pPr>
                        <a:lnSpc>
                          <a:spcPct val="100000"/>
                        </a:lnSpc>
                      </a:pPr>
                      <a:r>
                        <a:rPr lang="pt-BR" sz="1800" b="1" strike="noStrike" spc="-1">
                          <a:solidFill>
                            <a:srgbClr val="FF9900"/>
                          </a:solidFill>
                          <a:latin typeface="Times New Roman"/>
                          <a:ea typeface="DejaVu Sans"/>
                        </a:rPr>
                        <a:t>Hs</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500" b="0" strike="noStrike" spc="-1">
                          <a:solidFill>
                            <a:srgbClr val="000000"/>
                          </a:solidFill>
                          <a:latin typeface="Times New Roman"/>
                          <a:ea typeface="DejaVu Sans"/>
                        </a:rPr>
                        <a:t>Várias L</a:t>
                      </a:r>
                      <a:endParaRPr lang="pt-BR" sz="15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70000"/>
                        </a:lnSpc>
                      </a:pPr>
                      <a:r>
                        <a:rPr lang="pt-BR" sz="1800" b="0" strike="noStrike" spc="-1">
                          <a:solidFill>
                            <a:srgbClr val="000000"/>
                          </a:solidFill>
                          <a:latin typeface="Times New Roman"/>
                          <a:ea typeface="DejaVu Sans"/>
                        </a:rPr>
                        <a:t>Fec. cruzada</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Não</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pt-BR" sz="1800" b="0" strike="noStrike" spc="-1">
                          <a:solidFill>
                            <a:srgbClr val="000000"/>
                          </a:solidFill>
                          <a:latin typeface="Times New Roman"/>
                          <a:ea typeface="DejaVu Sans"/>
                        </a:rPr>
                        <a:t>Sim</a:t>
                      </a:r>
                      <a:endParaRPr lang="pt-B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pt-B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232" name="CustomShape 3"/>
          <p:cNvSpPr/>
          <p:nvPr/>
        </p:nvSpPr>
        <p:spPr>
          <a:xfrm>
            <a:off x="756000" y="2183760"/>
            <a:ext cx="4195800" cy="45313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6" presetClass="entr"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out" filter="wipe(down)">
                                      <p:cBhvr additive="repl">
                                        <p:cTn id="7" dur="870">
                                          <p:stCondLst>
                                            <p:cond delay="0"/>
                                          </p:stCondLst>
                                        </p:cTn>
                                        <p:tgtEl>
                                          <p:spTgt spid="231"/>
                                        </p:tgtEl>
                                      </p:cBhvr>
                                    </p:animEffect>
                                    <p:anim calcmode="lin" valueType="num">
                                      <p:cBhvr additive="repl">
                                        <p:cTn id="8" dur="2733">
                                          <p:stCondLst>
                                            <p:cond delay="0"/>
                                          </p:stCondLst>
                                        </p:cTn>
                                        <p:tgtEl>
                                          <p:spTgt spid="231"/>
                                        </p:tgtEl>
                                        <p:attrNameLst>
                                          <p:attrName>ppt_x</p:attrName>
                                        </p:attrNameLst>
                                      </p:cBhvr>
                                      <p:tavLst>
                                        <p:tav tm="0">
                                          <p:val>
                                            <p:strVal val="#ppt_x-0.25"/>
                                          </p:val>
                                        </p:tav>
                                        <p:tav tm="100000">
                                          <p:val>
                                            <p:strVal val="#ppt_x"/>
                                          </p:val>
                                        </p:tav>
                                      </p:tavLst>
                                    </p:anim>
                                    <p:anim calcmode="lin" valueType="num">
                                      <p:cBhvr additive="repl">
                                        <p:cTn id="9" dur="996">
                                          <p:stCondLst>
                                            <p:cond delay="0"/>
                                          </p:stCondLst>
                                        </p:cTn>
                                        <p:tgtEl>
                                          <p:spTgt spid="231"/>
                                        </p:tgtEl>
                                        <p:attrNameLst>
                                          <p:attrName>ppt_y</p:attrName>
                                        </p:attrNameLst>
                                      </p:cBhvr>
                                    </p:anim>
                                    <p:anim calcmode="lin" valueType="num">
                                      <p:cBhvr additive="repl">
                                        <p:cTn id="10" dur="996">
                                          <p:stCondLst>
                                            <p:cond delay="996"/>
                                          </p:stCondLst>
                                        </p:cTn>
                                        <p:tgtEl>
                                          <p:spTgt spid="231"/>
                                        </p:tgtEl>
                                        <p:attrNameLst>
                                          <p:attrName>ppt_y</p:attrName>
                                        </p:attrNameLst>
                                      </p:cBhvr>
                                    </p:anim>
                                    <p:anim calcmode="lin" valueType="num">
                                      <p:cBhvr additive="repl">
                                        <p:cTn id="11" dur="498">
                                          <p:stCondLst>
                                            <p:cond delay="1986"/>
                                          </p:stCondLst>
                                        </p:cTn>
                                        <p:tgtEl>
                                          <p:spTgt spid="231"/>
                                        </p:tgtEl>
                                        <p:attrNameLst>
                                          <p:attrName>ppt_y</p:attrName>
                                        </p:attrNameLst>
                                      </p:cBhvr>
                                    </p:anim>
                                    <p:anim calcmode="lin" valueType="num">
                                      <p:cBhvr additive="repl">
                                        <p:cTn id="12" dur="246">
                                          <p:stCondLst>
                                            <p:cond delay="2484"/>
                                          </p:stCondLst>
                                        </p:cTn>
                                        <p:tgtEl>
                                          <p:spTgt spid="23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Imagem 1"/>
          <p:cNvPicPr/>
          <p:nvPr/>
        </p:nvPicPr>
        <p:blipFill>
          <a:blip r:embed="rId2"/>
          <a:stretch/>
        </p:blipFill>
        <p:spPr>
          <a:xfrm>
            <a:off x="190800" y="707760"/>
            <a:ext cx="9694440" cy="6465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2"/>
          <p:cNvPicPr/>
          <p:nvPr/>
        </p:nvPicPr>
        <p:blipFill>
          <a:blip r:embed="rId2"/>
          <a:stretch/>
        </p:blipFill>
        <p:spPr>
          <a:xfrm>
            <a:off x="977040" y="87840"/>
            <a:ext cx="4294440" cy="3668400"/>
          </a:xfrm>
          <a:prstGeom prst="rect">
            <a:avLst/>
          </a:prstGeom>
          <a:ln w="9360">
            <a:solidFill>
              <a:schemeClr val="accent1"/>
            </a:solidFill>
            <a:round/>
          </a:ln>
        </p:spPr>
      </p:pic>
      <p:pic>
        <p:nvPicPr>
          <p:cNvPr id="235" name="Picture 3"/>
          <p:cNvPicPr/>
          <p:nvPr/>
        </p:nvPicPr>
        <p:blipFill>
          <a:blip r:embed="rId3"/>
          <a:stretch/>
        </p:blipFill>
        <p:spPr>
          <a:xfrm>
            <a:off x="6030000" y="3528000"/>
            <a:ext cx="4047120" cy="3939120"/>
          </a:xfrm>
          <a:prstGeom prst="rect">
            <a:avLst/>
          </a:prstGeom>
          <a:ln w="9360">
            <a:solidFill>
              <a:schemeClr val="accent1"/>
            </a:solidFill>
            <a:round/>
          </a:ln>
        </p:spPr>
      </p:pic>
      <p:pic>
        <p:nvPicPr>
          <p:cNvPr id="236" name="Picture 4"/>
          <p:cNvPicPr/>
          <p:nvPr/>
        </p:nvPicPr>
        <p:blipFill>
          <a:blip r:embed="rId4"/>
          <a:stretch/>
        </p:blipFill>
        <p:spPr>
          <a:xfrm>
            <a:off x="5835960" y="74880"/>
            <a:ext cx="3328920" cy="3465720"/>
          </a:xfrm>
          <a:prstGeom prst="rect">
            <a:avLst/>
          </a:prstGeom>
          <a:ln w="9360">
            <a:solidFill>
              <a:schemeClr val="accent1"/>
            </a:solidFill>
            <a:round/>
          </a:ln>
        </p:spPr>
      </p:pic>
      <p:sp>
        <p:nvSpPr>
          <p:cNvPr id="237" name="CustomShape 1"/>
          <p:cNvSpPr/>
          <p:nvPr/>
        </p:nvSpPr>
        <p:spPr>
          <a:xfrm>
            <a:off x="144000" y="3742200"/>
            <a:ext cx="5612400" cy="3670200"/>
          </a:xfrm>
          <a:prstGeom prst="rect">
            <a:avLst/>
          </a:prstGeom>
          <a:solidFill>
            <a:srgbClr val="E6E6FF"/>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Safra 2013/2014: </a:t>
            </a:r>
            <a:endParaRPr lang="pt-BR" sz="1800" b="0" strike="noStrike" spc="-1">
              <a:latin typeface="Arial"/>
            </a:endParaRPr>
          </a:p>
          <a:p>
            <a:pPr>
              <a:lnSpc>
                <a:spcPct val="100000"/>
              </a:lnSpc>
            </a:pPr>
            <a:r>
              <a:rPr lang="pt-BR" sz="1800" b="0" strike="noStrike" spc="-1">
                <a:solidFill>
                  <a:srgbClr val="000000"/>
                </a:solidFill>
                <a:latin typeface="Arial"/>
                <a:ea typeface="DejaVu Sans"/>
              </a:rPr>
              <a:t>Oferta de sementes de milho: </a:t>
            </a:r>
            <a:endParaRPr lang="pt-BR" sz="1800" b="0" strike="noStrike" spc="-1">
              <a:latin typeface="Arial"/>
            </a:endParaRPr>
          </a:p>
          <a:p>
            <a:pPr>
              <a:lnSpc>
                <a:spcPct val="100000"/>
              </a:lnSpc>
            </a:pPr>
            <a:r>
              <a:rPr lang="pt-BR" sz="1800" b="0" strike="noStrike" spc="-1">
                <a:solidFill>
                  <a:srgbClr val="000000"/>
                </a:solidFill>
                <a:latin typeface="Arial"/>
                <a:ea typeface="DejaVu Sans"/>
              </a:rPr>
              <a:t> 467 opções de cultivares para plantio. </a:t>
            </a:r>
            <a:endParaRPr lang="pt-BR" sz="1800" b="0" strike="noStrike" spc="-1">
              <a:latin typeface="Arial"/>
            </a:endParaRPr>
          </a:p>
          <a:p>
            <a:pPr>
              <a:lnSpc>
                <a:spcPct val="100000"/>
              </a:lnSpc>
            </a:pPr>
            <a:r>
              <a:rPr lang="pt-BR" sz="1800" b="0" strike="noStrike" spc="-1">
                <a:solidFill>
                  <a:srgbClr val="000000"/>
                </a:solidFill>
                <a:latin typeface="Arial"/>
                <a:ea typeface="DejaVu Sans"/>
              </a:rPr>
              <a:t>- 253 (ou 54,2%) são transgênicas </a:t>
            </a:r>
            <a:endParaRPr lang="pt-BR" sz="1800" b="0" strike="noStrike" spc="-1">
              <a:latin typeface="Arial"/>
            </a:endParaRPr>
          </a:p>
          <a:p>
            <a:pPr>
              <a:lnSpc>
                <a:spcPct val="100000"/>
              </a:lnSpc>
            </a:pPr>
            <a:r>
              <a:rPr lang="pt-BR" sz="1800" b="0" strike="noStrike" spc="-1">
                <a:solidFill>
                  <a:srgbClr val="000000"/>
                </a:solidFill>
                <a:latin typeface="Arial"/>
                <a:ea typeface="DejaVu Sans"/>
              </a:rPr>
              <a:t>- 214 (correspondentes a 45,8%) são convencionais</a:t>
            </a:r>
            <a:endParaRPr lang="pt-BR" sz="1800" b="0" strike="noStrike" spc="-1">
              <a:latin typeface="Arial"/>
            </a:endParaRPr>
          </a:p>
          <a:p>
            <a:pPr>
              <a:lnSpc>
                <a:spcPct val="100000"/>
              </a:lnSpc>
            </a:pPr>
            <a:endParaRPr lang="pt-BR" sz="1800" b="0" strike="noStrike" spc="-1">
              <a:latin typeface="Arial"/>
            </a:endParaRPr>
          </a:p>
          <a:p>
            <a:pPr>
              <a:lnSpc>
                <a:spcPct val="100000"/>
              </a:lnSpc>
            </a:pPr>
            <a:r>
              <a:rPr lang="pt-BR" sz="1800" b="0" strike="noStrike" spc="-1">
                <a:solidFill>
                  <a:srgbClr val="000000"/>
                </a:solidFill>
                <a:latin typeface="Arial"/>
                <a:ea typeface="DejaVu Sans"/>
              </a:rPr>
              <a:t>Transgênicas: </a:t>
            </a:r>
            <a:endParaRPr lang="pt-BR" sz="1800" b="0" strike="noStrike" spc="-1">
              <a:latin typeface="Arial"/>
            </a:endParaRPr>
          </a:p>
          <a:p>
            <a:pPr>
              <a:lnSpc>
                <a:spcPct val="100000"/>
              </a:lnSpc>
            </a:pPr>
            <a:r>
              <a:rPr lang="pt-BR" sz="1800" b="0" strike="noStrike" spc="-1">
                <a:solidFill>
                  <a:srgbClr val="000000"/>
                </a:solidFill>
                <a:latin typeface="Arial"/>
                <a:ea typeface="DejaVu Sans"/>
              </a:rPr>
              <a:t>81,8% híbridos simples</a:t>
            </a:r>
            <a:endParaRPr lang="pt-BR" sz="1800" b="0" strike="noStrike" spc="-1">
              <a:latin typeface="Arial"/>
            </a:endParaRPr>
          </a:p>
          <a:p>
            <a:pPr>
              <a:lnSpc>
                <a:spcPct val="100000"/>
              </a:lnSpc>
            </a:pPr>
            <a:r>
              <a:rPr lang="pt-BR" sz="1800" b="0" strike="noStrike" spc="-1">
                <a:solidFill>
                  <a:srgbClr val="000000"/>
                </a:solidFill>
                <a:latin typeface="Arial"/>
                <a:ea typeface="DejaVu Sans"/>
              </a:rPr>
              <a:t>17,4% de híbridos triplos </a:t>
            </a:r>
            <a:endParaRPr lang="pt-BR" sz="1800" b="0" strike="noStrike" spc="-1">
              <a:latin typeface="Arial"/>
            </a:endParaRPr>
          </a:p>
          <a:p>
            <a:pPr>
              <a:lnSpc>
                <a:spcPct val="100000"/>
              </a:lnSpc>
            </a:pPr>
            <a:r>
              <a:rPr lang="pt-BR" sz="1800" b="0" strike="noStrike" spc="-1">
                <a:solidFill>
                  <a:srgbClr val="000000"/>
                </a:solidFill>
                <a:latin typeface="Arial"/>
                <a:ea typeface="DejaVu Sans"/>
              </a:rPr>
              <a:t>0,8% de híbridos duplos</a:t>
            </a:r>
            <a:endParaRPr lang="pt-BR" sz="1800" b="0" strike="noStrike" spc="-1">
              <a:latin typeface="Arial"/>
            </a:endParaRPr>
          </a:p>
          <a:p>
            <a:pPr>
              <a:lnSpc>
                <a:spcPct val="100000"/>
              </a:lnSpc>
            </a:pPr>
            <a:endParaRPr lang="pt-BR" sz="1800" b="0" strike="noStrike" spc="-1">
              <a:latin typeface="Arial"/>
            </a:endParaRPr>
          </a:p>
          <a:p>
            <a:pPr>
              <a:lnSpc>
                <a:spcPct val="100000"/>
              </a:lnSpc>
            </a:pPr>
            <a:r>
              <a:rPr lang="pt-BR" sz="1800" b="0" strike="noStrike" spc="-1">
                <a:solidFill>
                  <a:srgbClr val="000000"/>
                </a:solidFill>
                <a:latin typeface="Arial"/>
                <a:ea typeface="DejaVu Sans"/>
              </a:rPr>
              <a:t>Convencionais:</a:t>
            </a:r>
            <a:endParaRPr lang="pt-BR" sz="1800" b="0" strike="noStrike" spc="-1">
              <a:latin typeface="Arial"/>
            </a:endParaRPr>
          </a:p>
          <a:p>
            <a:pPr>
              <a:lnSpc>
                <a:spcPct val="100000"/>
              </a:lnSpc>
            </a:pPr>
            <a:r>
              <a:rPr lang="pt-BR" sz="1800" b="0" strike="noStrike" spc="-1">
                <a:solidFill>
                  <a:srgbClr val="000000"/>
                </a:solidFill>
                <a:latin typeface="Arial"/>
                <a:ea typeface="DejaVu Sans"/>
              </a:rPr>
              <a:t>44,7% de híbridos simples, 18,6%de híbridos triplos, 19,5% de híbridos duplos e 17,2% de variedades.</a:t>
            </a:r>
            <a:endParaRPr lang="pt-B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ustomShape 1"/>
          <p:cNvSpPr/>
          <p:nvPr/>
        </p:nvSpPr>
        <p:spPr>
          <a:xfrm>
            <a:off x="2204640" y="488520"/>
            <a:ext cx="4229280" cy="360360"/>
          </a:xfrm>
          <a:prstGeom prst="rect">
            <a:avLst/>
          </a:prstGeom>
          <a:solidFill>
            <a:srgbClr val="FFC00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1800" b="0" strike="noStrike" spc="-1">
                <a:solidFill>
                  <a:srgbClr val="000000"/>
                </a:solidFill>
                <a:latin typeface="Arial"/>
                <a:ea typeface="DejaVu Sans"/>
              </a:rPr>
              <a:t>MILHO TRANSGÊNICO</a:t>
            </a:r>
            <a:endParaRPr lang="pt-BR" sz="1800" b="0" strike="noStrike" spc="-1">
              <a:latin typeface="Arial"/>
            </a:endParaRPr>
          </a:p>
        </p:txBody>
      </p:sp>
      <p:sp>
        <p:nvSpPr>
          <p:cNvPr id="239" name="CustomShape 2"/>
          <p:cNvSpPr/>
          <p:nvPr/>
        </p:nvSpPr>
        <p:spPr>
          <a:xfrm>
            <a:off x="165960" y="1059840"/>
            <a:ext cx="9399240" cy="222048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000" b="0" strike="noStrike" spc="-1">
                <a:solidFill>
                  <a:srgbClr val="0000FF"/>
                </a:solidFill>
                <a:latin typeface="Arial"/>
                <a:ea typeface="DejaVu Sans"/>
              </a:rPr>
              <a:t>Organismos transgênicos </a:t>
            </a:r>
            <a:r>
              <a:rPr lang="pt-BR" sz="2000" b="0" strike="noStrike" spc="-1">
                <a:solidFill>
                  <a:srgbClr val="444444"/>
                </a:solidFill>
                <a:latin typeface="Arial"/>
                <a:ea typeface="DejaVu Sans"/>
              </a:rPr>
              <a:t>são aqueles que tiveram seu material genético modificado, pois receberam DNAs de um ou mais seres que não se cruzariam de formas naturais. </a:t>
            </a:r>
            <a:endParaRPr lang="pt-BR" sz="2000" b="0" strike="noStrike" spc="-1">
              <a:latin typeface="Arial"/>
            </a:endParaRPr>
          </a:p>
          <a:p>
            <a:pPr>
              <a:lnSpc>
                <a:spcPct val="100000"/>
              </a:lnSpc>
            </a:pPr>
            <a:r>
              <a:rPr lang="pt-BR" sz="2000" b="0" strike="noStrike" spc="-1">
                <a:solidFill>
                  <a:srgbClr val="444444"/>
                </a:solidFill>
                <a:latin typeface="Arial"/>
                <a:ea typeface="DejaVu Sans"/>
              </a:rPr>
              <a:t>   Essa alteração é feita por intervenção de técnicas da engenharia genética. </a:t>
            </a:r>
            <a:endParaRPr lang="pt-BR" sz="2000" b="0" strike="noStrike" spc="-1">
              <a:latin typeface="Arial"/>
            </a:endParaRPr>
          </a:p>
          <a:p>
            <a:pPr>
              <a:lnSpc>
                <a:spcPct val="100000"/>
              </a:lnSpc>
            </a:pPr>
            <a:endParaRPr lang="pt-BR" sz="2000" b="0" strike="noStrike" spc="-1">
              <a:latin typeface="Arial"/>
            </a:endParaRPr>
          </a:p>
          <a:p>
            <a:pPr>
              <a:lnSpc>
                <a:spcPct val="100000"/>
              </a:lnSpc>
            </a:pPr>
            <a:r>
              <a:rPr lang="pt-BR" sz="2000" b="0" strike="noStrike" spc="-1">
                <a:solidFill>
                  <a:srgbClr val="444444"/>
                </a:solidFill>
                <a:latin typeface="Arial"/>
                <a:ea typeface="DejaVu Sans"/>
              </a:rPr>
              <a:t>   A geração de transgênicos visa obter características novas ou melhoradas em relação ao objeto original.</a:t>
            </a:r>
            <a:endParaRPr lang="pt-BR" sz="2000" b="0" strike="noStrike" spc="-1">
              <a:latin typeface="Arial"/>
            </a:endParaRPr>
          </a:p>
        </p:txBody>
      </p:sp>
      <p:pic>
        <p:nvPicPr>
          <p:cNvPr id="240" name="Imagem 4"/>
          <p:cNvPicPr/>
          <p:nvPr/>
        </p:nvPicPr>
        <p:blipFill>
          <a:blip r:embed="rId2"/>
          <a:stretch/>
        </p:blipFill>
        <p:spPr>
          <a:xfrm>
            <a:off x="165960" y="3611880"/>
            <a:ext cx="3373560" cy="3761280"/>
          </a:xfrm>
          <a:prstGeom prst="rect">
            <a:avLst/>
          </a:prstGeom>
          <a:ln>
            <a:noFill/>
          </a:ln>
        </p:spPr>
      </p:pic>
      <p:pic>
        <p:nvPicPr>
          <p:cNvPr id="241" name="Imagem 5"/>
          <p:cNvPicPr/>
          <p:nvPr/>
        </p:nvPicPr>
        <p:blipFill>
          <a:blip r:embed="rId3"/>
          <a:stretch/>
        </p:blipFill>
        <p:spPr>
          <a:xfrm>
            <a:off x="3743280" y="3987720"/>
            <a:ext cx="6177240" cy="2684160"/>
          </a:xfrm>
          <a:prstGeom prst="rect">
            <a:avLst/>
          </a:prstGeom>
          <a:ln>
            <a:solidFill>
              <a:schemeClr val="accent1"/>
            </a:solid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72000" y="792000"/>
            <a:ext cx="7773480" cy="237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No que consiste a biotecnologia agrícola?</a:t>
            </a:r>
            <a:endParaRPr lang="pt-BR" sz="1800" b="0" strike="noStrike" spc="-1">
              <a:latin typeface="Arial"/>
            </a:endParaRPr>
          </a:p>
          <a:p>
            <a:pPr>
              <a:lnSpc>
                <a:spcPct val="100000"/>
              </a:lnSpc>
            </a:pPr>
            <a:endParaRPr lang="pt-BR" sz="1800" b="0" strike="noStrike" spc="-1">
              <a:latin typeface="Arial"/>
            </a:endParaRPr>
          </a:p>
          <a:p>
            <a:pPr>
              <a:lnSpc>
                <a:spcPct val="100000"/>
              </a:lnSpc>
            </a:pPr>
            <a:r>
              <a:rPr lang="pt-BR" sz="1800" b="0" strike="noStrike" spc="-1">
                <a:solidFill>
                  <a:srgbClr val="000000"/>
                </a:solidFill>
                <a:latin typeface="Arial"/>
                <a:ea typeface="DejaVu Sans"/>
              </a:rPr>
              <a:t>Embora o termo biotecnologia possa ser utilizado para designar uma ampla variedade de processos que utilizam seres vivos para a obtenção de produtos, quando falamos da agricultura, normalmente está se falando do uso de plantas geneticamente modificadas, também conhecidas como transgênicas.</a:t>
            </a:r>
            <a:endParaRPr lang="pt-BR" sz="1800" b="0" strike="noStrike" spc="-1">
              <a:latin typeface="Arial"/>
            </a:endParaRPr>
          </a:p>
        </p:txBody>
      </p:sp>
      <p:sp>
        <p:nvSpPr>
          <p:cNvPr id="243" name="CustomShape 2"/>
          <p:cNvSpPr/>
          <p:nvPr/>
        </p:nvSpPr>
        <p:spPr>
          <a:xfrm>
            <a:off x="216000" y="3384000"/>
            <a:ext cx="3453480" cy="264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O que é uma planta geneticamente modificada?</a:t>
            </a:r>
            <a:endParaRPr lang="pt-BR" sz="1800" b="0" strike="noStrike" spc="-1">
              <a:latin typeface="Arial"/>
            </a:endParaRPr>
          </a:p>
          <a:p>
            <a:pPr>
              <a:lnSpc>
                <a:spcPct val="100000"/>
              </a:lnSpc>
            </a:pPr>
            <a:endParaRPr lang="pt-BR" sz="1800" b="0" strike="noStrike" spc="-1">
              <a:latin typeface="Arial"/>
            </a:endParaRPr>
          </a:p>
          <a:p>
            <a:pPr>
              <a:lnSpc>
                <a:spcPct val="100000"/>
              </a:lnSpc>
            </a:pPr>
            <a:r>
              <a:rPr lang="pt-BR" sz="1800" b="0" strike="noStrike" spc="-1">
                <a:solidFill>
                  <a:srgbClr val="000000"/>
                </a:solidFill>
                <a:latin typeface="Arial"/>
                <a:ea typeface="DejaVu Sans"/>
              </a:rPr>
              <a:t>É uma planta que recebeu, por meio da engenharia genética, um ou mais genes provenientes de um outro organismo, até mesmo da mesma espécie, podendo assim, ter uma característica nova.</a:t>
            </a:r>
            <a:endParaRPr lang="pt-BR" sz="1800" b="0" strike="noStrike" spc="-1">
              <a:latin typeface="Arial"/>
            </a:endParaRPr>
          </a:p>
        </p:txBody>
      </p:sp>
      <p:sp>
        <p:nvSpPr>
          <p:cNvPr id="244" name="CustomShape 3"/>
          <p:cNvSpPr/>
          <p:nvPr/>
        </p:nvSpPr>
        <p:spPr>
          <a:xfrm>
            <a:off x="3168000" y="157680"/>
            <a:ext cx="3525480" cy="34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BIOTECNOLOGIA</a:t>
            </a:r>
            <a:endParaRPr lang="pt-BR" sz="1800" b="0" strike="noStrike" spc="-1">
              <a:latin typeface="Arial"/>
            </a:endParaRPr>
          </a:p>
        </p:txBody>
      </p:sp>
      <p:pic>
        <p:nvPicPr>
          <p:cNvPr id="245" name="Imagem 236"/>
          <p:cNvPicPr/>
          <p:nvPr/>
        </p:nvPicPr>
        <p:blipFill>
          <a:blip r:embed="rId2"/>
          <a:stretch/>
        </p:blipFill>
        <p:spPr>
          <a:xfrm>
            <a:off x="7920000" y="45720"/>
            <a:ext cx="2085480" cy="2039760"/>
          </a:xfrm>
          <a:prstGeom prst="rect">
            <a:avLst/>
          </a:prstGeom>
          <a:ln>
            <a:noFill/>
          </a:ln>
        </p:spPr>
      </p:pic>
      <p:pic>
        <p:nvPicPr>
          <p:cNvPr id="246" name="Imagem 237"/>
          <p:cNvPicPr/>
          <p:nvPr/>
        </p:nvPicPr>
        <p:blipFill>
          <a:blip r:embed="rId3"/>
          <a:stretch/>
        </p:blipFill>
        <p:spPr>
          <a:xfrm>
            <a:off x="4080240" y="2664000"/>
            <a:ext cx="5916960" cy="4821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375840" y="388440"/>
            <a:ext cx="9214560" cy="13057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000" b="0" strike="noStrike" spc="-1">
                <a:solidFill>
                  <a:srgbClr val="000000"/>
                </a:solidFill>
                <a:latin typeface="Arial"/>
                <a:ea typeface="DejaVu Sans"/>
              </a:rPr>
              <a:t>Em agosto de 2007, a CTNBio (Comissão Técnica Nacional de Biossegurança), órgão do Governo Federal formado por especialistas da área de Biotecnologia, deu parecer técnico favorável, aprovando o evento de milho Bt, denominado de MON810, com nome comercial YieldGard®.</a:t>
            </a:r>
            <a:endParaRPr lang="pt-BR" sz="2000" b="0" strike="noStrike" spc="-1">
              <a:latin typeface="Arial"/>
            </a:endParaRPr>
          </a:p>
        </p:txBody>
      </p:sp>
      <p:sp>
        <p:nvSpPr>
          <p:cNvPr id="248" name="CustomShape 2"/>
          <p:cNvSpPr/>
          <p:nvPr/>
        </p:nvSpPr>
        <p:spPr>
          <a:xfrm>
            <a:off x="463320" y="2079360"/>
            <a:ext cx="9126720" cy="161064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000" b="0" strike="noStrike" spc="-1">
                <a:solidFill>
                  <a:srgbClr val="000000"/>
                </a:solidFill>
                <a:latin typeface="Arial"/>
                <a:ea typeface="DejaVu Sans"/>
              </a:rPr>
              <a:t>O CNBS, formado por 11 ministros de estado, ratificou a decisão da CTNBio no dia 12 de fevereiro de 2008, permitindo o registro de híbridos de milho pelo Registro Nacional de Cultivares do Ministério da Agricultura, Pecuária e Abastecimento. O fato abriu a possibilidade para a produção, importação e comercialização de híbridos com o gene Bt no Brasil.</a:t>
            </a:r>
            <a:endParaRPr lang="pt-BR" sz="2000" b="0" strike="noStrike" spc="-1">
              <a:latin typeface="Arial"/>
            </a:endParaRPr>
          </a:p>
        </p:txBody>
      </p:sp>
      <p:pic>
        <p:nvPicPr>
          <p:cNvPr id="249" name="Imagem 4"/>
          <p:cNvPicPr/>
          <p:nvPr/>
        </p:nvPicPr>
        <p:blipFill>
          <a:blip r:embed="rId2"/>
          <a:stretch/>
        </p:blipFill>
        <p:spPr>
          <a:xfrm>
            <a:off x="165960" y="4087800"/>
            <a:ext cx="9399240" cy="32605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165960" y="572760"/>
            <a:ext cx="6104880" cy="3103560"/>
          </a:xfrm>
          <a:prstGeom prst="rect">
            <a:avLst/>
          </a:prstGeom>
          <a:solidFill>
            <a:srgbClr val="FFCC66"/>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Existem no mercado mundial 29 tecnologias para milhos transgênicos, incluindo as tecnologias isoladas ou associadas: </a:t>
            </a:r>
            <a:endParaRPr lang="pt-BR" sz="1800" b="0" strike="noStrike" spc="-1">
              <a:latin typeface="Arial"/>
            </a:endParaRPr>
          </a:p>
          <a:p>
            <a:pPr>
              <a:lnSpc>
                <a:spcPct val="100000"/>
              </a:lnSpc>
            </a:pPr>
            <a:r>
              <a:rPr lang="pt-BR" sz="1800" b="0" strike="noStrike" spc="-1">
                <a:solidFill>
                  <a:srgbClr val="000000"/>
                </a:solidFill>
                <a:latin typeface="Arial"/>
                <a:ea typeface="DejaVu Sans"/>
              </a:rPr>
              <a:t>- milho com resistência ao glifosato (RR), </a:t>
            </a:r>
            <a:endParaRPr lang="pt-BR" sz="1800" b="0" strike="noStrike" spc="-1">
              <a:latin typeface="Arial"/>
            </a:endParaRPr>
          </a:p>
          <a:p>
            <a:pPr>
              <a:lnSpc>
                <a:spcPct val="100000"/>
              </a:lnSpc>
            </a:pPr>
            <a:r>
              <a:rPr lang="pt-BR" sz="1800" b="0" strike="noStrike" spc="-1">
                <a:solidFill>
                  <a:srgbClr val="000000"/>
                </a:solidFill>
                <a:latin typeface="Arial"/>
                <a:ea typeface="DejaVu Sans"/>
              </a:rPr>
              <a:t>- milho com gene BT (resistência a lagarta), </a:t>
            </a:r>
            <a:endParaRPr lang="pt-BR" sz="1800" b="0" strike="noStrike" spc="-1">
              <a:latin typeface="Arial"/>
            </a:endParaRPr>
          </a:p>
          <a:p>
            <a:pPr>
              <a:lnSpc>
                <a:spcPct val="100000"/>
              </a:lnSpc>
            </a:pPr>
            <a:r>
              <a:rPr lang="pt-BR" sz="1800" b="0" strike="noStrike" spc="-1">
                <a:solidFill>
                  <a:srgbClr val="000000"/>
                </a:solidFill>
                <a:latin typeface="Arial"/>
                <a:ea typeface="DejaVu Sans"/>
              </a:rPr>
              <a:t>- milho com RR e BT (resistência ao glifosato e a lagarta juntos) </a:t>
            </a:r>
            <a:endParaRPr lang="pt-BR" sz="1800" b="0" strike="noStrike" spc="-1">
              <a:latin typeface="Arial"/>
            </a:endParaRPr>
          </a:p>
          <a:p>
            <a:pPr>
              <a:lnSpc>
                <a:spcPct val="100000"/>
              </a:lnSpc>
            </a:pPr>
            <a:r>
              <a:rPr lang="pt-BR" sz="1800" b="0" strike="noStrike" spc="-1">
                <a:solidFill>
                  <a:srgbClr val="000000"/>
                </a:solidFill>
                <a:latin typeface="Arial"/>
                <a:ea typeface="DejaVu Sans"/>
              </a:rPr>
              <a:t>- Milho tolerante ao herbicida 2,4-D</a:t>
            </a:r>
            <a:endParaRPr lang="pt-BR" sz="1800" b="0" strike="noStrike" spc="-1">
              <a:latin typeface="Arial"/>
            </a:endParaRPr>
          </a:p>
          <a:p>
            <a:pPr>
              <a:lnSpc>
                <a:spcPct val="100000"/>
              </a:lnSpc>
            </a:pPr>
            <a:r>
              <a:rPr lang="pt-BR" sz="1800" b="0" strike="noStrike" spc="-1">
                <a:solidFill>
                  <a:srgbClr val="000000"/>
                </a:solidFill>
                <a:latin typeface="Arial"/>
                <a:ea typeface="DejaVu Sans"/>
              </a:rPr>
              <a:t>- Milho tolerante aos herbicidas glifosato e glufosinato de amônia.</a:t>
            </a:r>
            <a:endParaRPr lang="pt-BR" sz="1800" b="0" strike="noStrike" spc="-1">
              <a:latin typeface="Arial"/>
            </a:endParaRPr>
          </a:p>
          <a:p>
            <a:pPr>
              <a:lnSpc>
                <a:spcPct val="100000"/>
              </a:lnSpc>
            </a:pPr>
            <a:r>
              <a:rPr lang="pt-BR" sz="1800" b="0" strike="noStrike" spc="-1">
                <a:solidFill>
                  <a:srgbClr val="000000"/>
                </a:solidFill>
                <a:latin typeface="Arial"/>
                <a:ea typeface="DejaVu Sans"/>
              </a:rPr>
              <a:t>- Milho com alto teor de lisina</a:t>
            </a:r>
            <a:endParaRPr lang="pt-BR" sz="1800" b="0" strike="noStrike" spc="-1">
              <a:latin typeface="Arial"/>
            </a:endParaRPr>
          </a:p>
        </p:txBody>
      </p:sp>
      <p:pic>
        <p:nvPicPr>
          <p:cNvPr id="251" name="Imagem 7"/>
          <p:cNvPicPr/>
          <p:nvPr/>
        </p:nvPicPr>
        <p:blipFill>
          <a:blip r:embed="rId2"/>
          <a:stretch/>
        </p:blipFill>
        <p:spPr>
          <a:xfrm>
            <a:off x="493560" y="4375440"/>
            <a:ext cx="9199080" cy="2446560"/>
          </a:xfrm>
          <a:prstGeom prst="rect">
            <a:avLst/>
          </a:prstGeom>
          <a:ln>
            <a:noFill/>
          </a:ln>
        </p:spPr>
      </p:pic>
      <p:pic>
        <p:nvPicPr>
          <p:cNvPr id="252" name="Imagem 8"/>
          <p:cNvPicPr/>
          <p:nvPr/>
        </p:nvPicPr>
        <p:blipFill>
          <a:blip r:embed="rId3"/>
          <a:stretch/>
        </p:blipFill>
        <p:spPr>
          <a:xfrm>
            <a:off x="6370920" y="1202040"/>
            <a:ext cx="3540960" cy="2505240"/>
          </a:xfrm>
          <a:prstGeom prst="rect">
            <a:avLst/>
          </a:prstGeom>
          <a:ln>
            <a:noFill/>
          </a:ln>
        </p:spPr>
      </p:pic>
      <p:sp>
        <p:nvSpPr>
          <p:cNvPr id="253" name="CustomShape 2"/>
          <p:cNvSpPr/>
          <p:nvPr/>
        </p:nvSpPr>
        <p:spPr>
          <a:xfrm>
            <a:off x="2237400" y="6997320"/>
            <a:ext cx="5319720" cy="34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https://www.youtube.com/watch?v=OD4dVaLsUcM</a:t>
            </a:r>
            <a:endParaRPr lang="pt-BR"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 calcmode="lin" valueType="num">
                                      <p:cBhvr additive="repl">
                                        <p:cTn id="7" dur="500" fill="hold"/>
                                        <p:tgtEl>
                                          <p:spTgt spid="251"/>
                                        </p:tgtEl>
                                        <p:attrNameLst>
                                          <p:attrName>ppt_x</p:attrName>
                                        </p:attrNameLst>
                                      </p:cBhvr>
                                      <p:tavLst>
                                        <p:tav tm="0">
                                          <p:val>
                                            <p:strVal val="#ppt_x"/>
                                          </p:val>
                                        </p:tav>
                                        <p:tav tm="100000">
                                          <p:val>
                                            <p:strVal val="#ppt_x"/>
                                          </p:val>
                                        </p:tav>
                                      </p:tavLst>
                                    </p:anim>
                                    <p:anim calcmode="lin" valueType="num">
                                      <p:cBhvr additive="repl">
                                        <p:cTn id="8" dur="500" fill="hold"/>
                                        <p:tgtEl>
                                          <p:spTgt spid="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Imagem 245"/>
          <p:cNvPicPr/>
          <p:nvPr/>
        </p:nvPicPr>
        <p:blipFill>
          <a:blip r:embed="rId2"/>
          <a:stretch/>
        </p:blipFill>
        <p:spPr>
          <a:xfrm>
            <a:off x="4104000" y="1539360"/>
            <a:ext cx="5901480" cy="5936760"/>
          </a:xfrm>
          <a:prstGeom prst="rect">
            <a:avLst/>
          </a:prstGeom>
          <a:ln>
            <a:noFill/>
          </a:ln>
        </p:spPr>
      </p:pic>
      <p:sp>
        <p:nvSpPr>
          <p:cNvPr id="255" name="CustomShape 1"/>
          <p:cNvSpPr/>
          <p:nvPr/>
        </p:nvSpPr>
        <p:spPr>
          <a:xfrm>
            <a:off x="288000" y="213840"/>
            <a:ext cx="9468360" cy="136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DuPont Pioneer l= tecnologia Leptra® de proteção contra insetos</a:t>
            </a:r>
            <a:endParaRPr lang="pt-BR" sz="1800" b="0" strike="noStrike" spc="-1">
              <a:latin typeface="Arial"/>
            </a:endParaRPr>
          </a:p>
          <a:p>
            <a:pPr>
              <a:lnSpc>
                <a:spcPct val="100000"/>
              </a:lnSpc>
            </a:pPr>
            <a:endParaRPr lang="pt-BR" sz="1800" b="0" strike="noStrike" spc="-1">
              <a:latin typeface="Arial"/>
            </a:endParaRPr>
          </a:p>
          <a:p>
            <a:pPr>
              <a:lnSpc>
                <a:spcPct val="100000"/>
              </a:lnSpc>
            </a:pPr>
            <a:r>
              <a:rPr lang="pt-BR" sz="1800" b="0" strike="noStrike" spc="-1">
                <a:solidFill>
                  <a:srgbClr val="000000"/>
                </a:solidFill>
                <a:latin typeface="Arial"/>
                <a:ea typeface="DejaVu Sans"/>
              </a:rPr>
              <a:t>auxiliar no controle das principais lagartas que atacam a cultura do milho, como:</a:t>
            </a:r>
            <a:endParaRPr lang="pt-BR" sz="1800" b="0" strike="noStrike" spc="-1">
              <a:latin typeface="Arial"/>
            </a:endParaRPr>
          </a:p>
          <a:p>
            <a:pPr>
              <a:lnSpc>
                <a:spcPct val="100000"/>
              </a:lnSpc>
            </a:pPr>
            <a:r>
              <a:rPr lang="pt-BR" sz="1800" b="0" strike="noStrike" spc="-1">
                <a:solidFill>
                  <a:srgbClr val="000000"/>
                </a:solidFill>
                <a:latin typeface="Arial"/>
                <a:ea typeface="DejaVu Sans"/>
              </a:rPr>
              <a:t>- lagarta-do-cartucho		 - lagarta-elasmo		- lagarta-do-trigo</a:t>
            </a:r>
            <a:endParaRPr lang="pt-BR" sz="1800" b="0" strike="noStrike" spc="-1">
              <a:latin typeface="Arial"/>
            </a:endParaRPr>
          </a:p>
          <a:p>
            <a:pPr>
              <a:lnSpc>
                <a:spcPct val="100000"/>
              </a:lnSpc>
            </a:pPr>
            <a:r>
              <a:rPr lang="pt-BR" sz="1800" b="0" strike="noStrike" spc="-1">
                <a:solidFill>
                  <a:srgbClr val="000000"/>
                </a:solidFill>
                <a:latin typeface="Arial"/>
                <a:ea typeface="DejaVu Sans"/>
              </a:rPr>
              <a:t>- broca-da-cana-de-açúcar – lagarta-eridania	- lagarta-da-espiga 	- lagarta-rosca</a:t>
            </a:r>
            <a:endParaRPr lang="pt-BR" sz="1800" b="0" strike="noStrike" spc="-1">
              <a:latin typeface="Arial"/>
            </a:endParaRPr>
          </a:p>
        </p:txBody>
      </p:sp>
      <p:sp>
        <p:nvSpPr>
          <p:cNvPr id="256" name="CustomShape 2"/>
          <p:cNvSpPr/>
          <p:nvPr/>
        </p:nvSpPr>
        <p:spPr>
          <a:xfrm>
            <a:off x="34560" y="1944000"/>
            <a:ext cx="3922920" cy="546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O que é e como foi obtido o gene tolerante ao Glifosato </a:t>
            </a:r>
            <a:endParaRPr lang="pt-BR" sz="1800" b="0" strike="noStrike" spc="-1">
              <a:latin typeface="Arial"/>
            </a:endParaRPr>
          </a:p>
          <a:p>
            <a:pPr>
              <a:lnSpc>
                <a:spcPct val="100000"/>
              </a:lnSpc>
            </a:pPr>
            <a:r>
              <a:rPr lang="pt-BR" sz="1800" b="0" strike="noStrike" spc="-1">
                <a:solidFill>
                  <a:srgbClr val="000000"/>
                </a:solidFill>
                <a:latin typeface="Arial"/>
                <a:ea typeface="DejaVu Sans"/>
              </a:rPr>
              <a:t>O gene tolerante ao Glisfosato, também conhecido como cp4-epsps, é o gene que confere às plantas a tolerância à aplicação, em pós-emergência, de herbicidas à base da molécula de glifosato, que foi desenvolvido e registrado pela Monsanto Company, nos Estados Unidos, durante os anos 90. Esse gene foi isolado de uma bactéria chamada Agrobacterium spp encontrada em um tanque de efluentes em uma fábrica de produção do glifosato. A introdução do gene cp4-epsps nas plantas de soja se deu pelo processo de biobalística, onde segmentos de DNA dessa bactéria foram introduzidos nas células vegetais.</a:t>
            </a:r>
            <a:endParaRPr lang="pt-B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3456000" y="216000"/>
            <a:ext cx="353556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Tecnologia Optimum® Intrasect®</a:t>
            </a:r>
            <a:endParaRPr lang="pt-BR" sz="1800" b="0" strike="noStrike" spc="-1">
              <a:latin typeface="Arial"/>
            </a:endParaRPr>
          </a:p>
        </p:txBody>
      </p:sp>
      <p:sp>
        <p:nvSpPr>
          <p:cNvPr id="258" name="CustomShape 2"/>
          <p:cNvSpPr/>
          <p:nvPr/>
        </p:nvSpPr>
        <p:spPr>
          <a:xfrm>
            <a:off x="144000" y="936000"/>
            <a:ext cx="9754920" cy="85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combinação de duas diferentes proteínas Bt: a Cry1F e a Cry1Ab. Esta combinação de duas diferentes proteínas, traz ao mercado um maior espectro de controle de lagartas que atacam a cultura do milho</a:t>
            </a:r>
            <a:endParaRPr lang="pt-BR" sz="1800" b="0" strike="noStrike" spc="-1">
              <a:latin typeface="Arial"/>
            </a:endParaRPr>
          </a:p>
        </p:txBody>
      </p:sp>
      <p:sp>
        <p:nvSpPr>
          <p:cNvPr id="259" name="CustomShape 3"/>
          <p:cNvSpPr/>
          <p:nvPr/>
        </p:nvSpPr>
        <p:spPr>
          <a:xfrm>
            <a:off x="108360" y="1944000"/>
            <a:ext cx="9825120" cy="60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Optimum® Intrasect® recomenda-se o uso de uma área de refúgio equivalente a 5% (cinco por cento) da área total plantada, em distância não superior a 800 metros</a:t>
            </a:r>
            <a:endParaRPr lang="pt-BR" sz="1800" b="0" strike="noStrike" spc="-1">
              <a:latin typeface="Arial"/>
            </a:endParaRPr>
          </a:p>
        </p:txBody>
      </p:sp>
      <p:sp>
        <p:nvSpPr>
          <p:cNvPr id="260" name="CustomShape 4"/>
          <p:cNvSpPr/>
          <p:nvPr/>
        </p:nvSpPr>
        <p:spPr>
          <a:xfrm>
            <a:off x="238320" y="2736000"/>
            <a:ext cx="9191160" cy="60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confirmou o desenvolvimento de resistência de lagarta do cartucho do milho (Spodoptera frugiperda) à proteína Cry1F em populações coletadas a campo</a:t>
            </a:r>
            <a:endParaRPr lang="pt-BR" sz="1800" b="0" strike="noStrike" spc="-1">
              <a:latin typeface="Arial"/>
            </a:endParaRPr>
          </a:p>
        </p:txBody>
      </p:sp>
      <p:sp>
        <p:nvSpPr>
          <p:cNvPr id="261" name="CustomShape 5"/>
          <p:cNvSpPr/>
          <p:nvPr/>
        </p:nvSpPr>
        <p:spPr>
          <a:xfrm>
            <a:off x="190080" y="3888000"/>
            <a:ext cx="5063400" cy="162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 Optimum® Intrasect® = serão identificados pela combinação de letras</a:t>
            </a:r>
            <a:endParaRPr lang="pt-BR" sz="1800" b="0" strike="noStrike" spc="-1">
              <a:latin typeface="Arial"/>
            </a:endParaRPr>
          </a:p>
          <a:p>
            <a:pPr>
              <a:lnSpc>
                <a:spcPct val="100000"/>
              </a:lnSpc>
            </a:pPr>
            <a:r>
              <a:rPr lang="pt-BR" sz="1800" b="0" strike="noStrike" spc="-1">
                <a:solidFill>
                  <a:srgbClr val="000000"/>
                </a:solidFill>
                <a:latin typeface="Arial"/>
                <a:ea typeface="DejaVu Sans"/>
              </a:rPr>
              <a:t>- YH (Herculex® I e YieldGard®)</a:t>
            </a:r>
            <a:endParaRPr lang="pt-BR" sz="1800" b="0" strike="noStrike" spc="-1">
              <a:latin typeface="Arial"/>
            </a:endParaRPr>
          </a:p>
          <a:p>
            <a:pPr>
              <a:lnSpc>
                <a:spcPct val="100000"/>
              </a:lnSpc>
            </a:pPr>
            <a:r>
              <a:rPr lang="pt-BR" sz="1800" b="0" strike="noStrike" spc="-1">
                <a:solidFill>
                  <a:srgbClr val="000000"/>
                </a:solidFill>
                <a:latin typeface="Arial"/>
                <a:ea typeface="DejaVu Sans"/>
              </a:rPr>
              <a:t>- YHR (Herculex® I,  YieldGard® e Roundup Ready™)</a:t>
            </a:r>
            <a:endParaRPr lang="pt-BR" sz="1800" b="0" strike="noStrike" spc="-1">
              <a:latin typeface="Arial"/>
            </a:endParaRPr>
          </a:p>
          <a:p>
            <a:pPr>
              <a:lnSpc>
                <a:spcPct val="100000"/>
              </a:lnSpc>
            </a:pPr>
            <a:r>
              <a:rPr lang="pt-BR" sz="1800" b="0" strike="noStrike" spc="-1">
                <a:solidFill>
                  <a:srgbClr val="000000"/>
                </a:solidFill>
                <a:latin typeface="Arial"/>
                <a:ea typeface="DejaVu Sans"/>
              </a:rPr>
              <a:t>- Veja os exemplos: P1630YH ou P1630YHR.</a:t>
            </a:r>
            <a:endParaRPr lang="pt-BR" sz="1800" b="0" strike="noStrike" spc="-1">
              <a:latin typeface="Arial"/>
            </a:endParaRPr>
          </a:p>
        </p:txBody>
      </p:sp>
      <p:pic>
        <p:nvPicPr>
          <p:cNvPr id="262" name="Imagem 253"/>
          <p:cNvPicPr/>
          <p:nvPr/>
        </p:nvPicPr>
        <p:blipFill>
          <a:blip r:embed="rId2"/>
          <a:stretch/>
        </p:blipFill>
        <p:spPr>
          <a:xfrm>
            <a:off x="4896000" y="3600000"/>
            <a:ext cx="5069520" cy="3021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Imagem 254"/>
          <p:cNvPicPr/>
          <p:nvPr/>
        </p:nvPicPr>
        <p:blipFill>
          <a:blip r:embed="rId2"/>
          <a:stretch/>
        </p:blipFill>
        <p:spPr>
          <a:xfrm>
            <a:off x="1944000" y="72000"/>
            <a:ext cx="7925760" cy="7423200"/>
          </a:xfrm>
          <a:prstGeom prst="rect">
            <a:avLst/>
          </a:prstGeom>
          <a:ln>
            <a:noFill/>
          </a:ln>
        </p:spPr>
      </p:pic>
      <p:sp>
        <p:nvSpPr>
          <p:cNvPr id="264" name="CustomShape 1"/>
          <p:cNvSpPr/>
          <p:nvPr/>
        </p:nvSpPr>
        <p:spPr>
          <a:xfrm>
            <a:off x="0" y="1980000"/>
            <a:ext cx="1941480" cy="294948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pt-BR" sz="1800" b="0" strike="noStrike" spc="-1">
                <a:solidFill>
                  <a:srgbClr val="000000"/>
                </a:solidFill>
                <a:latin typeface="Arial"/>
                <a:ea typeface="DejaVu Sans"/>
              </a:rPr>
              <a:t>Guia de Imagens </a:t>
            </a:r>
            <a:endParaRPr lang="pt-BR" sz="1800" b="0" strike="noStrike" spc="-1">
              <a:latin typeface="Arial"/>
            </a:endParaRPr>
          </a:p>
          <a:p>
            <a:pPr algn="ctr">
              <a:lnSpc>
                <a:spcPct val="100000"/>
              </a:lnSpc>
            </a:pPr>
            <a:r>
              <a:rPr lang="pt-BR" sz="1800" b="0" strike="noStrike" spc="-1">
                <a:solidFill>
                  <a:srgbClr val="000000"/>
                </a:solidFill>
                <a:latin typeface="Arial"/>
                <a:ea typeface="DejaVu Sans"/>
              </a:rPr>
              <a:t>para produtores </a:t>
            </a:r>
            <a:endParaRPr lang="pt-BR" sz="1800" b="0" strike="noStrike" spc="-1">
              <a:latin typeface="Arial"/>
            </a:endParaRPr>
          </a:p>
          <a:p>
            <a:pPr algn="ctr">
              <a:lnSpc>
                <a:spcPct val="100000"/>
              </a:lnSpc>
            </a:pPr>
            <a:r>
              <a:rPr lang="pt-BR" sz="1800" b="0" strike="noStrike" spc="-1">
                <a:solidFill>
                  <a:srgbClr val="000000"/>
                </a:solidFill>
                <a:latin typeface="Arial"/>
                <a:ea typeface="DejaVu Sans"/>
              </a:rPr>
              <a:t>que cultivam </a:t>
            </a:r>
            <a:endParaRPr lang="pt-BR" sz="1800" b="0" strike="noStrike" spc="-1">
              <a:latin typeface="Arial"/>
            </a:endParaRPr>
          </a:p>
          <a:p>
            <a:pPr algn="ctr">
              <a:lnSpc>
                <a:spcPct val="100000"/>
              </a:lnSpc>
            </a:pPr>
            <a:r>
              <a:rPr lang="pt-BR" sz="1800" b="0" strike="noStrike" spc="-1">
                <a:solidFill>
                  <a:srgbClr val="000000"/>
                </a:solidFill>
                <a:latin typeface="Arial"/>
                <a:ea typeface="DejaVu Sans"/>
              </a:rPr>
              <a:t>milho híbrido </a:t>
            </a:r>
            <a:endParaRPr lang="pt-BR" sz="1800" b="0" strike="noStrike" spc="-1">
              <a:latin typeface="Arial"/>
            </a:endParaRPr>
          </a:p>
          <a:p>
            <a:pPr algn="ctr">
              <a:lnSpc>
                <a:spcPct val="100000"/>
              </a:lnSpc>
            </a:pPr>
            <a:r>
              <a:rPr lang="pt-BR" sz="1800" b="0" strike="noStrike" spc="-1">
                <a:solidFill>
                  <a:srgbClr val="000000"/>
                </a:solidFill>
                <a:latin typeface="Arial"/>
                <a:ea typeface="DejaVu Sans"/>
              </a:rPr>
              <a:t>convencional</a:t>
            </a:r>
            <a:endParaRPr lang="pt-B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2352600" y="83880"/>
            <a:ext cx="6631560" cy="751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t-BR" sz="1800" b="1" i="1" strike="noStrike" spc="-1">
                <a:solidFill>
                  <a:srgbClr val="FF9900"/>
                </a:solidFill>
                <a:latin typeface="Arial"/>
                <a:ea typeface="DejaVu Sans"/>
              </a:rPr>
              <a:t>CULTURA DO MILHO</a:t>
            </a:r>
            <a:endParaRPr lang="pt-BR" sz="1800" b="0" strike="noStrike" spc="-1">
              <a:latin typeface="Arial"/>
            </a:endParaRPr>
          </a:p>
        </p:txBody>
      </p:sp>
      <p:sp>
        <p:nvSpPr>
          <p:cNvPr id="181" name="CustomShape 2"/>
          <p:cNvSpPr/>
          <p:nvPr/>
        </p:nvSpPr>
        <p:spPr>
          <a:xfrm>
            <a:off x="357480" y="922320"/>
            <a:ext cx="9282600" cy="69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989" b="1" u="sng" strike="noStrike" spc="-1">
                <a:solidFill>
                  <a:srgbClr val="990000"/>
                </a:solidFill>
                <a:uFill>
                  <a:solidFill>
                    <a:srgbClr val="FFFFFF"/>
                  </a:solidFill>
                </a:uFill>
                <a:latin typeface="Verdana"/>
                <a:ea typeface="DejaVu Sans"/>
              </a:rPr>
              <a:t>3. CARACTERIZAÇÃO DAS CULTIVARES</a:t>
            </a:r>
            <a:endParaRPr lang="pt-BR" sz="1989" b="0" strike="noStrike" spc="-1">
              <a:latin typeface="Arial"/>
            </a:endParaRPr>
          </a:p>
          <a:p>
            <a:pPr>
              <a:lnSpc>
                <a:spcPct val="100000"/>
              </a:lnSpc>
            </a:pPr>
            <a:r>
              <a:rPr lang="pt-BR" sz="1989" b="1" u="sng" strike="noStrike" spc="-1">
                <a:solidFill>
                  <a:srgbClr val="990000"/>
                </a:solidFill>
                <a:uFill>
                  <a:solidFill>
                    <a:srgbClr val="FFFFFF"/>
                  </a:solidFill>
                </a:uFill>
                <a:latin typeface="Verdana"/>
                <a:ea typeface="DejaVu Sans"/>
              </a:rPr>
              <a:t>3.1. BASE GENÉTICA: VARIEDADES E HÍBRIDOS</a:t>
            </a:r>
            <a:endParaRPr lang="pt-BR" sz="1989" b="0" strike="noStrike" spc="-1">
              <a:latin typeface="Arial"/>
            </a:endParaRPr>
          </a:p>
        </p:txBody>
      </p:sp>
      <p:sp>
        <p:nvSpPr>
          <p:cNvPr id="182" name="CustomShape 3"/>
          <p:cNvSpPr/>
          <p:nvPr/>
        </p:nvSpPr>
        <p:spPr>
          <a:xfrm>
            <a:off x="141840" y="7190640"/>
            <a:ext cx="3353400" cy="389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pt-BR" sz="1989" b="1" u="sng" strike="noStrike" spc="-1">
                <a:solidFill>
                  <a:srgbClr val="FF6699"/>
                </a:solidFill>
                <a:uFill>
                  <a:solidFill>
                    <a:srgbClr val="FFFFFF"/>
                  </a:solidFill>
                </a:uFill>
                <a:latin typeface="Arial"/>
                <a:ea typeface="DejaVu Sans"/>
              </a:rPr>
              <a:t>CULTIVARES E HÍBRIDOS</a:t>
            </a:r>
            <a:r>
              <a:rPr lang="pt-BR" sz="1989" b="0" strike="noStrike" spc="-1">
                <a:solidFill>
                  <a:srgbClr val="FF6699"/>
                </a:solidFill>
                <a:latin typeface="Arial"/>
                <a:ea typeface="DejaVu Sans"/>
              </a:rPr>
              <a:t> </a:t>
            </a:r>
            <a:endParaRPr lang="pt-BR" sz="1989" b="0" strike="noStrike" spc="-1">
              <a:latin typeface="Arial"/>
            </a:endParaRPr>
          </a:p>
        </p:txBody>
      </p:sp>
      <p:sp>
        <p:nvSpPr>
          <p:cNvPr id="183" name="CustomShape 4"/>
          <p:cNvSpPr/>
          <p:nvPr/>
        </p:nvSpPr>
        <p:spPr>
          <a:xfrm>
            <a:off x="198360" y="1982160"/>
            <a:ext cx="9639360" cy="4716000"/>
          </a:xfrm>
          <a:prstGeom prst="rect">
            <a:avLst/>
          </a:prstGeom>
          <a:gradFill>
            <a:gsLst>
              <a:gs pos="0">
                <a:schemeClr val="bg1"/>
              </a:gs>
              <a:gs pos="100000">
                <a:srgbClr val="FEAD0A"/>
              </a:gs>
            </a:gsLst>
            <a:lin ang="2700000"/>
          </a:gradFill>
          <a:ln>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r>
              <a:rPr lang="pt-BR" sz="2210" b="1" strike="noStrike" spc="-1">
                <a:solidFill>
                  <a:srgbClr val="000000"/>
                </a:solidFill>
                <a:latin typeface="Arial"/>
                <a:ea typeface="DejaVu Sans"/>
              </a:rPr>
              <a:t>* Variedade sintética			* </a:t>
            </a:r>
            <a:r>
              <a:rPr lang="pt-BR" sz="2210" b="1" i="1" strike="noStrike" spc="-1">
                <a:solidFill>
                  <a:srgbClr val="000000"/>
                </a:solidFill>
                <a:latin typeface="Arial"/>
                <a:ea typeface="DejaVu Sans"/>
              </a:rPr>
              <a:t>Linhagem</a:t>
            </a:r>
            <a:r>
              <a:rPr lang="pt-BR" sz="1989" b="0" strike="noStrike" spc="-1">
                <a:solidFill>
                  <a:srgbClr val="000000"/>
                </a:solidFill>
                <a:latin typeface="Arial"/>
                <a:ea typeface="DejaVu Sans"/>
              </a:rPr>
              <a:t> </a:t>
            </a:r>
            <a:endParaRPr lang="pt-BR" sz="1989" b="0" strike="noStrike" spc="-1">
              <a:latin typeface="Arial"/>
            </a:endParaRPr>
          </a:p>
          <a:p>
            <a:pPr algn="just">
              <a:lnSpc>
                <a:spcPct val="100000"/>
              </a:lnSpc>
            </a:pPr>
            <a:endParaRPr lang="pt-BR" sz="1989" b="0" strike="noStrike" spc="-1">
              <a:latin typeface="Arial"/>
            </a:endParaRPr>
          </a:p>
          <a:p>
            <a:pPr algn="just">
              <a:lnSpc>
                <a:spcPct val="100000"/>
              </a:lnSpc>
            </a:pPr>
            <a:r>
              <a:rPr lang="pt-BR" sz="2210" b="1" strike="noStrike" spc="-1">
                <a:solidFill>
                  <a:srgbClr val="000000"/>
                </a:solidFill>
                <a:latin typeface="Arial"/>
                <a:ea typeface="DejaVu Sans"/>
              </a:rPr>
              <a:t>* Milho híbrido:</a:t>
            </a:r>
            <a:endParaRPr lang="pt-BR" sz="2210" b="0" strike="noStrike" spc="-1">
              <a:latin typeface="Arial"/>
            </a:endParaRPr>
          </a:p>
          <a:p>
            <a:pPr algn="just">
              <a:lnSpc>
                <a:spcPct val="100000"/>
              </a:lnSpc>
            </a:pPr>
            <a:r>
              <a:rPr lang="pt-BR" sz="2210" b="0" strike="noStrike" spc="-1">
                <a:solidFill>
                  <a:srgbClr val="000000"/>
                </a:solidFill>
                <a:latin typeface="Arial"/>
                <a:ea typeface="DejaVu Sans"/>
              </a:rPr>
              <a:t>= Híbrido de TOP-CROSS</a:t>
            </a:r>
            <a:endParaRPr lang="pt-BR" sz="2210" b="0" strike="noStrike" spc="-1">
              <a:latin typeface="Arial"/>
            </a:endParaRPr>
          </a:p>
          <a:p>
            <a:pPr algn="just">
              <a:lnSpc>
                <a:spcPct val="100000"/>
              </a:lnSpc>
            </a:pPr>
            <a:r>
              <a:rPr lang="pt-BR" sz="2210" b="0" strike="noStrike" spc="-1">
                <a:solidFill>
                  <a:srgbClr val="000000"/>
                </a:solidFill>
                <a:latin typeface="Arial"/>
                <a:ea typeface="DejaVu Sans"/>
              </a:rPr>
              <a:t>= Híbrido Simples</a:t>
            </a:r>
            <a:endParaRPr lang="pt-BR" sz="2210" b="0" strike="noStrike" spc="-1">
              <a:latin typeface="Arial"/>
            </a:endParaRPr>
          </a:p>
          <a:p>
            <a:pPr algn="just">
              <a:lnSpc>
                <a:spcPct val="100000"/>
              </a:lnSpc>
            </a:pPr>
            <a:r>
              <a:rPr lang="pt-BR" sz="2210" b="0" strike="noStrike" spc="-1">
                <a:solidFill>
                  <a:srgbClr val="000000"/>
                </a:solidFill>
                <a:latin typeface="Arial"/>
                <a:ea typeface="DejaVu Sans"/>
              </a:rPr>
              <a:t>= Híbrido Simples modificado</a:t>
            </a:r>
            <a:endParaRPr lang="pt-BR" sz="2210" b="0" strike="noStrike" spc="-1">
              <a:latin typeface="Arial"/>
            </a:endParaRPr>
          </a:p>
          <a:p>
            <a:pPr algn="just">
              <a:lnSpc>
                <a:spcPct val="100000"/>
              </a:lnSpc>
            </a:pPr>
            <a:r>
              <a:rPr lang="pt-BR" sz="2210" b="0" strike="noStrike" spc="-1">
                <a:solidFill>
                  <a:srgbClr val="000000"/>
                </a:solidFill>
                <a:latin typeface="Arial"/>
                <a:ea typeface="DejaVu Sans"/>
              </a:rPr>
              <a:t>= Híbrido duplo</a:t>
            </a:r>
            <a:endParaRPr lang="pt-BR" sz="2210" b="0" strike="noStrike" spc="-1">
              <a:latin typeface="Arial"/>
            </a:endParaRPr>
          </a:p>
          <a:p>
            <a:pPr algn="just">
              <a:lnSpc>
                <a:spcPct val="100000"/>
              </a:lnSpc>
            </a:pPr>
            <a:r>
              <a:rPr lang="pt-BR" sz="2210" b="0" strike="noStrike" spc="-1">
                <a:solidFill>
                  <a:srgbClr val="000000"/>
                </a:solidFill>
                <a:latin typeface="Arial"/>
                <a:ea typeface="DejaVu Sans"/>
              </a:rPr>
              <a:t>= Híbrido triplo</a:t>
            </a:r>
            <a:endParaRPr lang="pt-BR" sz="2210" b="0" strike="noStrike" spc="-1">
              <a:latin typeface="Arial"/>
            </a:endParaRPr>
          </a:p>
          <a:p>
            <a:pPr algn="just">
              <a:lnSpc>
                <a:spcPct val="100000"/>
              </a:lnSpc>
            </a:pPr>
            <a:r>
              <a:rPr lang="pt-BR" sz="2210" b="0" strike="noStrike" spc="-1">
                <a:solidFill>
                  <a:srgbClr val="000000"/>
                </a:solidFill>
                <a:latin typeface="Arial"/>
                <a:ea typeface="DejaVu Sans"/>
              </a:rPr>
              <a:t>= Híbrido triplo modificado</a:t>
            </a:r>
            <a:endParaRPr lang="pt-BR" sz="2210" b="0" strike="noStrike" spc="-1">
              <a:latin typeface="Arial"/>
            </a:endParaRPr>
          </a:p>
          <a:p>
            <a:pPr algn="just">
              <a:lnSpc>
                <a:spcPct val="100000"/>
              </a:lnSpc>
            </a:pPr>
            <a:r>
              <a:rPr lang="pt-BR" sz="2210" b="0" strike="noStrike" spc="-1">
                <a:solidFill>
                  <a:srgbClr val="000000"/>
                </a:solidFill>
                <a:latin typeface="Arial"/>
                <a:ea typeface="DejaVu Sans"/>
              </a:rPr>
              <a:t>= Híbrido Intervarietal</a:t>
            </a:r>
            <a:endParaRPr lang="pt-BR" sz="2210" b="0" strike="noStrike" spc="-1">
              <a:latin typeface="Arial"/>
            </a:endParaRPr>
          </a:p>
          <a:p>
            <a:pPr algn="just">
              <a:lnSpc>
                <a:spcPct val="100000"/>
              </a:lnSpc>
            </a:pPr>
            <a:r>
              <a:rPr lang="pt-BR" sz="2210" b="0" strike="noStrike" spc="-1">
                <a:solidFill>
                  <a:srgbClr val="000000"/>
                </a:solidFill>
                <a:latin typeface="Arial"/>
                <a:ea typeface="DejaVu Sans"/>
              </a:rPr>
              <a:t>= Híbrido Sintético</a:t>
            </a:r>
            <a:endParaRPr lang="pt-BR" sz="2210" b="0" strike="noStrike" spc="-1">
              <a:latin typeface="Arial"/>
            </a:endParaRPr>
          </a:p>
        </p:txBody>
      </p:sp>
      <p:pic>
        <p:nvPicPr>
          <p:cNvPr id="184" name="Picture 8"/>
          <p:cNvPicPr/>
          <p:nvPr/>
        </p:nvPicPr>
        <p:blipFill>
          <a:blip r:embed="rId2"/>
          <a:stretch/>
        </p:blipFill>
        <p:spPr>
          <a:xfrm>
            <a:off x="4564440" y="3150000"/>
            <a:ext cx="5154480" cy="3085920"/>
          </a:xfrm>
          <a:prstGeom prst="rect">
            <a:avLst/>
          </a:prstGeom>
          <a:ln>
            <a:noFill/>
          </a:ln>
        </p:spPr>
      </p:pic>
    </p:spTree>
    <p:extLst>
      <p:ext uri="{BB962C8B-B14F-4D97-AF65-F5344CB8AC3E}">
        <p14:creationId xmlns:p14="http://schemas.microsoft.com/office/powerpoint/2010/main" val="3611437463"/>
      </p:ext>
    </p:extLst>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0" presetClass="entr"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edge">
                                      <p:cBhvr additive="repl">
                                        <p:cTn id="7" dur="2000"/>
                                        <p:tgtEl>
                                          <p:spTgt spid="183"/>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20" presetClass="entr"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wedge">
                                      <p:cBhvr additive="repl">
                                        <p:cTn id="12" dur="2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Imagem 256"/>
          <p:cNvPicPr/>
          <p:nvPr/>
        </p:nvPicPr>
        <p:blipFill>
          <a:blip r:embed="rId2"/>
          <a:stretch/>
        </p:blipFill>
        <p:spPr>
          <a:xfrm>
            <a:off x="37800" y="2304000"/>
            <a:ext cx="10009440" cy="4253040"/>
          </a:xfrm>
          <a:prstGeom prst="rect">
            <a:avLst/>
          </a:prstGeom>
          <a:ln>
            <a:noFill/>
          </a:ln>
        </p:spPr>
      </p:pic>
      <p:sp>
        <p:nvSpPr>
          <p:cNvPr id="266" name="CustomShape 1"/>
          <p:cNvSpPr/>
          <p:nvPr/>
        </p:nvSpPr>
        <p:spPr>
          <a:xfrm>
            <a:off x="360000" y="504000"/>
            <a:ext cx="9090720" cy="85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 recomenda-se pulverizações quando 10% das plantas apresentarem o nível de dano 3 segundo a tabela Davis - pequenas lesões circulares e algumas pequenas lesões alongadas, de até 1,3 cm de comprimento nas folhas do cartucho. </a:t>
            </a:r>
            <a:endParaRPr lang="pt-B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335160" y="517680"/>
            <a:ext cx="1894320" cy="34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0" strike="noStrike" spc="-1">
                <a:solidFill>
                  <a:srgbClr val="000000"/>
                </a:solidFill>
                <a:latin typeface="Arial"/>
                <a:ea typeface="DejaVu Sans"/>
              </a:rPr>
              <a:t>ÁREA REFÚGIO</a:t>
            </a:r>
            <a:endParaRPr lang="pt-BR" sz="1800" b="0" strike="noStrike" spc="-1">
              <a:latin typeface="Arial"/>
            </a:endParaRPr>
          </a:p>
        </p:txBody>
      </p:sp>
      <p:pic>
        <p:nvPicPr>
          <p:cNvPr id="268" name="Imagem 259"/>
          <p:cNvPicPr/>
          <p:nvPr/>
        </p:nvPicPr>
        <p:blipFill>
          <a:blip r:embed="rId2"/>
          <a:stretch/>
        </p:blipFill>
        <p:spPr>
          <a:xfrm>
            <a:off x="3456000" y="72000"/>
            <a:ext cx="5074200" cy="1581480"/>
          </a:xfrm>
          <a:prstGeom prst="rect">
            <a:avLst/>
          </a:prstGeom>
          <a:ln>
            <a:noFill/>
          </a:ln>
        </p:spPr>
      </p:pic>
      <p:pic>
        <p:nvPicPr>
          <p:cNvPr id="269" name="Imagem 260"/>
          <p:cNvPicPr/>
          <p:nvPr/>
        </p:nvPicPr>
        <p:blipFill>
          <a:blip r:embed="rId3"/>
          <a:stretch/>
        </p:blipFill>
        <p:spPr>
          <a:xfrm>
            <a:off x="5171400" y="1872000"/>
            <a:ext cx="4906800" cy="5541480"/>
          </a:xfrm>
          <a:prstGeom prst="rect">
            <a:avLst/>
          </a:prstGeom>
          <a:ln>
            <a:noFill/>
          </a:ln>
        </p:spPr>
      </p:pic>
      <p:pic>
        <p:nvPicPr>
          <p:cNvPr id="270" name="Imagem 261"/>
          <p:cNvPicPr/>
          <p:nvPr/>
        </p:nvPicPr>
        <p:blipFill>
          <a:blip r:embed="rId4"/>
          <a:stretch/>
        </p:blipFill>
        <p:spPr>
          <a:xfrm>
            <a:off x="305280" y="1736640"/>
            <a:ext cx="4372200" cy="5784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Imagem 262"/>
          <p:cNvPicPr/>
          <p:nvPr/>
        </p:nvPicPr>
        <p:blipFill>
          <a:blip r:embed="rId2"/>
          <a:stretch/>
        </p:blipFill>
        <p:spPr>
          <a:xfrm>
            <a:off x="1656000" y="171720"/>
            <a:ext cx="6189480" cy="4073760"/>
          </a:xfrm>
          <a:prstGeom prst="rect">
            <a:avLst/>
          </a:prstGeom>
          <a:ln>
            <a:noFill/>
          </a:ln>
        </p:spPr>
      </p:pic>
      <p:pic>
        <p:nvPicPr>
          <p:cNvPr id="272" name="Imagem 263"/>
          <p:cNvPicPr/>
          <p:nvPr/>
        </p:nvPicPr>
        <p:blipFill>
          <a:blip r:embed="rId3"/>
          <a:stretch/>
        </p:blipFill>
        <p:spPr>
          <a:xfrm>
            <a:off x="1630080" y="4353840"/>
            <a:ext cx="6287400" cy="3131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2352600" y="83880"/>
            <a:ext cx="6631560" cy="751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t-BR" sz="1800" b="1" i="1" strike="noStrike" spc="-1">
                <a:solidFill>
                  <a:srgbClr val="FF9900"/>
                </a:solidFill>
                <a:latin typeface="Arial"/>
                <a:ea typeface="DejaVu Sans"/>
              </a:rPr>
              <a:t>CULTURA DO MILHO</a:t>
            </a:r>
            <a:endParaRPr lang="pt-BR" sz="1800" b="0" strike="noStrike" spc="-1">
              <a:latin typeface="Arial"/>
            </a:endParaRPr>
          </a:p>
        </p:txBody>
      </p:sp>
      <p:sp>
        <p:nvSpPr>
          <p:cNvPr id="190" name="CustomShape 2"/>
          <p:cNvSpPr/>
          <p:nvPr/>
        </p:nvSpPr>
        <p:spPr>
          <a:xfrm>
            <a:off x="3157560" y="922320"/>
            <a:ext cx="4419360" cy="48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50" b="1" u="sng" strike="noStrike" spc="-1">
                <a:solidFill>
                  <a:srgbClr val="FF0066"/>
                </a:solidFill>
                <a:uFill>
                  <a:solidFill>
                    <a:srgbClr val="FFFFFF"/>
                  </a:solidFill>
                </a:uFill>
                <a:latin typeface="Arial"/>
                <a:ea typeface="DejaVu Sans"/>
              </a:rPr>
              <a:t>HÍBRIDOS DE MILHO</a:t>
            </a:r>
            <a:endParaRPr lang="pt-BR" sz="2650" b="0" strike="noStrike" spc="-1">
              <a:latin typeface="Arial"/>
            </a:endParaRPr>
          </a:p>
        </p:txBody>
      </p:sp>
      <p:sp>
        <p:nvSpPr>
          <p:cNvPr id="191" name="CustomShape 3"/>
          <p:cNvSpPr/>
          <p:nvPr/>
        </p:nvSpPr>
        <p:spPr>
          <a:xfrm>
            <a:off x="141840" y="7032960"/>
            <a:ext cx="3353400" cy="389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pt-BR" sz="1989" b="1" u="sng" strike="noStrike" spc="-1">
                <a:solidFill>
                  <a:srgbClr val="FF6699"/>
                </a:solidFill>
                <a:uFill>
                  <a:solidFill>
                    <a:srgbClr val="FFFFFF"/>
                  </a:solidFill>
                </a:uFill>
                <a:latin typeface="Arial"/>
                <a:ea typeface="DejaVu Sans"/>
              </a:rPr>
              <a:t>CULTIVARES E HÍBRIDOS</a:t>
            </a:r>
            <a:r>
              <a:rPr lang="pt-BR" sz="1989" b="0" strike="noStrike" spc="-1">
                <a:solidFill>
                  <a:srgbClr val="FF6699"/>
                </a:solidFill>
                <a:latin typeface="Arial"/>
                <a:ea typeface="DejaVu Sans"/>
              </a:rPr>
              <a:t> </a:t>
            </a:r>
            <a:endParaRPr lang="pt-BR" sz="1989" b="0" strike="noStrike" spc="-1">
              <a:latin typeface="Arial"/>
            </a:endParaRPr>
          </a:p>
        </p:txBody>
      </p:sp>
      <p:sp>
        <p:nvSpPr>
          <p:cNvPr id="192" name="CustomShape 4"/>
          <p:cNvSpPr/>
          <p:nvPr/>
        </p:nvSpPr>
        <p:spPr>
          <a:xfrm>
            <a:off x="158040" y="1557360"/>
            <a:ext cx="9798840" cy="388800"/>
          </a:xfrm>
          <a:prstGeom prst="rect">
            <a:avLst/>
          </a:prstGeom>
          <a:gradFill>
            <a:gsLst>
              <a:gs pos="0">
                <a:schemeClr val="bg1"/>
              </a:gs>
              <a:gs pos="100000">
                <a:srgbClr val="FEAD0A"/>
              </a:gs>
            </a:gsLst>
            <a:lin ang="2700000"/>
          </a:gra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989" b="1" u="sng" strike="noStrike" spc="-1">
                <a:solidFill>
                  <a:srgbClr val="669900"/>
                </a:solidFill>
                <a:uFill>
                  <a:solidFill>
                    <a:srgbClr val="FFFFFF"/>
                  </a:solidFill>
                </a:uFill>
                <a:latin typeface="Arial"/>
                <a:ea typeface="DejaVu Sans"/>
              </a:rPr>
              <a:t>Híbrido Simples Modificado (HSm):</a:t>
            </a:r>
            <a:endParaRPr lang="pt-BR" sz="1989" b="0" strike="noStrike" spc="-1">
              <a:latin typeface="Arial"/>
            </a:endParaRPr>
          </a:p>
        </p:txBody>
      </p:sp>
      <p:sp>
        <p:nvSpPr>
          <p:cNvPr id="193" name="CustomShape 5"/>
          <p:cNvSpPr/>
          <p:nvPr/>
        </p:nvSpPr>
        <p:spPr>
          <a:xfrm>
            <a:off x="276840" y="5050440"/>
            <a:ext cx="9600840" cy="1296000"/>
          </a:xfrm>
          <a:prstGeom prst="rect">
            <a:avLst/>
          </a:prstGeom>
          <a:gradFill>
            <a:gsLst>
              <a:gs pos="0">
                <a:schemeClr val="bg1"/>
              </a:gs>
              <a:gs pos="100000">
                <a:srgbClr val="FEAD0A"/>
              </a:gs>
            </a:gsLst>
            <a:lin ang="2700000"/>
          </a:gra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989" b="1" u="sng" strike="noStrike" spc="-1">
                <a:solidFill>
                  <a:srgbClr val="669900"/>
                </a:solidFill>
                <a:uFill>
                  <a:solidFill>
                    <a:srgbClr val="FFFFFF"/>
                  </a:solidFill>
                </a:uFill>
                <a:latin typeface="Arial"/>
                <a:ea typeface="DejaVu Sans"/>
              </a:rPr>
              <a:t>Híbrido duplo (HD):</a:t>
            </a:r>
            <a:endParaRPr lang="pt-BR" sz="1989" b="0" strike="noStrike" spc="-1">
              <a:latin typeface="Arial"/>
            </a:endParaRPr>
          </a:p>
          <a:p>
            <a:pPr>
              <a:lnSpc>
                <a:spcPct val="100000"/>
              </a:lnSpc>
            </a:pPr>
            <a:r>
              <a:rPr lang="pt-BR" sz="1989" b="1" strike="noStrike" spc="-1">
                <a:solidFill>
                  <a:srgbClr val="000000"/>
                </a:solidFill>
                <a:latin typeface="Arial"/>
                <a:ea typeface="DejaVu Sans"/>
              </a:rPr>
              <a:t>	É o híbrido resultante do cruzamento de dois HS. </a:t>
            </a:r>
            <a:endParaRPr lang="pt-BR" sz="1989" b="0" strike="noStrike" spc="-1">
              <a:latin typeface="Arial"/>
            </a:endParaRPr>
          </a:p>
          <a:p>
            <a:pPr>
              <a:lnSpc>
                <a:spcPct val="100000"/>
              </a:lnSpc>
            </a:pPr>
            <a:r>
              <a:rPr lang="pt-BR" sz="1989" b="1" strike="noStrike" spc="-1">
                <a:solidFill>
                  <a:srgbClr val="000000"/>
                </a:solidFill>
                <a:latin typeface="Arial"/>
                <a:ea typeface="DejaVu Sans"/>
              </a:rPr>
              <a:t>	Predominava no mercado de sementes, representando cerca de 70 a 80% dos híbridos na década de 1990 e, até a safra 2004/05,  22,7%.</a:t>
            </a:r>
            <a:endParaRPr lang="pt-BR" sz="1989" b="0" strike="noStrike" spc="-1">
              <a:latin typeface="Arial"/>
            </a:endParaRPr>
          </a:p>
        </p:txBody>
      </p:sp>
      <p:sp>
        <p:nvSpPr>
          <p:cNvPr id="194" name="CustomShape 6"/>
          <p:cNvSpPr/>
          <p:nvPr/>
        </p:nvSpPr>
        <p:spPr>
          <a:xfrm>
            <a:off x="1999080" y="2211840"/>
            <a:ext cx="1381680" cy="499680"/>
          </a:xfrm>
          <a:prstGeom prst="ellipse">
            <a:avLst/>
          </a:prstGeom>
          <a:solidFill>
            <a:srgbClr val="FFE0B3"/>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330" b="0" strike="noStrike" spc="-1">
                <a:solidFill>
                  <a:srgbClr val="000000"/>
                </a:solidFill>
                <a:latin typeface="Arial"/>
                <a:ea typeface="DejaVu Sans"/>
              </a:rPr>
              <a:t>      LA</a:t>
            </a:r>
            <a:endParaRPr lang="pt-BR" sz="1330" b="0" strike="noStrike" spc="-1">
              <a:latin typeface="Arial"/>
            </a:endParaRPr>
          </a:p>
        </p:txBody>
      </p:sp>
      <p:sp>
        <p:nvSpPr>
          <p:cNvPr id="195" name="CustomShape 7"/>
          <p:cNvSpPr/>
          <p:nvPr/>
        </p:nvSpPr>
        <p:spPr>
          <a:xfrm>
            <a:off x="3006720" y="3219840"/>
            <a:ext cx="1507680" cy="499680"/>
          </a:xfrm>
          <a:prstGeom prst="hexagon">
            <a:avLst>
              <a:gd name="adj" fmla="val 16632"/>
              <a:gd name="vf" fmla="val 18520"/>
            </a:avLst>
          </a:prstGeom>
          <a:solidFill>
            <a:srgbClr val="FFCC00"/>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330" b="0" strike="noStrike" spc="-1">
                <a:solidFill>
                  <a:srgbClr val="000000"/>
                </a:solidFill>
                <a:latin typeface="Arial"/>
                <a:ea typeface="DejaVu Sans"/>
              </a:rPr>
              <a:t>       LR</a:t>
            </a:r>
            <a:endParaRPr lang="pt-BR" sz="1330" b="0" strike="noStrike" spc="-1">
              <a:latin typeface="Arial"/>
            </a:endParaRPr>
          </a:p>
        </p:txBody>
      </p:sp>
      <p:sp>
        <p:nvSpPr>
          <p:cNvPr id="196" name="Line 8"/>
          <p:cNvSpPr/>
          <p:nvPr/>
        </p:nvSpPr>
        <p:spPr>
          <a:xfrm>
            <a:off x="3384720" y="2463840"/>
            <a:ext cx="882000" cy="360"/>
          </a:xfrm>
          <a:prstGeom prst="line">
            <a:avLst/>
          </a:prstGeom>
          <a:ln w="9360">
            <a:noFill/>
          </a:ln>
        </p:spPr>
        <p:style>
          <a:lnRef idx="0">
            <a:scrgbClr r="0" g="0" b="0"/>
          </a:lnRef>
          <a:fillRef idx="0">
            <a:scrgbClr r="0" g="0" b="0"/>
          </a:fillRef>
          <a:effectRef idx="0">
            <a:scrgbClr r="0" g="0" b="0"/>
          </a:effectRef>
          <a:fontRef idx="minor"/>
        </p:style>
      </p:sp>
      <p:sp>
        <p:nvSpPr>
          <p:cNvPr id="197" name="Line 9"/>
          <p:cNvSpPr/>
          <p:nvPr/>
        </p:nvSpPr>
        <p:spPr>
          <a:xfrm>
            <a:off x="3762720" y="2463840"/>
            <a:ext cx="360" cy="756000"/>
          </a:xfrm>
          <a:prstGeom prst="line">
            <a:avLst/>
          </a:prstGeom>
          <a:ln w="9360">
            <a:noFill/>
          </a:ln>
        </p:spPr>
        <p:style>
          <a:lnRef idx="0">
            <a:scrgbClr r="0" g="0" b="0"/>
          </a:lnRef>
          <a:fillRef idx="0">
            <a:scrgbClr r="0" g="0" b="0"/>
          </a:fillRef>
          <a:effectRef idx="0">
            <a:scrgbClr r="0" g="0" b="0"/>
          </a:effectRef>
          <a:fontRef idx="minor"/>
        </p:style>
      </p:sp>
      <p:sp>
        <p:nvSpPr>
          <p:cNvPr id="198" name="CustomShape 10"/>
          <p:cNvSpPr/>
          <p:nvPr/>
        </p:nvSpPr>
        <p:spPr>
          <a:xfrm>
            <a:off x="4266720" y="2211840"/>
            <a:ext cx="1381680" cy="499680"/>
          </a:xfrm>
          <a:prstGeom prst="ellipse">
            <a:avLst/>
          </a:prstGeom>
          <a:solidFill>
            <a:srgbClr val="FFCC99"/>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330" b="0" strike="noStrike" spc="-1">
                <a:solidFill>
                  <a:srgbClr val="000000"/>
                </a:solidFill>
                <a:latin typeface="Arial"/>
                <a:ea typeface="DejaVu Sans"/>
              </a:rPr>
              <a:t>      LA’</a:t>
            </a:r>
            <a:endParaRPr lang="pt-BR" sz="1330" b="0" strike="noStrike" spc="-1">
              <a:latin typeface="Arial"/>
            </a:endParaRPr>
          </a:p>
        </p:txBody>
      </p:sp>
      <p:sp>
        <p:nvSpPr>
          <p:cNvPr id="199" name="CustomShape 11"/>
          <p:cNvSpPr/>
          <p:nvPr/>
        </p:nvSpPr>
        <p:spPr>
          <a:xfrm>
            <a:off x="5526720" y="3219840"/>
            <a:ext cx="1255680" cy="499680"/>
          </a:xfrm>
          <a:prstGeom prst="rect">
            <a:avLst/>
          </a:prstGeom>
          <a:solidFill>
            <a:srgbClr val="CCFFFF"/>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330" b="0" strike="noStrike" spc="-1">
                <a:solidFill>
                  <a:srgbClr val="000000"/>
                </a:solidFill>
                <a:latin typeface="Arial"/>
                <a:ea typeface="DejaVu Sans"/>
              </a:rPr>
              <a:t>         LB</a:t>
            </a:r>
            <a:endParaRPr lang="pt-BR" sz="1330" b="0" strike="noStrike" spc="-1">
              <a:latin typeface="Arial"/>
            </a:endParaRPr>
          </a:p>
        </p:txBody>
      </p:sp>
      <p:sp>
        <p:nvSpPr>
          <p:cNvPr id="200" name="CustomShape 12"/>
          <p:cNvSpPr/>
          <p:nvPr/>
        </p:nvSpPr>
        <p:spPr>
          <a:xfrm>
            <a:off x="4392720" y="4227840"/>
            <a:ext cx="1381680" cy="499680"/>
          </a:xfrm>
          <a:prstGeom prst="roundRect">
            <a:avLst>
              <a:gd name="adj" fmla="val 13910"/>
            </a:avLst>
          </a:prstGeom>
          <a:solidFill>
            <a:srgbClr val="CCFFCC"/>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330" b="0" strike="noStrike" spc="-1">
                <a:solidFill>
                  <a:srgbClr val="000000"/>
                </a:solidFill>
                <a:latin typeface="Arial"/>
                <a:ea typeface="DejaVu Sans"/>
              </a:rPr>
              <a:t>        H S</a:t>
            </a:r>
            <a:endParaRPr lang="pt-BR" sz="1330" b="0" strike="noStrike" spc="-1">
              <a:latin typeface="Arial"/>
            </a:endParaRPr>
          </a:p>
        </p:txBody>
      </p:sp>
      <p:sp>
        <p:nvSpPr>
          <p:cNvPr id="201" name="Line 13"/>
          <p:cNvSpPr/>
          <p:nvPr/>
        </p:nvSpPr>
        <p:spPr>
          <a:xfrm>
            <a:off x="4518720" y="3471840"/>
            <a:ext cx="1008000" cy="360"/>
          </a:xfrm>
          <a:prstGeom prst="line">
            <a:avLst/>
          </a:prstGeom>
          <a:ln w="9360">
            <a:noFill/>
          </a:ln>
        </p:spPr>
        <p:style>
          <a:lnRef idx="0">
            <a:scrgbClr r="0" g="0" b="0"/>
          </a:lnRef>
          <a:fillRef idx="0">
            <a:scrgbClr r="0" g="0" b="0"/>
          </a:fillRef>
          <a:effectRef idx="0">
            <a:scrgbClr r="0" g="0" b="0"/>
          </a:effectRef>
          <a:fontRef idx="minor"/>
        </p:style>
      </p:sp>
      <p:sp>
        <p:nvSpPr>
          <p:cNvPr id="202" name="Line 14"/>
          <p:cNvSpPr/>
          <p:nvPr/>
        </p:nvSpPr>
        <p:spPr>
          <a:xfrm>
            <a:off x="5022720" y="3471840"/>
            <a:ext cx="360" cy="755640"/>
          </a:xfrm>
          <a:prstGeom prst="line">
            <a:avLst/>
          </a:prstGeom>
          <a:ln w="9360">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str">
                                      <p:cBhvr additive="repl">
                                        <p:cTn id="7" dur="1000" fill="hold"/>
                                        <p:tgtEl>
                                          <p:spTgt spid="193"/>
                                        </p:tgtEl>
                                      </p:cBhvr>
                                      <p:tavLst>
                                        <p:tav tm="0">
                                          <p:val>
                                            <p:strVal val="width*0.70"/>
                                          </p:val>
                                        </p:tav>
                                        <p:tav tm="100000">
                                          <p:val>
                                            <p:strVal val="width"/>
                                          </p:val>
                                        </p:tav>
                                      </p:tavLst>
                                    </p:anim>
                                    <p:anim calcmode="lin" valueType="str">
                                      <p:cBhvr additive="repl">
                                        <p:cTn id="8" dur="1000" fill="hold"/>
                                        <p:tgtEl>
                                          <p:spTgt spid="193"/>
                                        </p:tgtEl>
                                      </p:cBhvr>
                                      <p:tavLst>
                                        <p:tav tm="0">
                                          <p:val>
                                            <p:strVal val="height"/>
                                          </p:val>
                                        </p:tav>
                                        <p:tav tm="100000">
                                          <p:val>
                                            <p:strVal val="height"/>
                                          </p:val>
                                        </p:tav>
                                      </p:tavLst>
                                    </p:anim>
                                    <p:animEffect transition="in" filter="fade">
                                      <p:cBhvr additive="repl">
                                        <p:cTn id="9"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2352600" y="-110160"/>
            <a:ext cx="6631560" cy="751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t-BR" sz="1800" b="1" i="1" strike="noStrike" spc="-1">
                <a:solidFill>
                  <a:srgbClr val="FF9900"/>
                </a:solidFill>
                <a:latin typeface="Arial"/>
                <a:ea typeface="DejaVu Sans"/>
              </a:rPr>
              <a:t>CULTURA DO MILHO</a:t>
            </a:r>
            <a:endParaRPr lang="pt-BR" sz="1800" b="0" strike="noStrike" spc="-1">
              <a:latin typeface="Arial"/>
            </a:endParaRPr>
          </a:p>
        </p:txBody>
      </p:sp>
      <p:sp>
        <p:nvSpPr>
          <p:cNvPr id="204" name="CustomShape 2"/>
          <p:cNvSpPr/>
          <p:nvPr/>
        </p:nvSpPr>
        <p:spPr>
          <a:xfrm>
            <a:off x="4937400" y="155520"/>
            <a:ext cx="4419360" cy="48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50" b="1" u="sng" strike="noStrike" spc="-1">
                <a:solidFill>
                  <a:srgbClr val="FF0066"/>
                </a:solidFill>
                <a:uFill>
                  <a:solidFill>
                    <a:srgbClr val="FFFFFF"/>
                  </a:solidFill>
                </a:uFill>
                <a:latin typeface="Arial"/>
                <a:ea typeface="DejaVu Sans"/>
              </a:rPr>
              <a:t>HÍBRIDO SIMPLES</a:t>
            </a:r>
            <a:endParaRPr lang="pt-BR" sz="2650" b="0" strike="noStrike" spc="-1">
              <a:latin typeface="Arial"/>
            </a:endParaRPr>
          </a:p>
        </p:txBody>
      </p:sp>
      <p:sp>
        <p:nvSpPr>
          <p:cNvPr id="205" name="CustomShape 3"/>
          <p:cNvSpPr/>
          <p:nvPr/>
        </p:nvSpPr>
        <p:spPr>
          <a:xfrm>
            <a:off x="141840" y="7032960"/>
            <a:ext cx="3353400" cy="389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pt-BR" sz="1989" b="1" u="sng" strike="noStrike" spc="-1">
                <a:solidFill>
                  <a:srgbClr val="FF6699"/>
                </a:solidFill>
                <a:uFill>
                  <a:solidFill>
                    <a:srgbClr val="FFFFFF"/>
                  </a:solidFill>
                </a:uFill>
                <a:latin typeface="Arial"/>
                <a:ea typeface="DejaVu Sans"/>
              </a:rPr>
              <a:t>CULTIVARES E HÍBRIDOS</a:t>
            </a:r>
            <a:r>
              <a:rPr lang="pt-BR" sz="1989" b="0" strike="noStrike" spc="-1">
                <a:solidFill>
                  <a:srgbClr val="FF6699"/>
                </a:solidFill>
                <a:latin typeface="Arial"/>
                <a:ea typeface="DejaVu Sans"/>
              </a:rPr>
              <a:t> </a:t>
            </a:r>
            <a:endParaRPr lang="pt-BR" sz="1989" b="0" strike="noStrike" spc="-1">
              <a:latin typeface="Arial"/>
            </a:endParaRPr>
          </a:p>
        </p:txBody>
      </p:sp>
      <p:pic>
        <p:nvPicPr>
          <p:cNvPr id="206" name="Imagem 195"/>
          <p:cNvPicPr/>
          <p:nvPr/>
        </p:nvPicPr>
        <p:blipFill>
          <a:blip r:embed="rId2"/>
          <a:stretch/>
        </p:blipFill>
        <p:spPr>
          <a:xfrm>
            <a:off x="0" y="2088000"/>
            <a:ext cx="5918400" cy="3092760"/>
          </a:xfrm>
          <a:prstGeom prst="rect">
            <a:avLst/>
          </a:prstGeom>
          <a:ln>
            <a:noFill/>
          </a:ln>
        </p:spPr>
      </p:pic>
      <p:pic>
        <p:nvPicPr>
          <p:cNvPr id="207" name="Imagem 196"/>
          <p:cNvPicPr/>
          <p:nvPr/>
        </p:nvPicPr>
        <p:blipFill>
          <a:blip r:embed="rId3"/>
          <a:stretch/>
        </p:blipFill>
        <p:spPr>
          <a:xfrm>
            <a:off x="6048000" y="1181880"/>
            <a:ext cx="4005360" cy="6336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2352600" y="83880"/>
            <a:ext cx="6631560" cy="751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t-BR" sz="1800" b="1" i="1" strike="noStrike" spc="-1">
                <a:solidFill>
                  <a:srgbClr val="FF9900"/>
                </a:solidFill>
                <a:latin typeface="Arial"/>
                <a:ea typeface="DejaVu Sans"/>
              </a:rPr>
              <a:t>CULTURA DO MILHO</a:t>
            </a:r>
            <a:endParaRPr lang="pt-BR" sz="1800" b="0" strike="noStrike" spc="-1">
              <a:latin typeface="Arial"/>
            </a:endParaRPr>
          </a:p>
        </p:txBody>
      </p:sp>
      <p:sp>
        <p:nvSpPr>
          <p:cNvPr id="209" name="CustomShape 2"/>
          <p:cNvSpPr/>
          <p:nvPr/>
        </p:nvSpPr>
        <p:spPr>
          <a:xfrm>
            <a:off x="3157560" y="922320"/>
            <a:ext cx="4419360" cy="48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50" b="1" u="sng" strike="noStrike" spc="-1">
                <a:solidFill>
                  <a:srgbClr val="FF0066"/>
                </a:solidFill>
                <a:uFill>
                  <a:solidFill>
                    <a:srgbClr val="FFFFFF"/>
                  </a:solidFill>
                </a:uFill>
                <a:latin typeface="Arial"/>
                <a:ea typeface="DejaVu Sans"/>
              </a:rPr>
              <a:t>HÍBRIDOS DE MILHO</a:t>
            </a:r>
            <a:endParaRPr lang="pt-BR" sz="2650" b="0" strike="noStrike" spc="-1">
              <a:latin typeface="Arial"/>
            </a:endParaRPr>
          </a:p>
        </p:txBody>
      </p:sp>
      <p:sp>
        <p:nvSpPr>
          <p:cNvPr id="210" name="CustomShape 3"/>
          <p:cNvSpPr/>
          <p:nvPr/>
        </p:nvSpPr>
        <p:spPr>
          <a:xfrm>
            <a:off x="141840" y="7032960"/>
            <a:ext cx="3353400" cy="389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pt-BR" sz="1989" b="1" u="sng" strike="noStrike" spc="-1">
                <a:solidFill>
                  <a:srgbClr val="FF6699"/>
                </a:solidFill>
                <a:uFill>
                  <a:solidFill>
                    <a:srgbClr val="FFFFFF"/>
                  </a:solidFill>
                </a:uFill>
                <a:latin typeface="Arial"/>
                <a:ea typeface="DejaVu Sans"/>
              </a:rPr>
              <a:t>CULTIVARES E HÍBRIDOS</a:t>
            </a:r>
            <a:r>
              <a:rPr lang="pt-BR" sz="1989" b="0" strike="noStrike" spc="-1">
                <a:solidFill>
                  <a:srgbClr val="FF6699"/>
                </a:solidFill>
                <a:latin typeface="Arial"/>
                <a:ea typeface="DejaVu Sans"/>
              </a:rPr>
              <a:t> </a:t>
            </a:r>
            <a:endParaRPr lang="pt-BR" sz="1989" b="0" strike="noStrike" spc="-1">
              <a:latin typeface="Arial"/>
            </a:endParaRPr>
          </a:p>
        </p:txBody>
      </p:sp>
      <p:sp>
        <p:nvSpPr>
          <p:cNvPr id="211" name="CustomShape 4"/>
          <p:cNvSpPr/>
          <p:nvPr/>
        </p:nvSpPr>
        <p:spPr>
          <a:xfrm>
            <a:off x="288000" y="1656000"/>
            <a:ext cx="9600840" cy="1900800"/>
          </a:xfrm>
          <a:prstGeom prst="rect">
            <a:avLst/>
          </a:prstGeom>
          <a:gradFill>
            <a:gsLst>
              <a:gs pos="0">
                <a:schemeClr val="bg1"/>
              </a:gs>
              <a:gs pos="100000">
                <a:srgbClr val="FEAD0A"/>
              </a:gs>
            </a:gsLst>
            <a:lin ang="2700000"/>
          </a:gra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989" b="1" u="sng" strike="noStrike" spc="-1">
                <a:solidFill>
                  <a:srgbClr val="669900"/>
                </a:solidFill>
                <a:uFill>
                  <a:solidFill>
                    <a:srgbClr val="FFFFFF"/>
                  </a:solidFill>
                </a:uFill>
                <a:latin typeface="Arial"/>
                <a:ea typeface="DejaVu Sans"/>
              </a:rPr>
              <a:t>Híbrido Simples (HS):</a:t>
            </a:r>
            <a:endParaRPr lang="pt-BR" sz="1989" b="0" strike="noStrike" spc="-1">
              <a:latin typeface="Arial"/>
            </a:endParaRPr>
          </a:p>
          <a:p>
            <a:pPr>
              <a:lnSpc>
                <a:spcPct val="100000"/>
              </a:lnSpc>
            </a:pPr>
            <a:r>
              <a:rPr lang="pt-BR" sz="1989" b="1" strike="noStrike" spc="-1">
                <a:solidFill>
                  <a:srgbClr val="000000"/>
                </a:solidFill>
                <a:latin typeface="Arial"/>
                <a:ea typeface="DejaVu Sans"/>
              </a:rPr>
              <a:t>	É um híbrido derivado do cruzamento entre duas linhagens puras ou endogâmicas.</a:t>
            </a:r>
            <a:endParaRPr lang="pt-BR" sz="1989" b="0" strike="noStrike" spc="-1">
              <a:latin typeface="Arial"/>
            </a:endParaRPr>
          </a:p>
          <a:p>
            <a:pPr>
              <a:lnSpc>
                <a:spcPct val="100000"/>
              </a:lnSpc>
            </a:pPr>
            <a:r>
              <a:rPr lang="pt-BR" sz="1989" b="1" strike="noStrike" spc="-1">
                <a:solidFill>
                  <a:srgbClr val="000000"/>
                </a:solidFill>
                <a:latin typeface="Arial"/>
                <a:ea typeface="DejaVu Sans"/>
              </a:rPr>
              <a:t>	De um modo geral, é o tipo de híbrido mais produtivo, apresentando grande uniformidade para os seguintes caracteres: florescimento, altura de espigas e de plantas, e cor de grãos, embora tenha adaptação mais restrita.</a:t>
            </a:r>
            <a:endParaRPr lang="pt-BR" sz="1989" b="0" strike="noStrike" spc="-1">
              <a:latin typeface="Arial"/>
            </a:endParaRPr>
          </a:p>
        </p:txBody>
      </p:sp>
      <p:sp>
        <p:nvSpPr>
          <p:cNvPr id="212" name="CustomShape 5"/>
          <p:cNvSpPr/>
          <p:nvPr/>
        </p:nvSpPr>
        <p:spPr>
          <a:xfrm>
            <a:off x="279720" y="4130640"/>
            <a:ext cx="9798840" cy="2203200"/>
          </a:xfrm>
          <a:prstGeom prst="rect">
            <a:avLst/>
          </a:prstGeom>
          <a:gradFill>
            <a:gsLst>
              <a:gs pos="0">
                <a:schemeClr val="bg1"/>
              </a:gs>
              <a:gs pos="100000">
                <a:srgbClr val="FEAD0A"/>
              </a:gs>
            </a:gsLst>
            <a:lin ang="2700000"/>
          </a:gra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989" b="1" strike="noStrike" spc="-1">
                <a:solidFill>
                  <a:srgbClr val="000000"/>
                </a:solidFill>
                <a:latin typeface="Arial"/>
                <a:ea typeface="DejaVu Sans"/>
              </a:rPr>
              <a:t>	A semente do HS é produzida com base na linhagem (fêmea), que de modo geral, produz muito pouco (1.000 a 2.000 kg/ha), o que eleva bastante o seu custo de produção. Nos EUA praticamente a totalidade da área de milho é semeada com híbrido simples ou híbrido simples modificado.</a:t>
            </a:r>
            <a:endParaRPr lang="pt-BR" sz="1989" b="0" strike="noStrike" spc="-1">
              <a:latin typeface="Arial"/>
            </a:endParaRPr>
          </a:p>
          <a:p>
            <a:pPr>
              <a:lnSpc>
                <a:spcPct val="100000"/>
              </a:lnSpc>
            </a:pPr>
            <a:r>
              <a:rPr lang="pt-BR" sz="1989" b="1" strike="noStrike" spc="-1">
                <a:solidFill>
                  <a:srgbClr val="000000"/>
                </a:solidFill>
                <a:latin typeface="Arial"/>
                <a:ea typeface="DejaVu Sans"/>
              </a:rPr>
              <a:t>	Era pouco produzido em escala comercial em nosso meio, em função do alto custo da semente. A participação no mercado na década de 1990 era de 2%, na safra 2004/05 foi de 37,6% (incluindo os HSm).</a:t>
            </a:r>
            <a:endParaRPr lang="pt-BR" sz="1989"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str">
                                      <p:cBhvr additive="repl">
                                        <p:cTn id="7" dur="1000" fill="hold"/>
                                        <p:tgtEl>
                                          <p:spTgt spid="211"/>
                                        </p:tgtEl>
                                      </p:cBhvr>
                                      <p:tavLst>
                                        <p:tav tm="0">
                                          <p:val>
                                            <p:strVal val="width*0.70"/>
                                          </p:val>
                                        </p:tav>
                                        <p:tav tm="100000">
                                          <p:val>
                                            <p:strVal val="width"/>
                                          </p:val>
                                        </p:tav>
                                      </p:tavLst>
                                    </p:anim>
                                    <p:anim calcmode="lin" valueType="str">
                                      <p:cBhvr additive="repl">
                                        <p:cTn id="8" dur="1000" fill="hold"/>
                                        <p:tgtEl>
                                          <p:spTgt spid="211"/>
                                        </p:tgtEl>
                                      </p:cBhvr>
                                      <p:tavLst>
                                        <p:tav tm="0">
                                          <p:val>
                                            <p:strVal val="height"/>
                                          </p:val>
                                        </p:tav>
                                        <p:tav tm="100000">
                                          <p:val>
                                            <p:strVal val="height"/>
                                          </p:val>
                                        </p:tav>
                                      </p:tavLst>
                                    </p:anim>
                                    <p:animEffect transition="in" filter="fade">
                                      <p:cBhvr additive="repl">
                                        <p:cTn id="9"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2352600" y="-110160"/>
            <a:ext cx="6631560" cy="751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t-BR" sz="1800" b="1" i="1" strike="noStrike" spc="-1">
                <a:solidFill>
                  <a:srgbClr val="FF9900"/>
                </a:solidFill>
                <a:latin typeface="Arial"/>
                <a:ea typeface="DejaVu Sans"/>
              </a:rPr>
              <a:t>CULTURA DO MILHO</a:t>
            </a:r>
            <a:endParaRPr lang="pt-BR" sz="1800" b="0" strike="noStrike" spc="-1">
              <a:latin typeface="Arial"/>
            </a:endParaRPr>
          </a:p>
        </p:txBody>
      </p:sp>
      <p:sp>
        <p:nvSpPr>
          <p:cNvPr id="214" name="CustomShape 2"/>
          <p:cNvSpPr/>
          <p:nvPr/>
        </p:nvSpPr>
        <p:spPr>
          <a:xfrm>
            <a:off x="3157560" y="605520"/>
            <a:ext cx="4419360" cy="48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50" b="1" u="sng" strike="noStrike" spc="-1">
                <a:solidFill>
                  <a:srgbClr val="FF0066"/>
                </a:solidFill>
                <a:uFill>
                  <a:solidFill>
                    <a:srgbClr val="FFFFFF"/>
                  </a:solidFill>
                </a:uFill>
                <a:latin typeface="Arial"/>
                <a:ea typeface="DejaVu Sans"/>
              </a:rPr>
              <a:t>HÍBRIDOS DE MILHO</a:t>
            </a:r>
            <a:endParaRPr lang="pt-BR" sz="2650" b="0" strike="noStrike" spc="-1">
              <a:latin typeface="Arial"/>
            </a:endParaRPr>
          </a:p>
        </p:txBody>
      </p:sp>
      <p:sp>
        <p:nvSpPr>
          <p:cNvPr id="215" name="CustomShape 3"/>
          <p:cNvSpPr/>
          <p:nvPr/>
        </p:nvSpPr>
        <p:spPr>
          <a:xfrm>
            <a:off x="141840" y="7032960"/>
            <a:ext cx="3353400" cy="389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pt-BR" sz="1989" b="1" u="sng" strike="noStrike" spc="-1">
                <a:solidFill>
                  <a:srgbClr val="FF6699"/>
                </a:solidFill>
                <a:uFill>
                  <a:solidFill>
                    <a:srgbClr val="FFFFFF"/>
                  </a:solidFill>
                </a:uFill>
                <a:latin typeface="Arial"/>
                <a:ea typeface="DejaVu Sans"/>
              </a:rPr>
              <a:t>CULTIVARES E HÍBRIDOS</a:t>
            </a:r>
            <a:r>
              <a:rPr lang="pt-BR" sz="1989" b="0" strike="noStrike" spc="-1">
                <a:solidFill>
                  <a:srgbClr val="FF6699"/>
                </a:solidFill>
                <a:latin typeface="Arial"/>
                <a:ea typeface="DejaVu Sans"/>
              </a:rPr>
              <a:t> </a:t>
            </a:r>
            <a:endParaRPr lang="pt-BR" sz="1989" b="0" strike="noStrike" spc="-1">
              <a:latin typeface="Arial"/>
            </a:endParaRPr>
          </a:p>
        </p:txBody>
      </p:sp>
      <p:sp>
        <p:nvSpPr>
          <p:cNvPr id="216" name="CustomShape 4"/>
          <p:cNvSpPr/>
          <p:nvPr/>
        </p:nvSpPr>
        <p:spPr>
          <a:xfrm>
            <a:off x="158040" y="1494360"/>
            <a:ext cx="9798840" cy="2808000"/>
          </a:xfrm>
          <a:prstGeom prst="rect">
            <a:avLst/>
          </a:prstGeom>
          <a:gradFill>
            <a:gsLst>
              <a:gs pos="0">
                <a:schemeClr val="bg1"/>
              </a:gs>
              <a:gs pos="100000">
                <a:srgbClr val="FEAD0A"/>
              </a:gs>
            </a:gsLst>
            <a:lin ang="2700000"/>
          </a:gra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989" b="1" u="sng" strike="noStrike" spc="-1">
                <a:solidFill>
                  <a:srgbClr val="669900"/>
                </a:solidFill>
                <a:uFill>
                  <a:solidFill>
                    <a:srgbClr val="FFFFFF"/>
                  </a:solidFill>
                </a:uFill>
                <a:latin typeface="Arial"/>
                <a:ea typeface="DejaVu Sans"/>
              </a:rPr>
              <a:t>Híbrido Simples (HS):</a:t>
            </a:r>
            <a:r>
              <a:rPr lang="pt-BR" sz="1989" b="0" strike="noStrike" spc="-1">
                <a:solidFill>
                  <a:srgbClr val="000000"/>
                </a:solidFill>
                <a:latin typeface="Arial"/>
                <a:ea typeface="DejaVu Sans"/>
              </a:rPr>
              <a:t> </a:t>
            </a:r>
            <a:endParaRPr lang="pt-BR" sz="1989" b="0" strike="noStrike" spc="-1">
              <a:latin typeface="Arial"/>
            </a:endParaRPr>
          </a:p>
          <a:p>
            <a:pPr>
              <a:lnSpc>
                <a:spcPct val="100000"/>
              </a:lnSpc>
            </a:pPr>
            <a:r>
              <a:rPr lang="pt-BR" sz="1989" b="1" strike="noStrike" spc="-1">
                <a:solidFill>
                  <a:srgbClr val="000000"/>
                </a:solidFill>
                <a:latin typeface="Arial"/>
                <a:ea typeface="DejaVu Sans"/>
              </a:rPr>
              <a:t>		A proporção entre linhagens macho e linhagen fêmea utilizada na produção de sementes é de 2 machos : 4 fêmeas. Apenas as plantas fêmeas são colhidas.</a:t>
            </a:r>
            <a:r>
              <a:rPr lang="pt-BR" sz="1989" b="0" strike="noStrike" spc="-1">
                <a:solidFill>
                  <a:srgbClr val="000000"/>
                </a:solidFill>
                <a:latin typeface="Arial"/>
                <a:ea typeface="DejaVu Sans"/>
              </a:rPr>
              <a:t> </a:t>
            </a:r>
            <a:endParaRPr lang="pt-BR" sz="1989" b="0" strike="noStrike" spc="-1">
              <a:latin typeface="Arial"/>
            </a:endParaRPr>
          </a:p>
          <a:p>
            <a:pPr>
              <a:lnSpc>
                <a:spcPct val="100000"/>
              </a:lnSpc>
            </a:pPr>
            <a:r>
              <a:rPr lang="pt-BR" sz="1989" b="0" strike="noStrike" spc="-1">
                <a:solidFill>
                  <a:srgbClr val="000000"/>
                </a:solidFill>
                <a:latin typeface="Arial"/>
                <a:ea typeface="DejaVu Sans"/>
              </a:rPr>
              <a:t>	</a:t>
            </a:r>
            <a:r>
              <a:rPr lang="pt-BR" sz="1989" b="1" strike="noStrike" spc="-1">
                <a:solidFill>
                  <a:srgbClr val="000000"/>
                </a:solidFill>
                <a:latin typeface="Arial"/>
                <a:ea typeface="DejaVu Sans"/>
              </a:rPr>
              <a:t>	      	|   |              |  |              | |</a:t>
            </a:r>
            <a:endParaRPr lang="pt-BR" sz="1989" b="0" strike="noStrike" spc="-1">
              <a:latin typeface="Arial"/>
            </a:endParaRPr>
          </a:p>
          <a:p>
            <a:pPr>
              <a:lnSpc>
                <a:spcPct val="100000"/>
              </a:lnSpc>
            </a:pPr>
            <a:r>
              <a:rPr lang="pt-BR" sz="1989" b="1" strike="noStrike" spc="-1">
                <a:solidFill>
                  <a:srgbClr val="000000"/>
                </a:solidFill>
                <a:latin typeface="Arial"/>
                <a:ea typeface="DejaVu Sans"/>
              </a:rPr>
              <a:t>       			|   |              |  |              | |  </a:t>
            </a:r>
            <a:endParaRPr lang="pt-BR" sz="1989" b="0" strike="noStrike" spc="-1">
              <a:latin typeface="Arial"/>
            </a:endParaRPr>
          </a:p>
          <a:p>
            <a:pPr>
              <a:lnSpc>
                <a:spcPct val="100000"/>
              </a:lnSpc>
            </a:pPr>
            <a:r>
              <a:rPr lang="pt-BR" sz="1989" b="1" strike="noStrike" spc="-1">
                <a:solidFill>
                  <a:srgbClr val="000000"/>
                </a:solidFill>
                <a:latin typeface="Arial"/>
                <a:ea typeface="DejaVu Sans"/>
              </a:rPr>
              <a:t>			|   |              |  |              | |</a:t>
            </a:r>
            <a:endParaRPr lang="pt-BR" sz="1989" b="0" strike="noStrike" spc="-1">
              <a:latin typeface="Arial"/>
            </a:endParaRPr>
          </a:p>
          <a:p>
            <a:pPr>
              <a:lnSpc>
                <a:spcPct val="100000"/>
              </a:lnSpc>
            </a:pPr>
            <a:r>
              <a:rPr lang="pt-BR" sz="1989" b="1" strike="noStrike" spc="-1">
                <a:solidFill>
                  <a:srgbClr val="000000"/>
                </a:solidFill>
                <a:latin typeface="Arial"/>
                <a:ea typeface="DejaVu Sans"/>
              </a:rPr>
              <a:t>			M M F F F F M M F F F F MM F F F F</a:t>
            </a:r>
            <a:endParaRPr lang="pt-BR" sz="1989" b="0" strike="noStrike" spc="-1">
              <a:latin typeface="Arial"/>
            </a:endParaRPr>
          </a:p>
          <a:p>
            <a:pPr>
              <a:lnSpc>
                <a:spcPct val="100000"/>
              </a:lnSpc>
            </a:pPr>
            <a:r>
              <a:rPr lang="pt-BR" sz="1989" b="1" strike="noStrike" spc="-1">
                <a:solidFill>
                  <a:srgbClr val="000000"/>
                </a:solidFill>
                <a:latin typeface="Arial"/>
                <a:ea typeface="DejaVu Sans"/>
              </a:rPr>
              <a:t>	</a:t>
            </a:r>
            <a:r>
              <a:rPr lang="pt-BR" sz="1989" b="0" strike="noStrike" spc="-1">
                <a:solidFill>
                  <a:srgbClr val="000000"/>
                </a:solidFill>
                <a:latin typeface="Arial"/>
                <a:ea typeface="DejaVu Sans"/>
              </a:rPr>
              <a:t>Ex. CD 307; 2B710; P30F90; Penta; AG 8060; DKB 390.</a:t>
            </a:r>
            <a:endParaRPr lang="pt-BR" sz="1989" b="0" strike="noStrike" spc="-1">
              <a:latin typeface="Arial"/>
            </a:endParaRPr>
          </a:p>
        </p:txBody>
      </p:sp>
      <p:sp>
        <p:nvSpPr>
          <p:cNvPr id="217" name="CustomShape 5"/>
          <p:cNvSpPr/>
          <p:nvPr/>
        </p:nvSpPr>
        <p:spPr>
          <a:xfrm>
            <a:off x="276840" y="4731840"/>
            <a:ext cx="9600840" cy="1598400"/>
          </a:xfrm>
          <a:prstGeom prst="rect">
            <a:avLst/>
          </a:prstGeom>
          <a:gradFill>
            <a:gsLst>
              <a:gs pos="0">
                <a:schemeClr val="bg1"/>
              </a:gs>
              <a:gs pos="100000">
                <a:srgbClr val="FEAD0A"/>
              </a:gs>
            </a:gsLst>
            <a:lin ang="2700000"/>
          </a:gra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989" b="1" u="sng" strike="noStrike" spc="-1">
                <a:solidFill>
                  <a:srgbClr val="669900"/>
                </a:solidFill>
                <a:uFill>
                  <a:solidFill>
                    <a:srgbClr val="FFFFFF"/>
                  </a:solidFill>
                </a:uFill>
                <a:latin typeface="Arial"/>
                <a:ea typeface="DejaVu Sans"/>
              </a:rPr>
              <a:t>Híbrido Simples Modificado (HSm):</a:t>
            </a:r>
            <a:endParaRPr lang="pt-BR" sz="1989" b="0" strike="noStrike" spc="-1">
              <a:latin typeface="Arial"/>
            </a:endParaRPr>
          </a:p>
          <a:p>
            <a:pPr>
              <a:lnSpc>
                <a:spcPct val="100000"/>
              </a:lnSpc>
            </a:pPr>
            <a:r>
              <a:rPr lang="pt-BR" sz="1989" b="1" strike="noStrike" spc="-1">
                <a:solidFill>
                  <a:srgbClr val="000000"/>
                </a:solidFill>
                <a:latin typeface="Arial"/>
                <a:ea typeface="DejaVu Sans"/>
              </a:rPr>
              <a:t>	HSm resultante do cruzamento entre duas linhagens irmãs que, posteriormente são cruzadas com uma terceira linhagem, ou com outro híbrido formado por duas linhagens, também irmãs.</a:t>
            </a:r>
            <a:endParaRPr lang="pt-BR" sz="1989" b="0" strike="noStrike" spc="-1">
              <a:latin typeface="Arial"/>
            </a:endParaRPr>
          </a:p>
          <a:p>
            <a:pPr>
              <a:lnSpc>
                <a:spcPct val="100000"/>
              </a:lnSpc>
            </a:pPr>
            <a:r>
              <a:rPr lang="pt-BR" sz="1989" b="1" strike="noStrike" spc="-1">
                <a:solidFill>
                  <a:srgbClr val="000000"/>
                </a:solidFill>
                <a:latin typeface="Arial"/>
                <a:ea typeface="DejaVu Sans"/>
              </a:rPr>
              <a:t>	</a:t>
            </a:r>
            <a:r>
              <a:rPr lang="pt-BR" sz="1989" b="0" strike="noStrike" spc="-1">
                <a:solidFill>
                  <a:srgbClr val="000000"/>
                </a:solidFill>
                <a:latin typeface="Arial"/>
                <a:ea typeface="DejaVu Sans"/>
              </a:rPr>
              <a:t>Ex. Premium Flex; AG 9090</a:t>
            </a:r>
            <a:r>
              <a:rPr lang="pt-BR" sz="1989" b="1" strike="noStrike" spc="-1">
                <a:solidFill>
                  <a:srgbClr val="000000"/>
                </a:solidFill>
                <a:latin typeface="Arial"/>
                <a:ea typeface="DejaVu Sans"/>
              </a:rPr>
              <a:t>.</a:t>
            </a:r>
            <a:endParaRPr lang="pt-BR" sz="1989"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str">
                                      <p:cBhvr additive="repl">
                                        <p:cTn id="7" dur="1000" fill="hold"/>
                                        <p:tgtEl>
                                          <p:spTgt spid="217"/>
                                        </p:tgtEl>
                                      </p:cBhvr>
                                      <p:tavLst>
                                        <p:tav tm="0">
                                          <p:val>
                                            <p:strVal val="width*0.70"/>
                                          </p:val>
                                        </p:tav>
                                        <p:tav tm="100000">
                                          <p:val>
                                            <p:strVal val="width"/>
                                          </p:val>
                                        </p:tav>
                                      </p:tavLst>
                                    </p:anim>
                                    <p:anim calcmode="lin" valueType="str">
                                      <p:cBhvr additive="repl">
                                        <p:cTn id="8" dur="1000" fill="hold"/>
                                        <p:tgtEl>
                                          <p:spTgt spid="217"/>
                                        </p:tgtEl>
                                      </p:cBhvr>
                                      <p:tavLst>
                                        <p:tav tm="0">
                                          <p:val>
                                            <p:strVal val="height"/>
                                          </p:val>
                                        </p:tav>
                                        <p:tav tm="100000">
                                          <p:val>
                                            <p:strVal val="height"/>
                                          </p:val>
                                        </p:tav>
                                      </p:tavLst>
                                    </p:anim>
                                    <p:animEffect transition="in" filter="fade">
                                      <p:cBhvr additive="repl">
                                        <p:cTn id="9"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2352600" y="83880"/>
            <a:ext cx="6631560" cy="751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t-BR" sz="1800" b="1" i="1" strike="noStrike" spc="-1">
                <a:solidFill>
                  <a:srgbClr val="FF9900"/>
                </a:solidFill>
                <a:latin typeface="Arial"/>
                <a:ea typeface="DejaVu Sans"/>
              </a:rPr>
              <a:t>CULTURA DO MILHO</a:t>
            </a:r>
            <a:endParaRPr lang="pt-BR" sz="1800" b="0" strike="noStrike" spc="-1">
              <a:latin typeface="Arial"/>
            </a:endParaRPr>
          </a:p>
        </p:txBody>
      </p:sp>
      <p:sp>
        <p:nvSpPr>
          <p:cNvPr id="219" name="CustomShape 2"/>
          <p:cNvSpPr/>
          <p:nvPr/>
        </p:nvSpPr>
        <p:spPr>
          <a:xfrm>
            <a:off x="3157560" y="922320"/>
            <a:ext cx="4419360" cy="48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50" b="1" u="sng" strike="noStrike" spc="-1">
                <a:solidFill>
                  <a:srgbClr val="FF0066"/>
                </a:solidFill>
                <a:uFill>
                  <a:solidFill>
                    <a:srgbClr val="FFFFFF"/>
                  </a:solidFill>
                </a:uFill>
                <a:latin typeface="Arial"/>
                <a:ea typeface="DejaVu Sans"/>
              </a:rPr>
              <a:t>HÍBRIDOS DE MILHO</a:t>
            </a:r>
            <a:endParaRPr lang="pt-BR" sz="2650" b="0" strike="noStrike" spc="-1">
              <a:latin typeface="Arial"/>
            </a:endParaRPr>
          </a:p>
        </p:txBody>
      </p:sp>
      <p:sp>
        <p:nvSpPr>
          <p:cNvPr id="220" name="CustomShape 3"/>
          <p:cNvSpPr/>
          <p:nvPr/>
        </p:nvSpPr>
        <p:spPr>
          <a:xfrm>
            <a:off x="141840" y="7032960"/>
            <a:ext cx="3353400" cy="389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pt-BR" sz="1989" b="1" u="sng" strike="noStrike" spc="-1">
                <a:solidFill>
                  <a:srgbClr val="FF6699"/>
                </a:solidFill>
                <a:uFill>
                  <a:solidFill>
                    <a:srgbClr val="FFFFFF"/>
                  </a:solidFill>
                </a:uFill>
                <a:latin typeface="Arial"/>
                <a:ea typeface="DejaVu Sans"/>
              </a:rPr>
              <a:t>CULTIVARES E HÍBRIDOS</a:t>
            </a:r>
            <a:r>
              <a:rPr lang="pt-BR" sz="1989" b="0" strike="noStrike" spc="-1">
                <a:solidFill>
                  <a:srgbClr val="FF6699"/>
                </a:solidFill>
                <a:latin typeface="Arial"/>
                <a:ea typeface="DejaVu Sans"/>
              </a:rPr>
              <a:t> </a:t>
            </a:r>
            <a:endParaRPr lang="pt-BR" sz="1989" b="0" strike="noStrike" spc="-1">
              <a:latin typeface="Arial"/>
            </a:endParaRPr>
          </a:p>
        </p:txBody>
      </p:sp>
      <p:sp>
        <p:nvSpPr>
          <p:cNvPr id="221" name="CustomShape 4"/>
          <p:cNvSpPr/>
          <p:nvPr/>
        </p:nvSpPr>
        <p:spPr>
          <a:xfrm>
            <a:off x="158040" y="1847880"/>
            <a:ext cx="9798840" cy="1598400"/>
          </a:xfrm>
          <a:prstGeom prst="rect">
            <a:avLst/>
          </a:prstGeom>
          <a:gradFill>
            <a:gsLst>
              <a:gs pos="0">
                <a:schemeClr val="bg1"/>
              </a:gs>
              <a:gs pos="100000">
                <a:srgbClr val="FEAD0A"/>
              </a:gs>
            </a:gsLst>
            <a:lin ang="2700000"/>
          </a:gra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989" b="1" u="sng" strike="noStrike" spc="-1">
                <a:solidFill>
                  <a:srgbClr val="669900"/>
                </a:solidFill>
                <a:uFill>
                  <a:solidFill>
                    <a:srgbClr val="FFFFFF"/>
                  </a:solidFill>
                </a:uFill>
                <a:latin typeface="Arial"/>
                <a:ea typeface="DejaVu Sans"/>
              </a:rPr>
              <a:t>Híbrido duplo (HD):</a:t>
            </a:r>
            <a:endParaRPr lang="pt-BR" sz="1989" b="0" strike="noStrike" spc="-1">
              <a:latin typeface="Arial"/>
            </a:endParaRPr>
          </a:p>
          <a:p>
            <a:pPr>
              <a:lnSpc>
                <a:spcPct val="100000"/>
              </a:lnSpc>
            </a:pPr>
            <a:endParaRPr lang="pt-BR" sz="1989" b="0" strike="noStrike" spc="-1">
              <a:latin typeface="Arial"/>
            </a:endParaRPr>
          </a:p>
          <a:p>
            <a:pPr>
              <a:lnSpc>
                <a:spcPct val="100000"/>
              </a:lnSpc>
            </a:pPr>
            <a:r>
              <a:rPr lang="pt-BR" sz="1989" b="1" strike="noStrike" spc="-1">
                <a:solidFill>
                  <a:srgbClr val="000000"/>
                </a:solidFill>
                <a:latin typeface="Arial"/>
                <a:ea typeface="DejaVu Sans"/>
              </a:rPr>
              <a:t>	Apresenta adaptação mais ampla do que os anteriores, porém, mais desuniformidade, teoricamente, menor potencial de produção.</a:t>
            </a:r>
            <a:r>
              <a:rPr lang="pt-BR" sz="1989" b="0" strike="noStrike" spc="-1">
                <a:solidFill>
                  <a:srgbClr val="000000"/>
                </a:solidFill>
                <a:latin typeface="Arial"/>
                <a:ea typeface="DejaVu Sans"/>
              </a:rPr>
              <a:t> </a:t>
            </a:r>
            <a:endParaRPr lang="pt-BR" sz="1989" b="0" strike="noStrike" spc="-1">
              <a:latin typeface="Arial"/>
            </a:endParaRPr>
          </a:p>
          <a:p>
            <a:pPr>
              <a:lnSpc>
                <a:spcPct val="100000"/>
              </a:lnSpc>
            </a:pPr>
            <a:r>
              <a:rPr lang="pt-BR" sz="1989" b="0" strike="noStrike" spc="-1">
                <a:solidFill>
                  <a:srgbClr val="000000"/>
                </a:solidFill>
                <a:latin typeface="Arial"/>
                <a:ea typeface="DejaVu Sans"/>
              </a:rPr>
              <a:t>	Ex. CD 308; DKB 979 AG 2020.</a:t>
            </a:r>
            <a:endParaRPr lang="pt-BR" sz="1989" b="0" strike="noStrike" spc="-1">
              <a:latin typeface="Arial"/>
            </a:endParaRPr>
          </a:p>
        </p:txBody>
      </p:sp>
      <p:sp>
        <p:nvSpPr>
          <p:cNvPr id="222" name="CustomShape 5"/>
          <p:cNvSpPr/>
          <p:nvPr/>
        </p:nvSpPr>
        <p:spPr>
          <a:xfrm>
            <a:off x="276840" y="3954960"/>
            <a:ext cx="9600840" cy="2203200"/>
          </a:xfrm>
          <a:prstGeom prst="rect">
            <a:avLst/>
          </a:prstGeom>
          <a:gradFill>
            <a:gsLst>
              <a:gs pos="0">
                <a:schemeClr val="bg1"/>
              </a:gs>
              <a:gs pos="100000">
                <a:srgbClr val="FEAD0A"/>
              </a:gs>
            </a:gsLst>
            <a:lin ang="2700000"/>
          </a:gra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989" b="1" u="sng" strike="noStrike" spc="-1">
                <a:solidFill>
                  <a:srgbClr val="669900"/>
                </a:solidFill>
                <a:uFill>
                  <a:solidFill>
                    <a:srgbClr val="FFFFFF"/>
                  </a:solidFill>
                </a:uFill>
                <a:latin typeface="Arial"/>
                <a:ea typeface="DejaVu Sans"/>
              </a:rPr>
              <a:t>Híbrido triplo (HT):</a:t>
            </a:r>
            <a:endParaRPr lang="pt-BR" sz="1989" b="0" strike="noStrike" spc="-1">
              <a:latin typeface="Arial"/>
            </a:endParaRPr>
          </a:p>
          <a:p>
            <a:pPr>
              <a:lnSpc>
                <a:spcPct val="100000"/>
              </a:lnSpc>
            </a:pPr>
            <a:r>
              <a:rPr lang="pt-BR" sz="1989" b="1" strike="noStrike" spc="-1">
                <a:solidFill>
                  <a:srgbClr val="000000"/>
                </a:solidFill>
                <a:latin typeface="Arial"/>
                <a:ea typeface="DejaVu Sans"/>
              </a:rPr>
              <a:t>	É o híbrido resultante do cruzamento entre um HS e uma linhagem.</a:t>
            </a:r>
            <a:endParaRPr lang="pt-BR" sz="1989" b="0" strike="noStrike" spc="-1">
              <a:latin typeface="Arial"/>
            </a:endParaRPr>
          </a:p>
          <a:p>
            <a:pPr>
              <a:lnSpc>
                <a:spcPct val="100000"/>
              </a:lnSpc>
            </a:pPr>
            <a:r>
              <a:rPr lang="pt-BR" sz="1989" b="1" strike="noStrike" spc="-1">
                <a:solidFill>
                  <a:srgbClr val="000000"/>
                </a:solidFill>
                <a:latin typeface="Arial"/>
                <a:ea typeface="DejaVu Sans"/>
              </a:rPr>
              <a:t>	Híbridos comerciais atuais 28,4% são triplos (incluindo os modificados), os quais apresentam boa uniformidade de planta, destacando-se, em especial, a altura da planta e da inserção da espiga.</a:t>
            </a:r>
            <a:endParaRPr lang="pt-BR" sz="1989" b="0" strike="noStrike" spc="-1">
              <a:latin typeface="Arial"/>
            </a:endParaRPr>
          </a:p>
          <a:p>
            <a:pPr>
              <a:lnSpc>
                <a:spcPct val="100000"/>
              </a:lnSpc>
            </a:pPr>
            <a:r>
              <a:rPr lang="pt-BR" sz="1989" b="1" strike="noStrike" spc="-1">
                <a:solidFill>
                  <a:srgbClr val="000000"/>
                </a:solidFill>
                <a:latin typeface="Arial"/>
                <a:ea typeface="DejaVu Sans"/>
              </a:rPr>
              <a:t>	Ex: HS (AxB) x Linhagem C</a:t>
            </a:r>
            <a:endParaRPr lang="pt-BR" sz="1989" b="0" strike="noStrike" spc="-1">
              <a:latin typeface="Arial"/>
            </a:endParaRPr>
          </a:p>
          <a:p>
            <a:pPr>
              <a:lnSpc>
                <a:spcPct val="100000"/>
              </a:lnSpc>
            </a:pPr>
            <a:r>
              <a:rPr lang="pt-BR" sz="1989" b="1" strike="noStrike" spc="-1">
                <a:solidFill>
                  <a:srgbClr val="000000"/>
                </a:solidFill>
                <a:latin typeface="Arial"/>
                <a:ea typeface="DejaVu Sans"/>
              </a:rPr>
              <a:t>	</a:t>
            </a:r>
            <a:r>
              <a:rPr lang="pt-BR" sz="1989" b="0" strike="noStrike" spc="-1">
                <a:solidFill>
                  <a:srgbClr val="000000"/>
                </a:solidFill>
                <a:latin typeface="Arial"/>
                <a:ea typeface="DejaVu Sans"/>
              </a:rPr>
              <a:t>Ex. CD 306; Garra; AG 8021; DKB 566.</a:t>
            </a:r>
            <a:endParaRPr lang="pt-BR" sz="1989"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str">
                                      <p:cBhvr additive="repl">
                                        <p:cTn id="7" dur="1000" fill="hold"/>
                                        <p:tgtEl>
                                          <p:spTgt spid="222"/>
                                        </p:tgtEl>
                                      </p:cBhvr>
                                      <p:tavLst>
                                        <p:tav tm="0">
                                          <p:val>
                                            <p:strVal val="width*0.70"/>
                                          </p:val>
                                        </p:tav>
                                        <p:tav tm="100000">
                                          <p:val>
                                            <p:strVal val="width"/>
                                          </p:val>
                                        </p:tav>
                                      </p:tavLst>
                                    </p:anim>
                                    <p:anim calcmode="lin" valueType="str">
                                      <p:cBhvr additive="repl">
                                        <p:cTn id="8" dur="1000" fill="hold"/>
                                        <p:tgtEl>
                                          <p:spTgt spid="222"/>
                                        </p:tgtEl>
                                      </p:cBhvr>
                                      <p:tavLst>
                                        <p:tav tm="0">
                                          <p:val>
                                            <p:strVal val="height"/>
                                          </p:val>
                                        </p:tav>
                                        <p:tav tm="100000">
                                          <p:val>
                                            <p:strVal val="height"/>
                                          </p:val>
                                        </p:tav>
                                      </p:tavLst>
                                    </p:anim>
                                    <p:animEffect transition="in" filter="fade">
                                      <p:cBhvr additive="repl">
                                        <p:cTn id="9"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Imagem 1"/>
          <p:cNvPicPr/>
          <p:nvPr/>
        </p:nvPicPr>
        <p:blipFill>
          <a:blip r:embed="rId2"/>
          <a:stretch/>
        </p:blipFill>
        <p:spPr>
          <a:xfrm>
            <a:off x="349200" y="246960"/>
            <a:ext cx="9107280" cy="6212880"/>
          </a:xfrm>
          <a:prstGeom prst="rect">
            <a:avLst/>
          </a:prstGeom>
          <a:ln>
            <a:noFill/>
          </a:ln>
        </p:spPr>
      </p:pic>
      <p:pic>
        <p:nvPicPr>
          <p:cNvPr id="224" name="Imagem 2"/>
          <p:cNvPicPr/>
          <p:nvPr/>
        </p:nvPicPr>
        <p:blipFill>
          <a:blip r:embed="rId3"/>
          <a:stretch/>
        </p:blipFill>
        <p:spPr>
          <a:xfrm>
            <a:off x="6611760" y="6757200"/>
            <a:ext cx="2342160" cy="370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2352600" y="83880"/>
            <a:ext cx="6631560" cy="751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t-BR" sz="1800" b="1" i="1" strike="noStrike" spc="-1">
                <a:solidFill>
                  <a:srgbClr val="FF9900"/>
                </a:solidFill>
                <a:latin typeface="Arial"/>
                <a:ea typeface="DejaVu Sans"/>
              </a:rPr>
              <a:t>CULTURA DO MILHO</a:t>
            </a:r>
            <a:endParaRPr lang="pt-BR" sz="1800" b="0" strike="noStrike" spc="-1">
              <a:latin typeface="Arial"/>
            </a:endParaRPr>
          </a:p>
        </p:txBody>
      </p:sp>
      <p:sp>
        <p:nvSpPr>
          <p:cNvPr id="226" name="CustomShape 2"/>
          <p:cNvSpPr/>
          <p:nvPr/>
        </p:nvSpPr>
        <p:spPr>
          <a:xfrm>
            <a:off x="3157560" y="922320"/>
            <a:ext cx="4419360" cy="48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50" b="1" u="sng" strike="noStrike" spc="-1">
                <a:solidFill>
                  <a:srgbClr val="FF0066"/>
                </a:solidFill>
                <a:uFill>
                  <a:solidFill>
                    <a:srgbClr val="FFFFFF"/>
                  </a:solidFill>
                </a:uFill>
                <a:latin typeface="Arial"/>
                <a:ea typeface="DejaVu Sans"/>
              </a:rPr>
              <a:t>HÍBRIDOS DE MILHO</a:t>
            </a:r>
            <a:endParaRPr lang="pt-BR" sz="2650" b="0" strike="noStrike" spc="-1">
              <a:latin typeface="Arial"/>
            </a:endParaRPr>
          </a:p>
        </p:txBody>
      </p:sp>
      <p:sp>
        <p:nvSpPr>
          <p:cNvPr id="227" name="CustomShape 3"/>
          <p:cNvSpPr/>
          <p:nvPr/>
        </p:nvSpPr>
        <p:spPr>
          <a:xfrm>
            <a:off x="141840" y="7032960"/>
            <a:ext cx="3353400" cy="389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pt-BR" sz="1989" b="1" u="sng" strike="noStrike" spc="-1">
                <a:solidFill>
                  <a:srgbClr val="FF6699"/>
                </a:solidFill>
                <a:uFill>
                  <a:solidFill>
                    <a:srgbClr val="FFFFFF"/>
                  </a:solidFill>
                </a:uFill>
                <a:latin typeface="Arial"/>
                <a:ea typeface="DejaVu Sans"/>
              </a:rPr>
              <a:t>CULTIVARES E HÍBRIDOS</a:t>
            </a:r>
            <a:r>
              <a:rPr lang="pt-BR" sz="1989" b="0" strike="noStrike" spc="-1">
                <a:solidFill>
                  <a:srgbClr val="FF6699"/>
                </a:solidFill>
                <a:latin typeface="Arial"/>
                <a:ea typeface="DejaVu Sans"/>
              </a:rPr>
              <a:t> </a:t>
            </a:r>
            <a:endParaRPr lang="pt-BR" sz="1989" b="0" strike="noStrike" spc="-1">
              <a:latin typeface="Arial"/>
            </a:endParaRPr>
          </a:p>
        </p:txBody>
      </p:sp>
      <p:sp>
        <p:nvSpPr>
          <p:cNvPr id="228" name="CustomShape 4"/>
          <p:cNvSpPr/>
          <p:nvPr/>
        </p:nvSpPr>
        <p:spPr>
          <a:xfrm>
            <a:off x="158040" y="1636200"/>
            <a:ext cx="9798840" cy="993600"/>
          </a:xfrm>
          <a:prstGeom prst="rect">
            <a:avLst/>
          </a:prstGeom>
          <a:gradFill>
            <a:gsLst>
              <a:gs pos="0">
                <a:schemeClr val="bg1"/>
              </a:gs>
              <a:gs pos="100000">
                <a:srgbClr val="FEAD0A"/>
              </a:gs>
            </a:gsLst>
            <a:lin ang="2700000"/>
          </a:gra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989" b="1" u="sng" strike="noStrike" spc="-1">
                <a:solidFill>
                  <a:srgbClr val="000000"/>
                </a:solidFill>
                <a:uFill>
                  <a:solidFill>
                    <a:srgbClr val="FFFFFF"/>
                  </a:solidFill>
                </a:uFill>
                <a:latin typeface="Arial"/>
                <a:ea typeface="DejaVu Sans"/>
              </a:rPr>
              <a:t>Híbrido Sintético:</a:t>
            </a:r>
            <a:endParaRPr lang="pt-BR" sz="1989" b="0" strike="noStrike" spc="-1">
              <a:latin typeface="Arial"/>
            </a:endParaRPr>
          </a:p>
          <a:p>
            <a:pPr>
              <a:lnSpc>
                <a:spcPct val="100000"/>
              </a:lnSpc>
            </a:pPr>
            <a:endParaRPr lang="pt-BR" sz="1989" b="0" strike="noStrike" spc="-1">
              <a:latin typeface="Arial"/>
            </a:endParaRPr>
          </a:p>
          <a:p>
            <a:pPr>
              <a:lnSpc>
                <a:spcPct val="100000"/>
              </a:lnSpc>
            </a:pPr>
            <a:r>
              <a:rPr lang="pt-BR" sz="1989" b="0" strike="noStrike" spc="-1">
                <a:solidFill>
                  <a:srgbClr val="000000"/>
                </a:solidFill>
                <a:latin typeface="Arial"/>
                <a:ea typeface="DejaVu Sans"/>
              </a:rPr>
              <a:t>	Composto por várias linhagens </a:t>
            </a:r>
            <a:endParaRPr lang="pt-BR" sz="1989" b="0" strike="noStrike" spc="-1">
              <a:latin typeface="Arial"/>
            </a:endParaRPr>
          </a:p>
        </p:txBody>
      </p:sp>
      <p:sp>
        <p:nvSpPr>
          <p:cNvPr id="229" name="CustomShape 5"/>
          <p:cNvSpPr/>
          <p:nvPr/>
        </p:nvSpPr>
        <p:spPr>
          <a:xfrm>
            <a:off x="276840" y="3541680"/>
            <a:ext cx="9600840" cy="1900800"/>
          </a:xfrm>
          <a:prstGeom prst="rect">
            <a:avLst/>
          </a:prstGeom>
          <a:gradFill>
            <a:gsLst>
              <a:gs pos="0">
                <a:schemeClr val="bg1"/>
              </a:gs>
              <a:gs pos="100000">
                <a:srgbClr val="FEAD0A"/>
              </a:gs>
            </a:gsLst>
            <a:lin ang="2700000"/>
          </a:gra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989" b="1" u="sng" strike="noStrike" spc="-1">
                <a:solidFill>
                  <a:srgbClr val="669900"/>
                </a:solidFill>
                <a:uFill>
                  <a:solidFill>
                    <a:srgbClr val="FFFFFF"/>
                  </a:solidFill>
                </a:uFill>
                <a:latin typeface="Arial"/>
                <a:ea typeface="DejaVu Sans"/>
              </a:rPr>
              <a:t>Híbrido triplo (HT):</a:t>
            </a:r>
            <a:endParaRPr lang="pt-BR" sz="1989" b="0" strike="noStrike" spc="-1">
              <a:latin typeface="Arial"/>
            </a:endParaRPr>
          </a:p>
          <a:p>
            <a:pPr>
              <a:lnSpc>
                <a:spcPct val="100000"/>
              </a:lnSpc>
            </a:pPr>
            <a:r>
              <a:rPr lang="pt-BR" sz="1989" b="1" strike="noStrike" spc="-1">
                <a:solidFill>
                  <a:srgbClr val="000000"/>
                </a:solidFill>
                <a:latin typeface="Arial"/>
                <a:ea typeface="DejaVu Sans"/>
              </a:rPr>
              <a:t>	É o híbrido resultante do cruzamento entre um HS e uma linhagem.</a:t>
            </a:r>
            <a:endParaRPr lang="pt-BR" sz="1989" b="0" strike="noStrike" spc="-1">
              <a:latin typeface="Arial"/>
            </a:endParaRPr>
          </a:p>
          <a:p>
            <a:pPr>
              <a:lnSpc>
                <a:spcPct val="100000"/>
              </a:lnSpc>
            </a:pPr>
            <a:r>
              <a:rPr lang="pt-BR" sz="1989" b="1" strike="noStrike" spc="-1">
                <a:solidFill>
                  <a:srgbClr val="000000"/>
                </a:solidFill>
                <a:latin typeface="Arial"/>
                <a:ea typeface="DejaVu Sans"/>
              </a:rPr>
              <a:t>	Híbridos comerciais atuais 28,4% são triplos (incluindo os modificados), os quais apresentam boa uniformidade de planta, destacando-se, em especial, a altura da planta e da inserção da espiga.</a:t>
            </a:r>
            <a:endParaRPr lang="pt-BR" sz="1989" b="0" strike="noStrike" spc="-1">
              <a:latin typeface="Arial"/>
            </a:endParaRPr>
          </a:p>
          <a:p>
            <a:pPr>
              <a:lnSpc>
                <a:spcPct val="100000"/>
              </a:lnSpc>
            </a:pPr>
            <a:r>
              <a:rPr lang="pt-BR" sz="1989" b="1" strike="noStrike" spc="-1">
                <a:solidFill>
                  <a:srgbClr val="000000"/>
                </a:solidFill>
                <a:latin typeface="Arial"/>
                <a:ea typeface="DejaVu Sans"/>
              </a:rPr>
              <a:t>	Ex: HS (AxB) x Linhagem C</a:t>
            </a:r>
            <a:endParaRPr lang="pt-BR" sz="1989"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str">
                                      <p:cBhvr additive="repl">
                                        <p:cTn id="7" dur="1000" fill="hold"/>
                                        <p:tgtEl>
                                          <p:spTgt spid="229"/>
                                        </p:tgtEl>
                                      </p:cBhvr>
                                      <p:tavLst>
                                        <p:tav tm="0">
                                          <p:val>
                                            <p:strVal val="width*0.70"/>
                                          </p:val>
                                        </p:tav>
                                        <p:tav tm="100000">
                                          <p:val>
                                            <p:strVal val="width"/>
                                          </p:val>
                                        </p:tav>
                                      </p:tavLst>
                                    </p:anim>
                                    <p:anim calcmode="lin" valueType="str">
                                      <p:cBhvr additive="repl">
                                        <p:cTn id="8" dur="1000" fill="hold"/>
                                        <p:tgtEl>
                                          <p:spTgt spid="229"/>
                                        </p:tgtEl>
                                      </p:cBhvr>
                                      <p:tavLst>
                                        <p:tav tm="0">
                                          <p:val>
                                            <p:strVal val="height"/>
                                          </p:val>
                                        </p:tav>
                                        <p:tav tm="100000">
                                          <p:val>
                                            <p:strVal val="height"/>
                                          </p:val>
                                        </p:tav>
                                      </p:tavLst>
                                    </p:anim>
                                    <p:animEffect transition="in" filter="fade">
                                      <p:cBhvr additive="repl">
                                        <p:cTn id="9"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TotalTime>
  <Words>1079</Words>
  <Application>Microsoft Office PowerPoint</Application>
  <PresentationFormat>Personalizar</PresentationFormat>
  <Paragraphs>246</Paragraphs>
  <Slides>22</Slides>
  <Notes>0</Notes>
  <HiddenSlides>0</HiddenSlides>
  <MMClips>0</MMClips>
  <ScaleCrop>false</ScaleCrop>
  <HeadingPairs>
    <vt:vector size="6" baseType="variant">
      <vt:variant>
        <vt:lpstr>Fontes usadas</vt:lpstr>
      </vt:variant>
      <vt:variant>
        <vt:i4>7</vt:i4>
      </vt:variant>
      <vt:variant>
        <vt:lpstr>Tema</vt:lpstr>
      </vt:variant>
      <vt:variant>
        <vt:i4>4</vt:i4>
      </vt:variant>
      <vt:variant>
        <vt:lpstr>Títulos de slides</vt:lpstr>
      </vt:variant>
      <vt:variant>
        <vt:i4>22</vt:i4>
      </vt:variant>
    </vt:vector>
  </HeadingPairs>
  <TitlesOfParts>
    <vt:vector size="33" baseType="lpstr">
      <vt:lpstr>MS Gothic</vt:lpstr>
      <vt:lpstr>Arial</vt:lpstr>
      <vt:lpstr>DejaVu Sans</vt:lpstr>
      <vt:lpstr>Symbol</vt:lpstr>
      <vt:lpstr>Times New Roman</vt:lpstr>
      <vt:lpstr>Verdana</vt:lpstr>
      <vt:lpstr>Wingdings</vt:lpstr>
      <vt:lpstr>Office Theme</vt:lpstr>
      <vt:lpstr>Office Theme</vt: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Cliente</dc:creator>
  <dc:description/>
  <cp:lastModifiedBy>Cliente</cp:lastModifiedBy>
  <cp:revision>18</cp:revision>
  <cp:lastPrinted>2018-08-30T09:17:52Z</cp:lastPrinted>
  <dcterms:modified xsi:type="dcterms:W3CDTF">2018-09-03T12:49:07Z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Personalizar</vt:lpwstr>
  </property>
  <property fmtid="{D5CDD505-2E9C-101B-9397-08002B2CF9AE}" pid="9" name="ScaleCrop">
    <vt:bool>false</vt:bool>
  </property>
  <property fmtid="{D5CDD505-2E9C-101B-9397-08002B2CF9AE}" pid="10" name="ShareDoc">
    <vt:bool>false</vt:bool>
  </property>
  <property fmtid="{D5CDD505-2E9C-101B-9397-08002B2CF9AE}" pid="11" name="Slides">
    <vt:i4>42</vt:i4>
  </property>
</Properties>
</file>