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0080625" cy="7559675"/>
  <p:notesSz cx="7559675" cy="10691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4" d="100"/>
          <a:sy n="64" d="100"/>
        </p:scale>
        <p:origin x="1380" y="48"/>
      </p:cViewPr>
      <p:guideLst/>
    </p:cSldViewPr>
  </p:slideViewPr>
  <p:notesTextViewPr>
    <p:cViewPr>
      <p:scale>
        <a:sx n="1" d="1"/>
        <a:sy n="1" d="1"/>
      </p:scale>
      <p:origin x="0" y="0"/>
    </p:cViewPr>
  </p:notesTextViewPr>
  <p:sorterViewPr>
    <p:cViewPr>
      <p:scale>
        <a:sx n="100" d="100"/>
        <a:sy n="100" d="100"/>
      </p:scale>
      <p:origin x="0" y="-32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25" name="PlaceHolder 2"/>
          <p:cNvSpPr>
            <a:spLocks noGrp="1"/>
          </p:cNvSpPr>
          <p:nvPr>
            <p:ph type="body"/>
          </p:nvPr>
        </p:nvSpPr>
        <p:spPr>
          <a:xfrm>
            <a:off x="504000" y="1768680"/>
            <a:ext cx="9072000" cy="2090880"/>
          </a:xfrm>
          <a:prstGeom prst="rect">
            <a:avLst/>
          </a:prstGeom>
        </p:spPr>
        <p:txBody>
          <a:bodyPr lIns="0" tIns="0" rIns="0" bIns="0">
            <a:normAutofit/>
          </a:bodyPr>
          <a:lstStyle/>
          <a:p>
            <a:endParaRPr lang="pt-BR" sz="3200" b="0" strike="noStrike" spc="-1">
              <a:latin typeface="Arial"/>
            </a:endParaRPr>
          </a:p>
        </p:txBody>
      </p:sp>
      <p:sp>
        <p:nvSpPr>
          <p:cNvPr id="26" name="PlaceHolder 3"/>
          <p:cNvSpPr>
            <a:spLocks noGrp="1"/>
          </p:cNvSpPr>
          <p:nvPr>
            <p:ph type="body"/>
          </p:nvPr>
        </p:nvSpPr>
        <p:spPr>
          <a:xfrm>
            <a:off x="504000" y="4058640"/>
            <a:ext cx="9072000" cy="20908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28"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pt-BR" sz="3200" b="0" strike="noStrike" spc="-1">
              <a:latin typeface="Arial"/>
            </a:endParaRPr>
          </a:p>
        </p:txBody>
      </p:sp>
      <p:sp>
        <p:nvSpPr>
          <p:cNvPr id="29"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pt-BR" sz="3200" b="0" strike="noStrike" spc="-1">
              <a:latin typeface="Arial"/>
            </a:endParaRPr>
          </a:p>
        </p:txBody>
      </p:sp>
      <p:sp>
        <p:nvSpPr>
          <p:cNvPr id="30"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pt-BR" sz="3200" b="0" strike="noStrike" spc="-1">
              <a:latin typeface="Arial"/>
            </a:endParaRPr>
          </a:p>
        </p:txBody>
      </p:sp>
      <p:sp>
        <p:nvSpPr>
          <p:cNvPr id="31" name="PlaceHolder 5"/>
          <p:cNvSpPr>
            <a:spLocks noGrp="1"/>
          </p:cNvSpPr>
          <p:nvPr>
            <p:ph type="body"/>
          </p:nvPr>
        </p:nvSpPr>
        <p:spPr>
          <a:xfrm>
            <a:off x="504000" y="4058640"/>
            <a:ext cx="4426920" cy="20908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33" name="PlaceHolder 2"/>
          <p:cNvSpPr>
            <a:spLocks noGrp="1"/>
          </p:cNvSpPr>
          <p:nvPr>
            <p:ph type="body"/>
          </p:nvPr>
        </p:nvSpPr>
        <p:spPr>
          <a:xfrm>
            <a:off x="504000" y="1768680"/>
            <a:ext cx="2921040" cy="2090880"/>
          </a:xfrm>
          <a:prstGeom prst="rect">
            <a:avLst/>
          </a:prstGeom>
        </p:spPr>
        <p:txBody>
          <a:bodyPr lIns="0" tIns="0" rIns="0" bIns="0">
            <a:normAutofit/>
          </a:bodyPr>
          <a:lstStyle/>
          <a:p>
            <a:endParaRPr lang="pt-BR" sz="3200" b="0" strike="noStrike" spc="-1">
              <a:latin typeface="Arial"/>
            </a:endParaRPr>
          </a:p>
        </p:txBody>
      </p:sp>
      <p:sp>
        <p:nvSpPr>
          <p:cNvPr id="34" name="PlaceHolder 3"/>
          <p:cNvSpPr>
            <a:spLocks noGrp="1"/>
          </p:cNvSpPr>
          <p:nvPr>
            <p:ph type="body"/>
          </p:nvPr>
        </p:nvSpPr>
        <p:spPr>
          <a:xfrm>
            <a:off x="3571560" y="1768680"/>
            <a:ext cx="2921040" cy="2090880"/>
          </a:xfrm>
          <a:prstGeom prst="rect">
            <a:avLst/>
          </a:prstGeom>
        </p:spPr>
        <p:txBody>
          <a:bodyPr lIns="0" tIns="0" rIns="0" bIns="0">
            <a:normAutofit/>
          </a:bodyPr>
          <a:lstStyle/>
          <a:p>
            <a:endParaRPr lang="pt-BR" sz="3200" b="0" strike="noStrike" spc="-1">
              <a:latin typeface="Arial"/>
            </a:endParaRPr>
          </a:p>
        </p:txBody>
      </p:sp>
      <p:sp>
        <p:nvSpPr>
          <p:cNvPr id="35" name="PlaceHolder 4"/>
          <p:cNvSpPr>
            <a:spLocks noGrp="1"/>
          </p:cNvSpPr>
          <p:nvPr>
            <p:ph type="body"/>
          </p:nvPr>
        </p:nvSpPr>
        <p:spPr>
          <a:xfrm>
            <a:off x="6639120" y="1768680"/>
            <a:ext cx="2921040" cy="2090880"/>
          </a:xfrm>
          <a:prstGeom prst="rect">
            <a:avLst/>
          </a:prstGeom>
        </p:spPr>
        <p:txBody>
          <a:bodyPr lIns="0" tIns="0" rIns="0" bIns="0">
            <a:normAutofit/>
          </a:bodyPr>
          <a:lstStyle/>
          <a:p>
            <a:endParaRPr lang="pt-BR" sz="3200" b="0" strike="noStrike" spc="-1">
              <a:latin typeface="Arial"/>
            </a:endParaRPr>
          </a:p>
        </p:txBody>
      </p:sp>
      <p:sp>
        <p:nvSpPr>
          <p:cNvPr id="36" name="PlaceHolder 5"/>
          <p:cNvSpPr>
            <a:spLocks noGrp="1"/>
          </p:cNvSpPr>
          <p:nvPr>
            <p:ph type="body"/>
          </p:nvPr>
        </p:nvSpPr>
        <p:spPr>
          <a:xfrm>
            <a:off x="6639120" y="4058640"/>
            <a:ext cx="2921040" cy="2090880"/>
          </a:xfrm>
          <a:prstGeom prst="rect">
            <a:avLst/>
          </a:prstGeom>
        </p:spPr>
        <p:txBody>
          <a:bodyPr lIns="0" tIns="0" rIns="0" bIns="0">
            <a:normAutofit/>
          </a:bodyPr>
          <a:lstStyle/>
          <a:p>
            <a:endParaRPr lang="pt-BR" sz="3200" b="0" strike="noStrike" spc="-1">
              <a:latin typeface="Arial"/>
            </a:endParaRPr>
          </a:p>
        </p:txBody>
      </p:sp>
      <p:sp>
        <p:nvSpPr>
          <p:cNvPr id="37" name="PlaceHolder 6"/>
          <p:cNvSpPr>
            <a:spLocks noGrp="1"/>
          </p:cNvSpPr>
          <p:nvPr>
            <p:ph type="body"/>
          </p:nvPr>
        </p:nvSpPr>
        <p:spPr>
          <a:xfrm>
            <a:off x="3571560" y="4058640"/>
            <a:ext cx="2921040" cy="2090880"/>
          </a:xfrm>
          <a:prstGeom prst="rect">
            <a:avLst/>
          </a:prstGeom>
        </p:spPr>
        <p:txBody>
          <a:bodyPr lIns="0" tIns="0" rIns="0" bIns="0">
            <a:normAutofit/>
          </a:bodyPr>
          <a:lstStyle/>
          <a:p>
            <a:endParaRPr lang="pt-BR" sz="3200" b="0" strike="noStrike" spc="-1">
              <a:latin typeface="Arial"/>
            </a:endParaRPr>
          </a:p>
        </p:txBody>
      </p:sp>
      <p:sp>
        <p:nvSpPr>
          <p:cNvPr id="38" name="PlaceHolder 7"/>
          <p:cNvSpPr>
            <a:spLocks noGrp="1"/>
          </p:cNvSpPr>
          <p:nvPr>
            <p:ph type="body"/>
          </p:nvPr>
        </p:nvSpPr>
        <p:spPr>
          <a:xfrm>
            <a:off x="504000" y="4058640"/>
            <a:ext cx="2921040" cy="20908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4"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6" name="PlaceHolder 2"/>
          <p:cNvSpPr>
            <a:spLocks noGrp="1"/>
          </p:cNvSpPr>
          <p:nvPr>
            <p:ph type="body"/>
          </p:nvPr>
        </p:nvSpPr>
        <p:spPr>
          <a:xfrm>
            <a:off x="504000" y="1768680"/>
            <a:ext cx="9072000" cy="43840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8"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pt-BR" sz="3200" b="0" strike="noStrike" spc="-1">
              <a:latin typeface="Arial"/>
            </a:endParaRPr>
          </a:p>
        </p:txBody>
      </p:sp>
      <p:sp>
        <p:nvSpPr>
          <p:cNvPr id="9" name="PlaceHolder 3"/>
          <p:cNvSpPr>
            <a:spLocks noGrp="1"/>
          </p:cNvSpPr>
          <p:nvPr>
            <p:ph type="body"/>
          </p:nvPr>
        </p:nvSpPr>
        <p:spPr>
          <a:xfrm>
            <a:off x="5152680" y="1768680"/>
            <a:ext cx="4426920" cy="43840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13"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pt-BR" sz="3200" b="0" strike="noStrike" spc="-1">
              <a:latin typeface="Arial"/>
            </a:endParaRPr>
          </a:p>
        </p:txBody>
      </p:sp>
      <p:sp>
        <p:nvSpPr>
          <p:cNvPr id="14" name="PlaceHolder 3"/>
          <p:cNvSpPr>
            <a:spLocks noGrp="1"/>
          </p:cNvSpPr>
          <p:nvPr>
            <p:ph type="body"/>
          </p:nvPr>
        </p:nvSpPr>
        <p:spPr>
          <a:xfrm>
            <a:off x="504000" y="4058640"/>
            <a:ext cx="4426920" cy="2090880"/>
          </a:xfrm>
          <a:prstGeom prst="rect">
            <a:avLst/>
          </a:prstGeom>
        </p:spPr>
        <p:txBody>
          <a:bodyPr lIns="0" tIns="0" rIns="0" bIns="0">
            <a:normAutofit/>
          </a:bodyPr>
          <a:lstStyle/>
          <a:p>
            <a:endParaRPr lang="pt-BR" sz="3200" b="0" strike="noStrike" spc="-1">
              <a:latin typeface="Arial"/>
            </a:endParaRPr>
          </a:p>
        </p:txBody>
      </p:sp>
      <p:sp>
        <p:nvSpPr>
          <p:cNvPr id="15" name="PlaceHolder 4"/>
          <p:cNvSpPr>
            <a:spLocks noGrp="1"/>
          </p:cNvSpPr>
          <p:nvPr>
            <p:ph type="body"/>
          </p:nvPr>
        </p:nvSpPr>
        <p:spPr>
          <a:xfrm>
            <a:off x="5152680" y="1768680"/>
            <a:ext cx="4426920" cy="43840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17" name="PlaceHolder 2"/>
          <p:cNvSpPr>
            <a:spLocks noGrp="1"/>
          </p:cNvSpPr>
          <p:nvPr>
            <p:ph type="body"/>
          </p:nvPr>
        </p:nvSpPr>
        <p:spPr>
          <a:xfrm>
            <a:off x="504000" y="1768680"/>
            <a:ext cx="4426920" cy="4384080"/>
          </a:xfrm>
          <a:prstGeom prst="rect">
            <a:avLst/>
          </a:prstGeom>
        </p:spPr>
        <p:txBody>
          <a:bodyPr lIns="0" tIns="0" rIns="0" bIns="0">
            <a:normAutofit/>
          </a:bodyPr>
          <a:lstStyle/>
          <a:p>
            <a:endParaRPr lang="pt-BR" sz="3200" b="0" strike="noStrike" spc="-1">
              <a:latin typeface="Arial"/>
            </a:endParaRPr>
          </a:p>
        </p:txBody>
      </p:sp>
      <p:sp>
        <p:nvSpPr>
          <p:cNvPr id="18"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pt-BR" sz="3200" b="0" strike="noStrike" spc="-1">
              <a:latin typeface="Arial"/>
            </a:endParaRPr>
          </a:p>
        </p:txBody>
      </p:sp>
      <p:sp>
        <p:nvSpPr>
          <p:cNvPr id="19" name="PlaceHolder 4"/>
          <p:cNvSpPr>
            <a:spLocks noGrp="1"/>
          </p:cNvSpPr>
          <p:nvPr>
            <p:ph type="body"/>
          </p:nvPr>
        </p:nvSpPr>
        <p:spPr>
          <a:xfrm>
            <a:off x="5152680" y="4058640"/>
            <a:ext cx="4426920" cy="20908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lang="pt-BR" sz="4400" b="0" strike="noStrike" spc="-1">
              <a:latin typeface="Arial"/>
            </a:endParaRPr>
          </a:p>
        </p:txBody>
      </p:sp>
      <p:sp>
        <p:nvSpPr>
          <p:cNvPr id="21" name="PlaceHolder 2"/>
          <p:cNvSpPr>
            <a:spLocks noGrp="1"/>
          </p:cNvSpPr>
          <p:nvPr>
            <p:ph type="body"/>
          </p:nvPr>
        </p:nvSpPr>
        <p:spPr>
          <a:xfrm>
            <a:off x="504000" y="1768680"/>
            <a:ext cx="4426920" cy="2090880"/>
          </a:xfrm>
          <a:prstGeom prst="rect">
            <a:avLst/>
          </a:prstGeom>
        </p:spPr>
        <p:txBody>
          <a:bodyPr lIns="0" tIns="0" rIns="0" bIns="0">
            <a:normAutofit/>
          </a:bodyPr>
          <a:lstStyle/>
          <a:p>
            <a:endParaRPr lang="pt-BR" sz="3200" b="0" strike="noStrike" spc="-1">
              <a:latin typeface="Arial"/>
            </a:endParaRPr>
          </a:p>
        </p:txBody>
      </p:sp>
      <p:sp>
        <p:nvSpPr>
          <p:cNvPr id="22" name="PlaceHolder 3"/>
          <p:cNvSpPr>
            <a:spLocks noGrp="1"/>
          </p:cNvSpPr>
          <p:nvPr>
            <p:ph type="body"/>
          </p:nvPr>
        </p:nvSpPr>
        <p:spPr>
          <a:xfrm>
            <a:off x="5152680" y="1768680"/>
            <a:ext cx="4426920" cy="2090880"/>
          </a:xfrm>
          <a:prstGeom prst="rect">
            <a:avLst/>
          </a:prstGeom>
        </p:spPr>
        <p:txBody>
          <a:bodyPr lIns="0" tIns="0" rIns="0" bIns="0">
            <a:normAutofit/>
          </a:bodyPr>
          <a:lstStyle/>
          <a:p>
            <a:endParaRPr lang="pt-BR" sz="3200" b="0" strike="noStrike" spc="-1">
              <a:latin typeface="Arial"/>
            </a:endParaRPr>
          </a:p>
        </p:txBody>
      </p:sp>
      <p:sp>
        <p:nvSpPr>
          <p:cNvPr id="23" name="PlaceHolder 4"/>
          <p:cNvSpPr>
            <a:spLocks noGrp="1"/>
          </p:cNvSpPr>
          <p:nvPr>
            <p:ph type="body"/>
          </p:nvPr>
        </p:nvSpPr>
        <p:spPr>
          <a:xfrm>
            <a:off x="504000" y="4058640"/>
            <a:ext cx="9072000" cy="209088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6"/>
          <p:cNvPicPr/>
          <p:nvPr/>
        </p:nvPicPr>
        <p:blipFill>
          <a:blip r:embed="rId14"/>
          <a:stretch/>
        </p:blipFill>
        <p:spPr>
          <a:xfrm>
            <a:off x="0" y="-6480"/>
            <a:ext cx="10105920" cy="7562880"/>
          </a:xfrm>
          <a:prstGeom prst="rect">
            <a:avLst/>
          </a:prstGeom>
          <a:ln w="9360">
            <a:noFill/>
          </a:ln>
        </p:spPr>
      </p:pic>
      <p:sp>
        <p:nvSpPr>
          <p:cNvPr id="4"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pt-BR" sz="4400" b="0" strike="noStrike" spc="-1">
                <a:latin typeface="Arial"/>
              </a:rPr>
              <a:t>Clique para editar o formato do texto do título</a:t>
            </a:r>
          </a:p>
        </p:txBody>
      </p:sp>
      <p:sp>
        <p:nvSpPr>
          <p:cNvPr id="2" name="PlaceHolder 2"/>
          <p:cNvSpPr>
            <a:spLocks noGrp="1"/>
          </p:cNvSpPr>
          <p:nvPr>
            <p:ph type="body"/>
          </p:nvPr>
        </p:nvSpPr>
        <p:spPr>
          <a:xfrm>
            <a:off x="504000" y="1768680"/>
            <a:ext cx="907200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3200" b="0" strike="noStrike" spc="-1">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latin typeface="Arial"/>
              </a:rPr>
              <a:t>2.º nível da estrutura de tópicos</a:t>
            </a:r>
          </a:p>
          <a:p>
            <a:pPr marL="1296000" lvl="2" indent="-288000">
              <a:spcBef>
                <a:spcPts val="850"/>
              </a:spcBef>
              <a:buClr>
                <a:srgbClr val="000000"/>
              </a:buClr>
              <a:buSzPct val="45000"/>
              <a:buFont typeface="Wingdings" charset="2"/>
              <a:buChar char=""/>
            </a:pPr>
            <a:r>
              <a:rPr lang="pt-BR" sz="2400" b="0" strike="noStrike" spc="-1">
                <a:latin typeface="Arial"/>
              </a:rPr>
              <a:t>3.º nível da estrutura de tópicos</a:t>
            </a:r>
          </a:p>
          <a:p>
            <a:pPr marL="1728000" lvl="3" indent="-216000">
              <a:spcBef>
                <a:spcPts val="567"/>
              </a:spcBef>
              <a:buClr>
                <a:srgbClr val="000000"/>
              </a:buClr>
              <a:buSzPct val="75000"/>
              <a:buFont typeface="Symbol" charset="2"/>
              <a:buChar char=""/>
            </a:pPr>
            <a:r>
              <a:rPr lang="pt-BR" sz="2000" b="0" strike="noStrike" spc="-1">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6048360" y="849240"/>
            <a:ext cx="2539440" cy="7516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1800" b="1" i="1" strike="noStrike" spc="-1">
                <a:solidFill>
                  <a:srgbClr val="FF9900"/>
                </a:solidFill>
                <a:latin typeface="Arial"/>
                <a:ea typeface="DejaVu Sans"/>
              </a:rPr>
              <a:t>CULTURA DO MILHO</a:t>
            </a:r>
            <a:endParaRPr lang="pt-BR" sz="1800" b="0" strike="noStrike" spc="-1">
              <a:latin typeface="Arial"/>
            </a:endParaRPr>
          </a:p>
        </p:txBody>
      </p:sp>
      <p:sp>
        <p:nvSpPr>
          <p:cNvPr id="157" name="CustomShape 2"/>
          <p:cNvSpPr/>
          <p:nvPr/>
        </p:nvSpPr>
        <p:spPr>
          <a:xfrm>
            <a:off x="357480" y="1024560"/>
            <a:ext cx="9282600" cy="290844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650" b="1" u="sng" strike="noStrike" spc="-1">
                <a:solidFill>
                  <a:srgbClr val="FF6699"/>
                </a:solidFill>
                <a:uFill>
                  <a:solidFill>
                    <a:srgbClr val="FFFFFF"/>
                  </a:solidFill>
                </a:uFill>
                <a:latin typeface="Arial"/>
                <a:ea typeface="DejaVu Sans"/>
              </a:rPr>
              <a:t>3. CULTIVARES</a:t>
            </a:r>
            <a:endParaRPr lang="pt-BR" sz="2650"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1. INTRODUÇÃO:</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2. PRODUTIVIDADE: CONCEITOS</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3. CARACTERIZAÇÃO DAS CULTIVARES</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3.1. BASE GENÉTICA</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3.2. CICLO</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3.3. PORTE DA PLANTA E INSERÇÃO DA ESPIGA</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3.4. CARACTERISTICAS DOS GRÃOS</a:t>
            </a:r>
            <a:endParaRPr lang="pt-BR" sz="1989" b="0" strike="noStrike" spc="-1">
              <a:latin typeface="Arial"/>
            </a:endParaRPr>
          </a:p>
          <a:p>
            <a:pPr>
              <a:lnSpc>
                <a:spcPct val="100000"/>
              </a:lnSpc>
            </a:pPr>
            <a:r>
              <a:rPr lang="pt-BR" sz="1989" b="1" u="sng" strike="noStrike" spc="-1">
                <a:solidFill>
                  <a:srgbClr val="000000"/>
                </a:solidFill>
                <a:uFill>
                  <a:solidFill>
                    <a:srgbClr val="FFFFFF"/>
                  </a:solidFill>
                </a:uFill>
                <a:latin typeface="Arial"/>
                <a:ea typeface="DejaVu Sans"/>
              </a:rPr>
              <a:t>4. ESCOLHA DA CULTIVAR</a:t>
            </a:r>
            <a:endParaRPr lang="pt-BR" sz="1989" b="0" strike="noStrike" spc="-1">
              <a:latin typeface="Arial"/>
            </a:endParaRPr>
          </a:p>
        </p:txBody>
      </p:sp>
      <p:sp>
        <p:nvSpPr>
          <p:cNvPr id="158" name="CustomShape 3"/>
          <p:cNvSpPr/>
          <p:nvPr/>
        </p:nvSpPr>
        <p:spPr>
          <a:xfrm>
            <a:off x="141840" y="7190640"/>
            <a:ext cx="3353400" cy="38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989" b="1" u="sng" strike="noStrike" spc="-1">
                <a:solidFill>
                  <a:srgbClr val="FF6699"/>
                </a:solidFill>
                <a:uFill>
                  <a:solidFill>
                    <a:srgbClr val="FFFFFF"/>
                  </a:solidFill>
                </a:uFill>
                <a:latin typeface="Arial"/>
                <a:ea typeface="DejaVu Sans"/>
              </a:rPr>
              <a:t>CULTIVARES E HÍBRIDOS</a:t>
            </a:r>
            <a:r>
              <a:rPr lang="pt-BR" sz="1989" b="0" strike="noStrike" spc="-1">
                <a:solidFill>
                  <a:srgbClr val="FF6699"/>
                </a:solidFill>
                <a:latin typeface="Arial"/>
                <a:ea typeface="DejaVu Sans"/>
              </a:rPr>
              <a:t> </a:t>
            </a:r>
            <a:endParaRPr lang="pt-BR" sz="1989" b="0" strike="noStrike" spc="-1">
              <a:latin typeface="Arial"/>
            </a:endParaRPr>
          </a:p>
        </p:txBody>
      </p:sp>
      <p:sp>
        <p:nvSpPr>
          <p:cNvPr id="159" name="CustomShape 4"/>
          <p:cNvSpPr/>
          <p:nvPr/>
        </p:nvSpPr>
        <p:spPr>
          <a:xfrm>
            <a:off x="1656000" y="107280"/>
            <a:ext cx="8154720" cy="765000"/>
          </a:xfrm>
          <a:prstGeom prst="rect">
            <a:avLst/>
          </a:prstGeom>
          <a:solidFill>
            <a:schemeClr val="accent3"/>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pt-BR" sz="2800" b="0" strike="noStrike" spc="-1">
                <a:solidFill>
                  <a:srgbClr val="000000"/>
                </a:solidFill>
                <a:latin typeface="Arial"/>
                <a:ea typeface="MS Gothic"/>
              </a:rPr>
              <a:t>AGRICULTURA I – Téc. Agronegócio</a:t>
            </a:r>
            <a:endParaRPr lang="pt-BR" sz="2800" b="0" strike="noStrike" spc="-1">
              <a:latin typeface="Arial"/>
            </a:endParaRPr>
          </a:p>
          <a:p>
            <a:pPr algn="ctr">
              <a:lnSpc>
                <a:spcPct val="93000"/>
              </a:lnSpc>
            </a:pPr>
            <a:r>
              <a:rPr lang="pt-BR" sz="1800" b="0" strike="noStrike" spc="-1">
                <a:solidFill>
                  <a:srgbClr val="000000"/>
                </a:solidFill>
                <a:latin typeface="Arial"/>
                <a:ea typeface="MS Gothic"/>
              </a:rPr>
              <a:t>IFSC – CÂMPUS LAGES</a:t>
            </a:r>
            <a:endParaRPr lang="pt-BR" sz="1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754115" y="287307"/>
            <a:ext cx="8566441" cy="2459573"/>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nchor="ctr">
            <a:normAutofit/>
          </a:bodyPr>
          <a:lstStyle/>
          <a:p>
            <a:pPr algn="ctr">
              <a:lnSpc>
                <a:spcPct val="100000"/>
              </a:lnSpc>
            </a:pPr>
            <a:r>
              <a:rPr lang="pt-BR" sz="4850" spc="-1">
                <a:solidFill>
                  <a:srgbClr val="000000"/>
                </a:solidFill>
                <a:latin typeface="Calibri"/>
                <a:ea typeface="DejaVu Sans"/>
              </a:rPr>
              <a:t> </a:t>
            </a:r>
            <a:r>
              <a:rPr lang="pt-BR" sz="4850" b="1" spc="-1">
                <a:solidFill>
                  <a:srgbClr val="000000"/>
                </a:solidFill>
                <a:latin typeface="Calibri"/>
                <a:ea typeface="DejaVu Sans"/>
              </a:rPr>
              <a:t>MILHO </a:t>
            </a:r>
            <a:r>
              <a:rPr sz="1984"/>
              <a:t/>
            </a:r>
            <a:br>
              <a:rPr sz="1984"/>
            </a:br>
            <a:r>
              <a:rPr lang="pt-BR" sz="4850" b="1" spc="-1">
                <a:solidFill>
                  <a:srgbClr val="000000"/>
                </a:solidFill>
                <a:latin typeface="Calibri"/>
                <a:ea typeface="DejaVu Sans"/>
              </a:rPr>
              <a:t>Variedades de polinização aberta – VPA	 EPAGRI - SC</a:t>
            </a:r>
            <a:endParaRPr lang="pt-BR" sz="4850" spc="-1">
              <a:latin typeface="Arial"/>
            </a:endParaRPr>
          </a:p>
        </p:txBody>
      </p:sp>
      <p:sp>
        <p:nvSpPr>
          <p:cNvPr id="153" name="CustomShape 2"/>
          <p:cNvSpPr/>
          <p:nvPr/>
        </p:nvSpPr>
        <p:spPr>
          <a:xfrm>
            <a:off x="516015" y="3065537"/>
            <a:ext cx="8809303" cy="3727456"/>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gn="just">
              <a:lnSpc>
                <a:spcPct val="100000"/>
              </a:lnSpc>
            </a:pPr>
            <a:endParaRPr lang="pt-BR" sz="1984" spc="-1">
              <a:latin typeface="Arial"/>
            </a:endParaRPr>
          </a:p>
          <a:p>
            <a:pPr algn="just">
              <a:lnSpc>
                <a:spcPct val="100000"/>
              </a:lnSpc>
            </a:pPr>
            <a:r>
              <a:rPr lang="pt-BR" sz="1984" spc="-1">
                <a:solidFill>
                  <a:srgbClr val="000000"/>
                </a:solidFill>
                <a:latin typeface="Calibri"/>
                <a:ea typeface="DejaVu Sans"/>
              </a:rPr>
              <a:t>	As variedades tradicionais de milho de polinização aberta foram substituídas ao longo dos últimos 30 anos pelos híbridos, os quais, hoje, dominam o mercado e têm maior potencial produtivo, porém são mais exigentes em tecnologia (adubação, disponibilidade hídrica e defensivos). </a:t>
            </a:r>
            <a:endParaRPr lang="pt-BR" sz="1984" spc="-1">
              <a:latin typeface="Arial"/>
            </a:endParaRPr>
          </a:p>
          <a:p>
            <a:pPr algn="just">
              <a:lnSpc>
                <a:spcPct val="100000"/>
              </a:lnSpc>
            </a:pPr>
            <a:r>
              <a:rPr lang="pt-BR" sz="1984" spc="-1">
                <a:solidFill>
                  <a:srgbClr val="000000"/>
                </a:solidFill>
                <a:latin typeface="Calibri"/>
                <a:ea typeface="DejaVu Sans"/>
              </a:rPr>
              <a:t>	A adoção desses híbridos pelos produtores deu-se de forma quase generalizada. No entanto, a adoção da tecnologia disponível para a cultura, e requerida pelos híbridos, não foi empregada na mesma intensidade, especialmente pelo segmento da agricultura familiar. </a:t>
            </a:r>
            <a:endParaRPr lang="pt-BR" sz="1984" spc="-1">
              <a:latin typeface="Arial"/>
            </a:endParaRPr>
          </a:p>
          <a:p>
            <a:pPr algn="just">
              <a:lnSpc>
                <a:spcPct val="100000"/>
              </a:lnSpc>
            </a:pPr>
            <a:r>
              <a:rPr lang="pt-BR" sz="1984" spc="-1">
                <a:solidFill>
                  <a:srgbClr val="000000"/>
                </a:solidFill>
                <a:latin typeface="Calibri"/>
                <a:ea typeface="DejaVu Sans"/>
              </a:rPr>
              <a:t>	Esse cenário contribui para a baixa produtividade observada no setor, já que esses produtores não conseguem explorar todo o potencial produtivo dos híbridos (EMYGDIO et al., 2008). </a:t>
            </a:r>
            <a:endParaRPr lang="pt-BR" sz="1984" spc="-1">
              <a:latin typeface="Arial"/>
            </a:endParaRPr>
          </a:p>
        </p:txBody>
      </p:sp>
      <p:sp>
        <p:nvSpPr>
          <p:cNvPr id="154" name="CustomShape 3"/>
          <p:cNvSpPr/>
          <p:nvPr/>
        </p:nvSpPr>
        <p:spPr>
          <a:xfrm>
            <a:off x="1196584" y="7078316"/>
            <a:ext cx="7771981" cy="381754"/>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r>
              <a:rPr lang="pt-BR" sz="1984" spc="-1">
                <a:latin typeface="Arial"/>
              </a:rPr>
              <a:t>https://www.slideshare.net/KARLLAUNA/cartilha-agrobiodiversidade</a:t>
            </a:r>
          </a:p>
        </p:txBody>
      </p:sp>
    </p:spTree>
    <p:extLst>
      <p:ext uri="{BB962C8B-B14F-4D97-AF65-F5344CB8AC3E}">
        <p14:creationId xmlns:p14="http://schemas.microsoft.com/office/powerpoint/2010/main" val="29181917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m 154"/>
          <p:cNvPicPr/>
          <p:nvPr/>
        </p:nvPicPr>
        <p:blipFill>
          <a:blip r:embed="rId2"/>
          <a:stretch/>
        </p:blipFill>
        <p:spPr>
          <a:xfrm>
            <a:off x="2698995" y="0"/>
            <a:ext cx="4848113" cy="3635787"/>
          </a:xfrm>
          <a:prstGeom prst="rect">
            <a:avLst/>
          </a:prstGeom>
          <a:ln>
            <a:noFill/>
          </a:ln>
        </p:spPr>
      </p:pic>
      <p:pic>
        <p:nvPicPr>
          <p:cNvPr id="156" name="Imagem 155"/>
          <p:cNvPicPr/>
          <p:nvPr/>
        </p:nvPicPr>
        <p:blipFill>
          <a:blip r:embed="rId3"/>
          <a:stretch/>
        </p:blipFill>
        <p:spPr>
          <a:xfrm>
            <a:off x="19577" y="3888966"/>
            <a:ext cx="4893352" cy="3669915"/>
          </a:xfrm>
          <a:prstGeom prst="rect">
            <a:avLst/>
          </a:prstGeom>
          <a:ln>
            <a:noFill/>
          </a:ln>
        </p:spPr>
      </p:pic>
      <p:pic>
        <p:nvPicPr>
          <p:cNvPr id="157" name="Imagem 156"/>
          <p:cNvPicPr/>
          <p:nvPr/>
        </p:nvPicPr>
        <p:blipFill>
          <a:blip r:embed="rId4"/>
          <a:stretch/>
        </p:blipFill>
        <p:spPr>
          <a:xfrm>
            <a:off x="5197855" y="3888966"/>
            <a:ext cx="4912003" cy="3683804"/>
          </a:xfrm>
          <a:prstGeom prst="rect">
            <a:avLst/>
          </a:prstGeom>
          <a:ln>
            <a:noFill/>
          </a:ln>
        </p:spPr>
      </p:pic>
    </p:spTree>
    <p:extLst>
      <p:ext uri="{BB962C8B-B14F-4D97-AF65-F5344CB8AC3E}">
        <p14:creationId xmlns:p14="http://schemas.microsoft.com/office/powerpoint/2010/main" val="18791435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754115" y="128573"/>
            <a:ext cx="8566441" cy="95121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nchor="ctr">
            <a:normAutofit/>
          </a:bodyPr>
          <a:lstStyle/>
          <a:p>
            <a:pPr algn="ctr">
              <a:lnSpc>
                <a:spcPct val="100000"/>
              </a:lnSpc>
            </a:pPr>
            <a:r>
              <a:rPr lang="pt-BR" sz="3968" b="1" spc="-1">
                <a:solidFill>
                  <a:srgbClr val="000000"/>
                </a:solidFill>
                <a:latin typeface="Calibri"/>
                <a:ea typeface="DejaVu Sans"/>
              </a:rPr>
              <a:t>Variedades de polinização aberta – VPA	</a:t>
            </a:r>
            <a:endParaRPr lang="pt-BR" sz="3968" spc="-1">
              <a:latin typeface="Arial"/>
            </a:endParaRPr>
          </a:p>
        </p:txBody>
      </p:sp>
      <p:sp>
        <p:nvSpPr>
          <p:cNvPr id="159" name="CustomShape 2"/>
          <p:cNvSpPr/>
          <p:nvPr/>
        </p:nvSpPr>
        <p:spPr>
          <a:xfrm>
            <a:off x="436649" y="1080973"/>
            <a:ext cx="9206533" cy="2114725"/>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gn="just">
              <a:lnSpc>
                <a:spcPct val="100000"/>
              </a:lnSpc>
            </a:pPr>
            <a:r>
              <a:rPr lang="pt-BR" sz="2646" spc="-1">
                <a:solidFill>
                  <a:srgbClr val="000000"/>
                </a:solidFill>
                <a:latin typeface="Calibri"/>
                <a:ea typeface="DejaVu Sans"/>
              </a:rPr>
              <a:t>	O desenvolvimento de novos cultivares de milho do tipo varietal, “variedades de polinização aberta” ou “variedades melhoradas”, resulta em um potencial produtivo muito superior ao das tradicionais variedades crioulas ou locais (EMYGDIO et al., 2008). </a:t>
            </a:r>
            <a:endParaRPr lang="pt-BR" sz="2646" spc="-1">
              <a:latin typeface="Arial"/>
            </a:endParaRPr>
          </a:p>
        </p:txBody>
      </p:sp>
      <p:sp>
        <p:nvSpPr>
          <p:cNvPr id="160" name="CustomShape 3"/>
          <p:cNvSpPr/>
          <p:nvPr/>
        </p:nvSpPr>
        <p:spPr>
          <a:xfrm>
            <a:off x="482284" y="3209588"/>
            <a:ext cx="9160501" cy="292109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gn="just">
              <a:lnSpc>
                <a:spcPct val="100000"/>
              </a:lnSpc>
            </a:pPr>
            <a:r>
              <a:rPr lang="pt-BR" sz="2646" spc="-1">
                <a:solidFill>
                  <a:srgbClr val="000000"/>
                </a:solidFill>
                <a:latin typeface="Calibri"/>
                <a:ea typeface="DejaVu Sans"/>
              </a:rPr>
              <a:t>	Essa superioridade pode ser atribuída, em parte, ao:</a:t>
            </a:r>
            <a:endParaRPr lang="pt-BR" sz="2646" spc="-1">
              <a:latin typeface="Arial"/>
            </a:endParaRPr>
          </a:p>
          <a:p>
            <a:pPr marL="315081" indent="-313891" algn="just">
              <a:buClr>
                <a:srgbClr val="000000"/>
              </a:buClr>
              <a:buFont typeface="Wingdings" charset="2"/>
              <a:buChar char=""/>
            </a:pPr>
            <a:r>
              <a:rPr lang="pt-BR" sz="2646" spc="-1">
                <a:solidFill>
                  <a:srgbClr val="000000"/>
                </a:solidFill>
                <a:latin typeface="Calibri"/>
                <a:ea typeface="DejaVu Sans"/>
              </a:rPr>
              <a:t>processo de melhoramento usado no desenvolvimento desses cultivares, como a seleção para estresses abióticos (tolerância à seca, ao alumínio, ao baixo uso de insumos), e, </a:t>
            </a:r>
            <a:endParaRPr lang="pt-BR" sz="2646" spc="-1">
              <a:latin typeface="Arial"/>
            </a:endParaRPr>
          </a:p>
          <a:p>
            <a:pPr marL="315081" indent="-313891" algn="just">
              <a:buClr>
                <a:srgbClr val="000000"/>
              </a:buClr>
              <a:buFont typeface="Wingdings" charset="2"/>
              <a:buChar char=""/>
            </a:pPr>
            <a:r>
              <a:rPr lang="pt-BR" sz="2646" spc="-1">
                <a:solidFill>
                  <a:srgbClr val="000000"/>
                </a:solidFill>
                <a:latin typeface="Calibri"/>
                <a:ea typeface="DejaVu Sans"/>
              </a:rPr>
              <a:t>em parte, à própria constituição genética dessas novas variedades, em sua maioria, desenvolvidas a partir de populações (EMYGDIO et al., 2008). </a:t>
            </a:r>
            <a:endParaRPr lang="pt-BR" sz="2646" spc="-1">
              <a:latin typeface="Arial"/>
            </a:endParaRPr>
          </a:p>
        </p:txBody>
      </p:sp>
      <p:sp>
        <p:nvSpPr>
          <p:cNvPr id="161" name="CustomShape 4"/>
          <p:cNvSpPr/>
          <p:nvPr/>
        </p:nvSpPr>
        <p:spPr>
          <a:xfrm>
            <a:off x="519587" y="6187425"/>
            <a:ext cx="9123198" cy="130836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gn="ctr">
              <a:lnSpc>
                <a:spcPct val="100000"/>
              </a:lnSpc>
            </a:pPr>
            <a:r>
              <a:rPr lang="pt-BR" sz="2646" spc="-1">
                <a:solidFill>
                  <a:srgbClr val="000000"/>
                </a:solidFill>
                <a:latin typeface="Calibri"/>
                <a:ea typeface="DejaVu Sans"/>
              </a:rPr>
              <a:t>Portanto, são cultivares com base genética ampla (alta variabilidade), o que contribui para seu aumento produtivo e sua maior estabilidade. </a:t>
            </a:r>
            <a:endParaRPr lang="pt-BR" sz="2646" spc="-1">
              <a:latin typeface="Arial"/>
            </a:endParaRPr>
          </a:p>
        </p:txBody>
      </p:sp>
    </p:spTree>
    <p:extLst>
      <p:ext uri="{BB962C8B-B14F-4D97-AF65-F5344CB8AC3E}">
        <p14:creationId xmlns:p14="http://schemas.microsoft.com/office/powerpoint/2010/main" val="5340502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357282" y="933748"/>
            <a:ext cx="9285900" cy="4987798"/>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normAutofit fontScale="85000" lnSpcReduction="20000"/>
          </a:bodyPr>
          <a:lstStyle/>
          <a:p>
            <a:pPr algn="just">
              <a:spcBef>
                <a:spcPts val="707"/>
              </a:spcBef>
            </a:pPr>
            <a:endParaRPr lang="pt-BR" sz="1984" spc="-1">
              <a:latin typeface="Arial"/>
            </a:endParaRPr>
          </a:p>
          <a:p>
            <a:pPr algn="just">
              <a:spcBef>
                <a:spcPts val="707"/>
              </a:spcBef>
            </a:pPr>
            <a:r>
              <a:rPr lang="pt-BR" sz="3527" spc="-1">
                <a:solidFill>
                  <a:srgbClr val="000000"/>
                </a:solidFill>
                <a:latin typeface="Calibri"/>
                <a:ea typeface="DejaVu Sans"/>
              </a:rPr>
              <a:t>Três fatores que colocam os cultivares de milho do tipo varietal de polinização aberta como uma excelente opção de cultivo para agricultores de pequena propriedade: </a:t>
            </a:r>
            <a:endParaRPr lang="pt-BR" sz="3527" spc="-1">
              <a:latin typeface="Arial"/>
            </a:endParaRPr>
          </a:p>
          <a:p>
            <a:pPr marL="378177" indent="-376987" algn="just">
              <a:spcBef>
                <a:spcPts val="707"/>
              </a:spcBef>
              <a:buClr>
                <a:srgbClr val="000000"/>
              </a:buClr>
              <a:buFont typeface="Arial"/>
              <a:buChar char="•"/>
            </a:pPr>
            <a:r>
              <a:rPr lang="pt-BR" sz="3527" spc="-1">
                <a:solidFill>
                  <a:srgbClr val="000000"/>
                </a:solidFill>
                <a:latin typeface="Calibri"/>
                <a:ea typeface="DejaVu Sans"/>
              </a:rPr>
              <a:t>O baixo custo da semente, até cinco vezes menor que o custo da semente de um cultivar híbrido; </a:t>
            </a:r>
            <a:endParaRPr lang="pt-BR" sz="3527" spc="-1">
              <a:latin typeface="Arial"/>
            </a:endParaRPr>
          </a:p>
          <a:p>
            <a:pPr marL="378177" indent="-376987" algn="just">
              <a:spcBef>
                <a:spcPts val="707"/>
              </a:spcBef>
              <a:buClr>
                <a:srgbClr val="000000"/>
              </a:buClr>
              <a:buFont typeface="Arial"/>
              <a:buChar char="•"/>
            </a:pPr>
            <a:r>
              <a:rPr lang="pt-BR" sz="3527" spc="-1">
                <a:solidFill>
                  <a:srgbClr val="000000"/>
                </a:solidFill>
                <a:latin typeface="Calibri"/>
                <a:ea typeface="DejaVu Sans"/>
              </a:rPr>
              <a:t>A possibilidade de produção de semente própria, pois, ao contrário dos híbridos, as variedades não perdem o potencial produtivo quando plantadas na safra seguinte; e </a:t>
            </a:r>
            <a:endParaRPr lang="pt-BR" sz="3527" spc="-1">
              <a:latin typeface="Arial"/>
            </a:endParaRPr>
          </a:p>
          <a:p>
            <a:pPr marL="378177" indent="-376987" algn="just">
              <a:spcBef>
                <a:spcPts val="707"/>
              </a:spcBef>
              <a:buClr>
                <a:srgbClr val="000000"/>
              </a:buClr>
              <a:buFont typeface="Arial"/>
              <a:buChar char="•"/>
            </a:pPr>
            <a:r>
              <a:rPr lang="pt-BR" sz="3527" spc="-1">
                <a:solidFill>
                  <a:srgbClr val="000000"/>
                </a:solidFill>
                <a:latin typeface="Calibri"/>
                <a:ea typeface="DejaVu Sans"/>
              </a:rPr>
              <a:t>A maior plasticidade das variedades, em condições de estresse, quando comparadas aos híbridos. </a:t>
            </a:r>
            <a:endParaRPr lang="pt-BR" sz="3527" spc="-1">
              <a:latin typeface="Arial"/>
            </a:endParaRPr>
          </a:p>
          <a:p>
            <a:pPr algn="just">
              <a:spcBef>
                <a:spcPts val="707"/>
              </a:spcBef>
            </a:pPr>
            <a:endParaRPr lang="pt-BR" sz="3527" spc="-1">
              <a:latin typeface="Arial"/>
            </a:endParaRPr>
          </a:p>
        </p:txBody>
      </p:sp>
      <p:sp>
        <p:nvSpPr>
          <p:cNvPr id="163" name="CustomShape 2"/>
          <p:cNvSpPr/>
          <p:nvPr/>
        </p:nvSpPr>
        <p:spPr>
          <a:xfrm>
            <a:off x="436649" y="6277109"/>
            <a:ext cx="8809303" cy="905177"/>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gn="ctr">
              <a:lnSpc>
                <a:spcPct val="100000"/>
              </a:lnSpc>
            </a:pPr>
            <a:r>
              <a:rPr lang="pt-BR" sz="2646" spc="-1">
                <a:solidFill>
                  <a:srgbClr val="000000"/>
                </a:solidFill>
                <a:latin typeface="Calibri"/>
                <a:ea typeface="DejaVu Sans"/>
              </a:rPr>
              <a:t>Além disso, as variedades de polinização aberta são aceitas nos sistemas de produção em agricultura orgânica. </a:t>
            </a:r>
            <a:endParaRPr lang="pt-BR" sz="2646" spc="-1">
              <a:latin typeface="Arial"/>
            </a:endParaRPr>
          </a:p>
        </p:txBody>
      </p:sp>
      <p:sp>
        <p:nvSpPr>
          <p:cNvPr id="164" name="CustomShape 3"/>
          <p:cNvSpPr/>
          <p:nvPr/>
        </p:nvSpPr>
        <p:spPr>
          <a:xfrm>
            <a:off x="754115" y="128573"/>
            <a:ext cx="8566441" cy="95121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nchor="ctr">
            <a:normAutofit/>
          </a:bodyPr>
          <a:lstStyle/>
          <a:p>
            <a:pPr algn="ctr">
              <a:lnSpc>
                <a:spcPct val="100000"/>
              </a:lnSpc>
            </a:pPr>
            <a:r>
              <a:rPr lang="pt-BR" sz="3968" b="1" spc="-1">
                <a:solidFill>
                  <a:srgbClr val="000000"/>
                </a:solidFill>
                <a:latin typeface="Calibri"/>
                <a:ea typeface="DejaVu Sans"/>
              </a:rPr>
              <a:t>Variedades de polinização aberta – VPA	</a:t>
            </a:r>
            <a:endParaRPr lang="pt-BR" sz="3968" spc="-1">
              <a:latin typeface="Arial"/>
            </a:endParaRPr>
          </a:p>
        </p:txBody>
      </p:sp>
    </p:spTree>
    <p:extLst>
      <p:ext uri="{BB962C8B-B14F-4D97-AF65-F5344CB8AC3E}">
        <p14:creationId xmlns:p14="http://schemas.microsoft.com/office/powerpoint/2010/main" val="12274452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277915" y="128574"/>
            <a:ext cx="9444633" cy="434929"/>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pt-BR" sz="2205" b="1" spc="-1">
                <a:solidFill>
                  <a:srgbClr val="000000"/>
                </a:solidFill>
                <a:latin typeface="Calibri"/>
                <a:ea typeface="DejaVu Sans"/>
              </a:rPr>
              <a:t>SCS153 Esperança </a:t>
            </a:r>
            <a:endParaRPr lang="pt-BR" sz="2205" spc="-1">
              <a:latin typeface="Arial"/>
            </a:endParaRPr>
          </a:p>
        </p:txBody>
      </p:sp>
      <p:pic>
        <p:nvPicPr>
          <p:cNvPr id="166" name="Picture 3"/>
          <p:cNvPicPr/>
          <p:nvPr/>
        </p:nvPicPr>
        <p:blipFill>
          <a:blip r:embed="rId2"/>
          <a:stretch/>
        </p:blipFill>
        <p:spPr>
          <a:xfrm>
            <a:off x="285455" y="652393"/>
            <a:ext cx="3833807" cy="2491320"/>
          </a:xfrm>
          <a:prstGeom prst="rect">
            <a:avLst/>
          </a:prstGeom>
          <a:ln>
            <a:noFill/>
          </a:ln>
        </p:spPr>
      </p:pic>
      <p:pic>
        <p:nvPicPr>
          <p:cNvPr id="167" name="Picture 4"/>
          <p:cNvPicPr/>
          <p:nvPr/>
        </p:nvPicPr>
        <p:blipFill>
          <a:blip r:embed="rId3"/>
          <a:stretch/>
        </p:blipFill>
        <p:spPr>
          <a:xfrm>
            <a:off x="277915" y="3454831"/>
            <a:ext cx="2771484" cy="4126273"/>
          </a:xfrm>
          <a:prstGeom prst="rect">
            <a:avLst/>
          </a:prstGeom>
          <a:ln>
            <a:noFill/>
          </a:ln>
        </p:spPr>
      </p:pic>
      <p:sp>
        <p:nvSpPr>
          <p:cNvPr id="168" name="CustomShape 2"/>
          <p:cNvSpPr/>
          <p:nvPr/>
        </p:nvSpPr>
        <p:spPr>
          <a:xfrm>
            <a:off x="4921659" y="-30160"/>
            <a:ext cx="5038593" cy="3727456"/>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pt-BR" sz="1984" spc="-1">
                <a:solidFill>
                  <a:srgbClr val="000000"/>
                </a:solidFill>
                <a:latin typeface="Calibri"/>
                <a:ea typeface="DejaVu Sans"/>
              </a:rPr>
              <a:t>Características da variedade: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Ciclo: semiprecoce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Florescimento masculino: 80 dias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Florescimento feminino: 85 dias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Altura da planta: 260cm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Altura de inserção da espiga: 150cm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Empalhamento: alto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Sanidade de espiga: boa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Tolerância ao acamamento: alta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Tolerância ao quebramento: alta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Tolerância às doenças foliares: boa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Comprimento médio da espiga: 18cm </a:t>
            </a:r>
            <a:endParaRPr lang="pt-BR" sz="1984" spc="-1">
              <a:latin typeface="Arial"/>
            </a:endParaRPr>
          </a:p>
        </p:txBody>
      </p:sp>
      <p:sp>
        <p:nvSpPr>
          <p:cNvPr id="169" name="CustomShape 3"/>
          <p:cNvSpPr/>
          <p:nvPr/>
        </p:nvSpPr>
        <p:spPr>
          <a:xfrm>
            <a:off x="3452979" y="3763170"/>
            <a:ext cx="6269570" cy="2215521"/>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Arial"/>
              <a:buChar char="•"/>
            </a:pPr>
            <a:r>
              <a:rPr lang="pt-BR" sz="1984" spc="-1">
                <a:solidFill>
                  <a:srgbClr val="000000"/>
                </a:solidFill>
                <a:latin typeface="Calibri"/>
                <a:ea typeface="DejaVu Sans"/>
              </a:rPr>
              <a:t>Diâmetro médio da espiga: 4,7cm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Textura dos grãos: dura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Coloração dos grãos: amarela a alaranjada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Densidade recomendada: 50 mil plantas/ha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Peso médio de mil sementes: 338g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Número de fileiras de grãos: 14 (12 a 16)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Potencial de rendimento: alto </a:t>
            </a:r>
            <a:endParaRPr lang="pt-BR" sz="1984" spc="-1">
              <a:latin typeface="Arial"/>
            </a:endParaRPr>
          </a:p>
        </p:txBody>
      </p:sp>
      <p:sp>
        <p:nvSpPr>
          <p:cNvPr id="170" name="CustomShape 4"/>
          <p:cNvSpPr/>
          <p:nvPr/>
        </p:nvSpPr>
        <p:spPr>
          <a:xfrm>
            <a:off x="3050590" y="6108058"/>
            <a:ext cx="6956488" cy="130836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Arial"/>
              <a:buChar char="•"/>
            </a:pPr>
            <a:r>
              <a:rPr lang="pt-BR" sz="1984" spc="-1">
                <a:solidFill>
                  <a:srgbClr val="000000"/>
                </a:solidFill>
                <a:latin typeface="Calibri"/>
                <a:ea typeface="DejaVu Sans"/>
              </a:rPr>
              <a:t>Época de plantio: preferencialmente em setembro </a:t>
            </a:r>
            <a:endParaRPr lang="pt-BR" sz="1984" spc="-1">
              <a:latin typeface="Arial"/>
            </a:endParaRPr>
          </a:p>
          <a:p>
            <a:pPr marL="315081" indent="-313891">
              <a:buClr>
                <a:srgbClr val="000000"/>
              </a:buClr>
              <a:buFont typeface="Arial"/>
              <a:buChar char="•"/>
            </a:pPr>
            <a:r>
              <a:rPr lang="pt-BR" sz="1984" spc="-1">
                <a:solidFill>
                  <a:srgbClr val="000000"/>
                </a:solidFill>
                <a:latin typeface="Calibri"/>
                <a:ea typeface="DejaVu Sans"/>
              </a:rPr>
              <a:t>Região de adaptação: estado de Santa Catarina, especialmente mesorregiões Oeste e Planalto Norte, com extensão de recomendação para Rio Grande do Sul e Paraná. </a:t>
            </a:r>
            <a:endParaRPr lang="pt-BR" sz="1984" spc="-1">
              <a:latin typeface="Arial"/>
            </a:endParaRPr>
          </a:p>
        </p:txBody>
      </p:sp>
    </p:spTree>
    <p:extLst>
      <p:ext uri="{BB962C8B-B14F-4D97-AF65-F5344CB8AC3E}">
        <p14:creationId xmlns:p14="http://schemas.microsoft.com/office/powerpoint/2010/main" val="22156293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2"/>
          <p:cNvPicPr/>
          <p:nvPr/>
        </p:nvPicPr>
        <p:blipFill>
          <a:blip r:embed="rId2"/>
          <a:stretch/>
        </p:blipFill>
        <p:spPr>
          <a:xfrm>
            <a:off x="357282" y="409531"/>
            <a:ext cx="8800970" cy="6941012"/>
          </a:xfrm>
          <a:prstGeom prst="rect">
            <a:avLst/>
          </a:prstGeom>
          <a:ln>
            <a:noFill/>
          </a:ln>
        </p:spPr>
      </p:pic>
    </p:spTree>
    <p:extLst>
      <p:ext uri="{BB962C8B-B14F-4D97-AF65-F5344CB8AC3E}">
        <p14:creationId xmlns:p14="http://schemas.microsoft.com/office/powerpoint/2010/main" val="12544433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942274" y="161908"/>
            <a:ext cx="2448065" cy="501994"/>
          </a:xfrm>
          <a:prstGeom prst="rect">
            <a:avLst/>
          </a:prstGeom>
          <a:noFill/>
          <a:ln>
            <a:noFill/>
          </a:ln>
        </p:spPr>
        <p:style>
          <a:lnRef idx="0">
            <a:scrgbClr r="0" g="0" b="0"/>
          </a:lnRef>
          <a:fillRef idx="0">
            <a:scrgbClr r="0" g="0" b="0"/>
          </a:fillRef>
          <a:effectRef idx="0">
            <a:scrgbClr r="0" g="0" b="0"/>
          </a:effectRef>
          <a:fontRef idx="minor"/>
        </p:style>
        <p:txBody>
          <a:bodyPr wrap="none" lIns="99208" tIns="49604" rIns="99208" bIns="49604"/>
          <a:lstStyle/>
          <a:p>
            <a:pPr>
              <a:lnSpc>
                <a:spcPct val="100000"/>
              </a:lnSpc>
            </a:pPr>
            <a:r>
              <a:rPr lang="pt-BR" sz="2646" b="1" spc="-1">
                <a:solidFill>
                  <a:srgbClr val="000000"/>
                </a:solidFill>
                <a:latin typeface="Calibri"/>
                <a:ea typeface="DejaVu Sans"/>
              </a:rPr>
              <a:t>SCS154 Fortuna </a:t>
            </a:r>
            <a:endParaRPr lang="pt-BR" sz="2646" spc="-1">
              <a:latin typeface="Arial"/>
            </a:endParaRPr>
          </a:p>
        </p:txBody>
      </p:sp>
      <p:sp>
        <p:nvSpPr>
          <p:cNvPr id="173" name="CustomShape 2"/>
          <p:cNvSpPr/>
          <p:nvPr/>
        </p:nvSpPr>
        <p:spPr>
          <a:xfrm>
            <a:off x="357282" y="764697"/>
            <a:ext cx="9524000" cy="1005973"/>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pt-BR" sz="1984" spc="-1">
                <a:solidFill>
                  <a:srgbClr val="000000"/>
                </a:solidFill>
                <a:latin typeface="Calibri"/>
                <a:ea typeface="DejaVu Sans"/>
              </a:rPr>
              <a:t>	Oriunda de um composto constituído por seis genótipos de ampla adaptação no estado de Santa Catarina, e após de seis ciclos de seleção foi registrada como variedade comercial, com o nome SCS 154 Fortuna. </a:t>
            </a:r>
            <a:endParaRPr lang="pt-BR" sz="1984" spc="-1">
              <a:latin typeface="Arial"/>
            </a:endParaRPr>
          </a:p>
        </p:txBody>
      </p:sp>
      <p:pic>
        <p:nvPicPr>
          <p:cNvPr id="174" name="Picture 2"/>
          <p:cNvPicPr/>
          <p:nvPr/>
        </p:nvPicPr>
        <p:blipFill>
          <a:blip r:embed="rId2"/>
          <a:stretch/>
        </p:blipFill>
        <p:spPr>
          <a:xfrm>
            <a:off x="198548" y="1782575"/>
            <a:ext cx="3015140" cy="2169091"/>
          </a:xfrm>
          <a:prstGeom prst="rect">
            <a:avLst/>
          </a:prstGeom>
          <a:ln>
            <a:noFill/>
          </a:ln>
        </p:spPr>
      </p:pic>
      <p:pic>
        <p:nvPicPr>
          <p:cNvPr id="175" name="Picture 3"/>
          <p:cNvPicPr/>
          <p:nvPr/>
        </p:nvPicPr>
        <p:blipFill>
          <a:blip r:embed="rId3"/>
          <a:stretch/>
        </p:blipFill>
        <p:spPr>
          <a:xfrm>
            <a:off x="377124" y="4097304"/>
            <a:ext cx="2939741" cy="3461180"/>
          </a:xfrm>
          <a:prstGeom prst="rect">
            <a:avLst/>
          </a:prstGeom>
          <a:ln>
            <a:noFill/>
          </a:ln>
        </p:spPr>
      </p:pic>
      <p:sp>
        <p:nvSpPr>
          <p:cNvPr id="176" name="CustomShape 3"/>
          <p:cNvSpPr/>
          <p:nvPr/>
        </p:nvSpPr>
        <p:spPr>
          <a:xfrm>
            <a:off x="3611712" y="1815512"/>
            <a:ext cx="6031470" cy="3727456"/>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pt-BR" sz="1984" spc="-1">
                <a:solidFill>
                  <a:srgbClr val="000000"/>
                </a:solidFill>
                <a:latin typeface="Calibri"/>
                <a:ea typeface="DejaVu Sans"/>
              </a:rPr>
              <a:t>Características da variedade: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Ciclo: precoce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Florescimento masculino: 76 dias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Florescimento feminino: 80 dias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Altura da planta: 230cm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Altura de inserção da espiga: 120cm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Empalhamento: alto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Sanidade de espiga: boa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Tolerância ao acamamento/quebramento: alta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Tolerância às doenças foliares: boa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Comprimento médio da espiga: 18cm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Diâmetro médio da espiga: 5,2cm </a:t>
            </a:r>
            <a:endParaRPr lang="pt-BR" sz="1984" spc="-1">
              <a:latin typeface="Arial"/>
            </a:endParaRPr>
          </a:p>
        </p:txBody>
      </p:sp>
      <p:sp>
        <p:nvSpPr>
          <p:cNvPr id="177" name="CustomShape 4"/>
          <p:cNvSpPr/>
          <p:nvPr/>
        </p:nvSpPr>
        <p:spPr>
          <a:xfrm>
            <a:off x="4246645" y="5790591"/>
            <a:ext cx="5634637" cy="130836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Courier New"/>
              <a:buChar char="o"/>
            </a:pPr>
            <a:r>
              <a:rPr lang="pt-BR" sz="1984" spc="-1">
                <a:solidFill>
                  <a:srgbClr val="000000"/>
                </a:solidFill>
                <a:latin typeface="Calibri"/>
                <a:ea typeface="DejaVu Sans"/>
              </a:rPr>
              <a:t>Textura dos grãos: dura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Coloração dos grãos: amarela a alaranjada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Densidade recomendada: 50.000 plantas/ha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Peso médio de mil sementes: 334g </a:t>
            </a:r>
            <a:endParaRPr lang="pt-BR" sz="1984" spc="-1">
              <a:latin typeface="Arial"/>
            </a:endParaRPr>
          </a:p>
        </p:txBody>
      </p:sp>
    </p:spTree>
    <p:extLst>
      <p:ext uri="{BB962C8B-B14F-4D97-AF65-F5344CB8AC3E}">
        <p14:creationId xmlns:p14="http://schemas.microsoft.com/office/powerpoint/2010/main" val="42276791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357282" y="207940"/>
            <a:ext cx="9206533" cy="1610747"/>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Courier New"/>
              <a:buChar char="o"/>
            </a:pPr>
            <a:r>
              <a:rPr lang="pt-BR" sz="1984" spc="-1">
                <a:solidFill>
                  <a:srgbClr val="000000"/>
                </a:solidFill>
                <a:latin typeface="Calibri"/>
                <a:ea typeface="DejaVu Sans"/>
              </a:rPr>
              <a:t>Número de fileiras de grãos: 16 (14 a 18)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Potencial de rendimento: alto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Época de plantio: preferencialmente em setembro </a:t>
            </a:r>
            <a:endParaRPr lang="pt-BR" sz="1984" spc="-1">
              <a:latin typeface="Arial"/>
            </a:endParaRPr>
          </a:p>
          <a:p>
            <a:pPr marL="315081" indent="-313891">
              <a:buClr>
                <a:srgbClr val="000000"/>
              </a:buClr>
              <a:buFont typeface="Courier New"/>
              <a:buChar char="o"/>
            </a:pPr>
            <a:r>
              <a:rPr lang="pt-BR" sz="1984" spc="-1">
                <a:solidFill>
                  <a:srgbClr val="000000"/>
                </a:solidFill>
                <a:latin typeface="Calibri"/>
                <a:ea typeface="DejaVu Sans"/>
              </a:rPr>
              <a:t>Região de adaptação: estado de Santa Catarina, especialmente mesorregiões Oeste e Planalto Norte, com extensão de recomendação para Rio Grande do Sul e Paraná. </a:t>
            </a:r>
            <a:endParaRPr lang="pt-BR" sz="1984" spc="-1">
              <a:latin typeface="Arial"/>
            </a:endParaRPr>
          </a:p>
        </p:txBody>
      </p:sp>
      <p:pic>
        <p:nvPicPr>
          <p:cNvPr id="179" name="Picture 2"/>
          <p:cNvPicPr/>
          <p:nvPr/>
        </p:nvPicPr>
        <p:blipFill>
          <a:blip r:embed="rId2"/>
          <a:stretch/>
        </p:blipFill>
        <p:spPr>
          <a:xfrm>
            <a:off x="1389048" y="1954007"/>
            <a:ext cx="6745770" cy="5326297"/>
          </a:xfrm>
          <a:prstGeom prst="rect">
            <a:avLst/>
          </a:prstGeom>
          <a:ln>
            <a:noFill/>
          </a:ln>
        </p:spPr>
      </p:pic>
    </p:spTree>
    <p:extLst>
      <p:ext uri="{BB962C8B-B14F-4D97-AF65-F5344CB8AC3E}">
        <p14:creationId xmlns:p14="http://schemas.microsoft.com/office/powerpoint/2010/main" val="14051064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3625204" y="207940"/>
            <a:ext cx="2448065" cy="501994"/>
          </a:xfrm>
          <a:prstGeom prst="rect">
            <a:avLst/>
          </a:prstGeom>
          <a:noFill/>
          <a:ln>
            <a:noFill/>
          </a:ln>
        </p:spPr>
        <p:style>
          <a:lnRef idx="0">
            <a:scrgbClr r="0" g="0" b="0"/>
          </a:lnRef>
          <a:fillRef idx="0">
            <a:scrgbClr r="0" g="0" b="0"/>
          </a:fillRef>
          <a:effectRef idx="0">
            <a:scrgbClr r="0" g="0" b="0"/>
          </a:effectRef>
          <a:fontRef idx="minor"/>
        </p:style>
        <p:txBody>
          <a:bodyPr wrap="none" lIns="99208" tIns="49604" rIns="99208" bIns="49604"/>
          <a:lstStyle/>
          <a:p>
            <a:pPr>
              <a:lnSpc>
                <a:spcPct val="100000"/>
              </a:lnSpc>
            </a:pPr>
            <a:r>
              <a:rPr lang="pt-BR" sz="2646" b="1" spc="-1">
                <a:solidFill>
                  <a:srgbClr val="000000"/>
                </a:solidFill>
                <a:latin typeface="Calibri"/>
                <a:ea typeface="DejaVu Sans"/>
              </a:rPr>
              <a:t>SCS155 Catarina</a:t>
            </a:r>
            <a:endParaRPr lang="pt-BR" sz="2646" spc="-1">
              <a:latin typeface="Arial"/>
            </a:endParaRPr>
          </a:p>
        </p:txBody>
      </p:sp>
      <p:pic>
        <p:nvPicPr>
          <p:cNvPr id="181" name="Picture 2"/>
          <p:cNvPicPr/>
          <p:nvPr/>
        </p:nvPicPr>
        <p:blipFill>
          <a:blip r:embed="rId2"/>
          <a:stretch/>
        </p:blipFill>
        <p:spPr>
          <a:xfrm>
            <a:off x="357282" y="763507"/>
            <a:ext cx="3253240" cy="2329412"/>
          </a:xfrm>
          <a:prstGeom prst="rect">
            <a:avLst/>
          </a:prstGeom>
          <a:ln>
            <a:noFill/>
          </a:ln>
        </p:spPr>
      </p:pic>
      <p:pic>
        <p:nvPicPr>
          <p:cNvPr id="182" name="Picture 3"/>
          <p:cNvPicPr/>
          <p:nvPr/>
        </p:nvPicPr>
        <p:blipFill>
          <a:blip r:embed="rId3"/>
          <a:stretch/>
        </p:blipFill>
        <p:spPr>
          <a:xfrm>
            <a:off x="439426" y="3383004"/>
            <a:ext cx="3091332" cy="4175480"/>
          </a:xfrm>
          <a:prstGeom prst="rect">
            <a:avLst/>
          </a:prstGeom>
          <a:ln>
            <a:noFill/>
          </a:ln>
        </p:spPr>
      </p:pic>
      <p:sp>
        <p:nvSpPr>
          <p:cNvPr id="183" name="CustomShape 2"/>
          <p:cNvSpPr/>
          <p:nvPr/>
        </p:nvSpPr>
        <p:spPr>
          <a:xfrm>
            <a:off x="4564112" y="763507"/>
            <a:ext cx="5078673" cy="1610747"/>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pt-BR" sz="1984" spc="-1">
                <a:solidFill>
                  <a:srgbClr val="000000"/>
                </a:solidFill>
                <a:latin typeface="Calibri"/>
                <a:ea typeface="DejaVu Sans"/>
              </a:rPr>
              <a:t>Características da variedade: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Florescimento masculino: 76 dias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Florescimento feminino: 80 dias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Altura média da planta: 230cm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Altura média da inserção da espiga: 120cm </a:t>
            </a:r>
            <a:endParaRPr lang="pt-BR" sz="1984" spc="-1">
              <a:latin typeface="Arial"/>
            </a:endParaRPr>
          </a:p>
        </p:txBody>
      </p:sp>
      <p:sp>
        <p:nvSpPr>
          <p:cNvPr id="184" name="CustomShape 3"/>
          <p:cNvSpPr/>
          <p:nvPr/>
        </p:nvSpPr>
        <p:spPr>
          <a:xfrm>
            <a:off x="3849812" y="2509970"/>
            <a:ext cx="6110837" cy="1913134"/>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Wingdings" charset="2"/>
              <a:buChar char=""/>
            </a:pPr>
            <a:r>
              <a:rPr lang="pt-BR" sz="1984" spc="-1">
                <a:solidFill>
                  <a:srgbClr val="000000"/>
                </a:solidFill>
                <a:latin typeface="Calibri"/>
                <a:ea typeface="DejaVu Sans"/>
              </a:rPr>
              <a:t>Tipo de grão: duro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Comprimento médio das espigas: 19cm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Diâmetro médio das espigas: 5,2cm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Número de fileiras de grãos: 16 (14 a 18)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Coloração dos grãos: amarela a alaranjada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Empalhamento: alto (cobre completamente a espiga) </a:t>
            </a:r>
            <a:endParaRPr lang="pt-BR" sz="1984" spc="-1">
              <a:latin typeface="Arial"/>
            </a:endParaRPr>
          </a:p>
        </p:txBody>
      </p:sp>
      <p:sp>
        <p:nvSpPr>
          <p:cNvPr id="185" name="CustomShape 4"/>
          <p:cNvSpPr/>
          <p:nvPr/>
        </p:nvSpPr>
        <p:spPr>
          <a:xfrm>
            <a:off x="4274027" y="4740173"/>
            <a:ext cx="5845355" cy="2820295"/>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Wingdings" charset="2"/>
              <a:buChar char=""/>
            </a:pPr>
            <a:r>
              <a:rPr lang="pt-BR" sz="1984" spc="-1">
                <a:solidFill>
                  <a:srgbClr val="000000"/>
                </a:solidFill>
                <a:latin typeface="Calibri"/>
                <a:ea typeface="DejaVu Sans"/>
              </a:rPr>
              <a:t>Peso médio de mil sementes: 421g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Qualidades nutricionais: 11,66% de PB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Limitações do cultivar: evitar plantios tardios e densidades superiores a 55 mil plantas/ha.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Região de adaptação: estado de Santa Catarina, especialmente mesorregiões Oeste e Planalto Norte, com extensão de recomendação para Rio Grande do Sul e Paraná. </a:t>
            </a:r>
            <a:endParaRPr lang="pt-BR" sz="1984" spc="-1">
              <a:latin typeface="Arial"/>
            </a:endParaRPr>
          </a:p>
          <a:p>
            <a:pPr>
              <a:lnSpc>
                <a:spcPct val="100000"/>
              </a:lnSpc>
            </a:pPr>
            <a:endParaRPr lang="pt-BR" sz="1984" spc="-1">
              <a:latin typeface="Arial"/>
            </a:endParaRPr>
          </a:p>
        </p:txBody>
      </p:sp>
    </p:spTree>
    <p:extLst>
      <p:ext uri="{BB962C8B-B14F-4D97-AF65-F5344CB8AC3E}">
        <p14:creationId xmlns:p14="http://schemas.microsoft.com/office/powerpoint/2010/main" val="33460048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3464090" y="49207"/>
            <a:ext cx="2619497" cy="501994"/>
          </a:xfrm>
          <a:prstGeom prst="rect">
            <a:avLst/>
          </a:prstGeom>
          <a:noFill/>
          <a:ln>
            <a:noFill/>
          </a:ln>
        </p:spPr>
        <p:style>
          <a:lnRef idx="0">
            <a:scrgbClr r="0" g="0" b="0"/>
          </a:lnRef>
          <a:fillRef idx="0">
            <a:scrgbClr r="0" g="0" b="0"/>
          </a:fillRef>
          <a:effectRef idx="0">
            <a:scrgbClr r="0" g="0" b="0"/>
          </a:effectRef>
          <a:fontRef idx="minor"/>
        </p:style>
        <p:txBody>
          <a:bodyPr wrap="none" lIns="99208" tIns="49604" rIns="99208" bIns="49604"/>
          <a:lstStyle/>
          <a:p>
            <a:pPr>
              <a:lnSpc>
                <a:spcPct val="100000"/>
              </a:lnSpc>
            </a:pPr>
            <a:r>
              <a:rPr lang="pt-BR" sz="2646" b="1" spc="-1">
                <a:solidFill>
                  <a:srgbClr val="000000"/>
                </a:solidFill>
                <a:latin typeface="Calibri"/>
                <a:ea typeface="DejaVu Sans"/>
              </a:rPr>
              <a:t>SCS156 Colorado </a:t>
            </a:r>
            <a:endParaRPr lang="pt-BR" sz="2646" spc="-1">
              <a:latin typeface="Arial"/>
            </a:endParaRPr>
          </a:p>
        </p:txBody>
      </p:sp>
      <p:sp>
        <p:nvSpPr>
          <p:cNvPr id="187" name="CustomShape 2"/>
          <p:cNvSpPr/>
          <p:nvPr/>
        </p:nvSpPr>
        <p:spPr>
          <a:xfrm>
            <a:off x="277915" y="611916"/>
            <a:ext cx="9444633" cy="1610747"/>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lgn="just">
              <a:buClr>
                <a:srgbClr val="000000"/>
              </a:buClr>
              <a:buFont typeface="Wingdings" charset="2"/>
              <a:buChar char=""/>
            </a:pPr>
            <a:r>
              <a:rPr lang="pt-BR" sz="1984" spc="-1">
                <a:solidFill>
                  <a:srgbClr val="000000"/>
                </a:solidFill>
                <a:latin typeface="Calibri"/>
                <a:ea typeface="DejaVu Sans"/>
              </a:rPr>
              <a:t>Constituída a partir de cruzamentos de 31 linhagens e 4 populações subtropicais recebidas do Centro Internacional de Mejoramiento de Maíz y Trigo (CIMMYT), no México.</a:t>
            </a:r>
            <a:endParaRPr lang="pt-BR" sz="1984" spc="-1">
              <a:latin typeface="Arial"/>
            </a:endParaRPr>
          </a:p>
          <a:p>
            <a:pPr marL="315081" indent="-313891" algn="just">
              <a:buClr>
                <a:srgbClr val="000000"/>
              </a:buClr>
              <a:buFont typeface="Wingdings" charset="2"/>
              <a:buChar char=""/>
            </a:pPr>
            <a:r>
              <a:rPr lang="pt-BR" sz="1984" spc="-1">
                <a:solidFill>
                  <a:srgbClr val="000000"/>
                </a:solidFill>
                <a:latin typeface="Calibri"/>
                <a:ea typeface="DejaVu Sans"/>
              </a:rPr>
              <a:t>Para a formação de um novo composto, procedeu-se a cruzamentos e seleções de plantas com características predominantemente de grãos vermelhos e sabugos finos. </a:t>
            </a:r>
            <a:endParaRPr lang="pt-BR" sz="1984" spc="-1">
              <a:latin typeface="Arial"/>
            </a:endParaRPr>
          </a:p>
        </p:txBody>
      </p:sp>
      <p:pic>
        <p:nvPicPr>
          <p:cNvPr id="188" name="Picture 2"/>
          <p:cNvPicPr/>
          <p:nvPr/>
        </p:nvPicPr>
        <p:blipFill>
          <a:blip r:embed="rId2"/>
          <a:stretch/>
        </p:blipFill>
        <p:spPr>
          <a:xfrm>
            <a:off x="423156" y="2351237"/>
            <a:ext cx="5171532" cy="3139745"/>
          </a:xfrm>
          <a:prstGeom prst="rect">
            <a:avLst/>
          </a:prstGeom>
          <a:ln>
            <a:noFill/>
          </a:ln>
        </p:spPr>
      </p:pic>
      <p:pic>
        <p:nvPicPr>
          <p:cNvPr id="189" name="Picture 3"/>
          <p:cNvPicPr/>
          <p:nvPr/>
        </p:nvPicPr>
        <p:blipFill>
          <a:blip r:embed="rId3"/>
          <a:stretch/>
        </p:blipFill>
        <p:spPr>
          <a:xfrm>
            <a:off x="5833979" y="2240124"/>
            <a:ext cx="3620707" cy="5262010"/>
          </a:xfrm>
          <a:prstGeom prst="rect">
            <a:avLst/>
          </a:prstGeom>
          <a:ln>
            <a:noFill/>
          </a:ln>
        </p:spPr>
      </p:pic>
      <p:sp>
        <p:nvSpPr>
          <p:cNvPr id="190" name="CustomShape 3"/>
          <p:cNvSpPr/>
          <p:nvPr/>
        </p:nvSpPr>
        <p:spPr>
          <a:xfrm>
            <a:off x="338630" y="5576698"/>
            <a:ext cx="5494158" cy="1913134"/>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pt-BR" sz="1984" spc="-1">
                <a:solidFill>
                  <a:srgbClr val="000000"/>
                </a:solidFill>
                <a:latin typeface="Calibri"/>
                <a:ea typeface="DejaVu Sans"/>
              </a:rPr>
              <a:t>Características da variedade: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Florescimento masculino: 74 dias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Florescimento feminino: 78 dias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Altura média da planta: 245cm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Altura média da inserção da espiga: 140cm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Tipo de grão: duro </a:t>
            </a:r>
            <a:endParaRPr lang="pt-BR" sz="1984" spc="-1">
              <a:latin typeface="Arial"/>
            </a:endParaRPr>
          </a:p>
        </p:txBody>
      </p:sp>
    </p:spTree>
    <p:extLst>
      <p:ext uri="{BB962C8B-B14F-4D97-AF65-F5344CB8AC3E}">
        <p14:creationId xmlns:p14="http://schemas.microsoft.com/office/powerpoint/2010/main" val="6592635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ustomShape 1"/>
          <p:cNvSpPr/>
          <p:nvPr/>
        </p:nvSpPr>
        <p:spPr>
          <a:xfrm>
            <a:off x="6048360" y="849240"/>
            <a:ext cx="2539440" cy="7516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1800" b="1" i="1" strike="noStrike" spc="-1">
                <a:solidFill>
                  <a:srgbClr val="FF9900"/>
                </a:solidFill>
                <a:latin typeface="Arial"/>
                <a:ea typeface="DejaVu Sans"/>
              </a:rPr>
              <a:t>CULTURA DO MILHO</a:t>
            </a:r>
            <a:endParaRPr lang="pt-BR" sz="1800" b="0" strike="noStrike" spc="-1">
              <a:latin typeface="Arial"/>
            </a:endParaRPr>
          </a:p>
        </p:txBody>
      </p:sp>
      <p:sp>
        <p:nvSpPr>
          <p:cNvPr id="161" name="CustomShape 2"/>
          <p:cNvSpPr/>
          <p:nvPr/>
        </p:nvSpPr>
        <p:spPr>
          <a:xfrm>
            <a:off x="141840" y="7190640"/>
            <a:ext cx="3353400" cy="38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989" b="1" u="sng" strike="noStrike" spc="-1">
                <a:solidFill>
                  <a:srgbClr val="FF6699"/>
                </a:solidFill>
                <a:uFill>
                  <a:solidFill>
                    <a:srgbClr val="FFFFFF"/>
                  </a:solidFill>
                </a:uFill>
                <a:latin typeface="Arial"/>
                <a:ea typeface="DejaVu Sans"/>
              </a:rPr>
              <a:t>CULTIVARES E HÍBRIDOS</a:t>
            </a:r>
            <a:r>
              <a:rPr lang="pt-BR" sz="1989" b="0" strike="noStrike" spc="-1">
                <a:solidFill>
                  <a:srgbClr val="FF6699"/>
                </a:solidFill>
                <a:latin typeface="Arial"/>
                <a:ea typeface="DejaVu Sans"/>
              </a:rPr>
              <a:t> </a:t>
            </a:r>
            <a:endParaRPr lang="pt-BR" sz="1989" b="0" strike="noStrike" spc="-1">
              <a:latin typeface="Arial"/>
            </a:endParaRPr>
          </a:p>
        </p:txBody>
      </p:sp>
      <p:sp>
        <p:nvSpPr>
          <p:cNvPr id="162" name="CustomShape 3"/>
          <p:cNvSpPr/>
          <p:nvPr/>
        </p:nvSpPr>
        <p:spPr>
          <a:xfrm>
            <a:off x="294840" y="1380600"/>
            <a:ext cx="9639360" cy="2505600"/>
          </a:xfrm>
          <a:prstGeom prst="rect">
            <a:avLst/>
          </a:prstGeom>
          <a:gradFill>
            <a:gsLst>
              <a:gs pos="0">
                <a:srgbClr val="CCFFFF"/>
              </a:gs>
              <a:gs pos="100000">
                <a:schemeClr val="bg1"/>
              </a:gs>
            </a:gsLst>
            <a:lin ang="18900000"/>
          </a:gradFill>
          <a:ln>
            <a:noFill/>
          </a:ln>
        </p:spPr>
        <p:style>
          <a:lnRef idx="0">
            <a:scrgbClr r="0" g="0" b="0"/>
          </a:lnRef>
          <a:fillRef idx="0">
            <a:scrgbClr r="0" g="0" b="0"/>
          </a:fillRef>
          <a:effectRef idx="0">
            <a:scrgbClr r="0" g="0" b="0"/>
          </a:effectRef>
          <a:fontRef idx="minor"/>
        </p:style>
        <p:txBody>
          <a:bodyPr lIns="90000" tIns="45000" rIns="90000" bIns="45000"/>
          <a:lstStyle/>
          <a:p>
            <a:pPr marL="216000" indent="-212760">
              <a:lnSpc>
                <a:spcPct val="100000"/>
              </a:lnSpc>
              <a:buClr>
                <a:srgbClr val="0000FF"/>
              </a:buClr>
              <a:buFont typeface="StarSymbol"/>
              <a:buAutoNum type="arabicPeriod"/>
            </a:pPr>
            <a:r>
              <a:rPr lang="pt-BR" sz="1989" b="1" u="sng" strike="noStrike" spc="-1">
                <a:solidFill>
                  <a:srgbClr val="0000FF"/>
                </a:solidFill>
                <a:uFill>
                  <a:solidFill>
                    <a:srgbClr val="FFFFFF"/>
                  </a:solidFill>
                </a:uFill>
                <a:latin typeface="Verdana"/>
                <a:ea typeface="DejaVu Sans"/>
              </a:rPr>
              <a:t>INTRODUÇÃO:</a:t>
            </a:r>
            <a:endParaRPr lang="pt-BR" sz="1989" b="0" strike="noStrike" spc="-1">
              <a:latin typeface="Arial"/>
            </a:endParaRPr>
          </a:p>
          <a:p>
            <a:pPr>
              <a:lnSpc>
                <a:spcPct val="100000"/>
              </a:lnSpc>
            </a:pPr>
            <a:r>
              <a:rPr lang="pt-BR" sz="1989" b="1" strike="noStrike" spc="-1">
                <a:solidFill>
                  <a:srgbClr val="000000"/>
                </a:solidFill>
                <a:latin typeface="Verdana"/>
                <a:ea typeface="DejaVu Sans"/>
              </a:rPr>
              <a:t>Na safra 2004/05, foram listadas 230 cvs de milho, sendo seis de milhos especiais (milho pipoca – 04; milho doce – 01 e; milho ceroso – 01).</a:t>
            </a:r>
            <a:endParaRPr lang="pt-BR" sz="1989" b="0" strike="noStrike" spc="-1">
              <a:latin typeface="Arial"/>
            </a:endParaRPr>
          </a:p>
          <a:p>
            <a:pPr>
              <a:lnSpc>
                <a:spcPct val="100000"/>
              </a:lnSpc>
            </a:pPr>
            <a:r>
              <a:rPr lang="pt-BR" sz="1989" b="1" strike="noStrike" spc="-1">
                <a:solidFill>
                  <a:srgbClr val="000000"/>
                </a:solidFill>
                <a:latin typeface="Verdana"/>
                <a:ea typeface="DejaVu Sans"/>
              </a:rPr>
              <a:t>Cerca de 32 cvs novas foram lançadas, substituindo 35 deixaram de ser comercializadas demonstrando a dinâmica dos programas de melhoramento e a importância da semente no aumento da produtividade.</a:t>
            </a:r>
            <a:endParaRPr lang="pt-BR" sz="1989" b="0" strike="noStrike" spc="-1">
              <a:latin typeface="Arial"/>
            </a:endParaRPr>
          </a:p>
          <a:p>
            <a:pPr>
              <a:lnSpc>
                <a:spcPct val="100000"/>
              </a:lnSpc>
            </a:pPr>
            <a:endParaRPr lang="pt-BR" sz="1989" b="0" strike="noStrike" spc="-1">
              <a:latin typeface="Arial"/>
            </a:endParaRPr>
          </a:p>
        </p:txBody>
      </p:sp>
      <p:sp>
        <p:nvSpPr>
          <p:cNvPr id="163" name="CustomShape 4"/>
          <p:cNvSpPr/>
          <p:nvPr/>
        </p:nvSpPr>
        <p:spPr>
          <a:xfrm>
            <a:off x="1656000" y="107280"/>
            <a:ext cx="8154720" cy="765000"/>
          </a:xfrm>
          <a:prstGeom prst="rect">
            <a:avLst/>
          </a:prstGeom>
          <a:solidFill>
            <a:schemeClr val="accent3"/>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pt-BR" sz="2800" b="0" strike="noStrike" spc="-1">
                <a:solidFill>
                  <a:srgbClr val="000000"/>
                </a:solidFill>
                <a:latin typeface="Arial"/>
                <a:ea typeface="MS Gothic"/>
              </a:rPr>
              <a:t>AGRICULTURA I – Téc. Agronegócio</a:t>
            </a:r>
            <a:endParaRPr lang="pt-BR" sz="2800" b="0" strike="noStrike" spc="-1">
              <a:latin typeface="Arial"/>
            </a:endParaRPr>
          </a:p>
          <a:p>
            <a:pPr algn="ctr">
              <a:lnSpc>
                <a:spcPct val="93000"/>
              </a:lnSpc>
            </a:pPr>
            <a:r>
              <a:rPr lang="pt-BR" sz="1800" b="0" strike="noStrike" spc="-1">
                <a:solidFill>
                  <a:srgbClr val="000000"/>
                </a:solidFill>
                <a:latin typeface="Arial"/>
                <a:ea typeface="MS Gothic"/>
              </a:rPr>
              <a:t>IFSC – CÂMPUS LAGES</a:t>
            </a:r>
            <a:endParaRPr lang="pt-BR" sz="1800" b="0" strike="noStrike" spc="-1">
              <a:latin typeface="Arial"/>
            </a:endParaRPr>
          </a:p>
        </p:txBody>
      </p:sp>
      <p:sp>
        <p:nvSpPr>
          <p:cNvPr id="164" name="CustomShape 5"/>
          <p:cNvSpPr/>
          <p:nvPr/>
        </p:nvSpPr>
        <p:spPr>
          <a:xfrm>
            <a:off x="4680000" y="1582200"/>
            <a:ext cx="9142200" cy="136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pt-BR" sz="1800" b="0" strike="noStrike" spc="-1">
              <a:latin typeface="Arial"/>
            </a:endParaRPr>
          </a:p>
          <a:p>
            <a:pPr>
              <a:lnSpc>
                <a:spcPct val="100000"/>
              </a:lnSpc>
            </a:pPr>
            <a:endParaRPr lang="pt-BR" sz="1800" b="0" strike="noStrike" spc="-1">
              <a:latin typeface="Arial"/>
            </a:endParaRPr>
          </a:p>
          <a:p>
            <a:pPr>
              <a:lnSpc>
                <a:spcPct val="100000"/>
              </a:lnSpc>
            </a:pPr>
            <a:endParaRPr lang="pt-BR" sz="1800" b="0" strike="noStrike" spc="-1">
              <a:latin typeface="Arial"/>
            </a:endParaRPr>
          </a:p>
          <a:p>
            <a:pPr>
              <a:lnSpc>
                <a:spcPct val="100000"/>
              </a:lnSpc>
            </a:pPr>
            <a:endParaRPr lang="pt-BR" sz="1800" b="0" strike="noStrike" spc="-1">
              <a:latin typeface="Arial"/>
            </a:endParaRPr>
          </a:p>
        </p:txBody>
      </p:sp>
      <p:sp>
        <p:nvSpPr>
          <p:cNvPr id="165" name="CustomShape 6"/>
          <p:cNvSpPr/>
          <p:nvPr/>
        </p:nvSpPr>
        <p:spPr>
          <a:xfrm>
            <a:off x="72000" y="4104000"/>
            <a:ext cx="9790200" cy="3166200"/>
          </a:xfrm>
          <a:prstGeom prst="rect">
            <a:avLst/>
          </a:prstGeom>
          <a:solidFill>
            <a:srgbClr val="99FFFF"/>
          </a:solidFill>
          <a:ln>
            <a:solidFill>
              <a:srgbClr val="3465A4"/>
            </a:solidFill>
          </a:ln>
        </p:spPr>
        <p:style>
          <a:lnRef idx="0">
            <a:scrgbClr r="0" g="0" b="0"/>
          </a:lnRef>
          <a:fillRef idx="0">
            <a:scrgbClr r="0" g="0" b="0"/>
          </a:fillRef>
          <a:effectRef idx="0">
            <a:scrgbClr r="0" g="0" b="0"/>
          </a:effectRef>
          <a:fontRef idx="minor"/>
        </p:style>
      </p:sp>
      <p:sp>
        <p:nvSpPr>
          <p:cNvPr id="166" name="CustomShape 7"/>
          <p:cNvSpPr/>
          <p:nvPr/>
        </p:nvSpPr>
        <p:spPr>
          <a:xfrm>
            <a:off x="216000" y="4149720"/>
            <a:ext cx="9286200" cy="316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1" strike="noStrike" spc="-1">
                <a:solidFill>
                  <a:srgbClr val="000000"/>
                </a:solidFill>
                <a:latin typeface="Arial"/>
                <a:ea typeface="DejaVu Sans"/>
              </a:rPr>
              <a:t>Safra 2016/17: 315 cultivares disponíveis </a:t>
            </a:r>
            <a:endParaRPr lang="pt-BR" sz="1800" b="0" strike="noStrike" spc="-1">
              <a:latin typeface="Arial"/>
            </a:endParaRPr>
          </a:p>
          <a:p>
            <a:pPr>
              <a:lnSpc>
                <a:spcPct val="100000"/>
              </a:lnSpc>
            </a:pPr>
            <a:r>
              <a:rPr lang="pt-BR" sz="1800" b="1" strike="noStrike" spc="-1">
                <a:solidFill>
                  <a:srgbClr val="000000"/>
                </a:solidFill>
                <a:latin typeface="Arial"/>
                <a:ea typeface="DejaVu Sans"/>
              </a:rPr>
              <a:t> </a:t>
            </a:r>
            <a:endParaRPr lang="pt-BR" sz="1800" b="0" strike="noStrike" spc="-1">
              <a:latin typeface="Arial"/>
            </a:endParaRPr>
          </a:p>
          <a:p>
            <a:pPr>
              <a:lnSpc>
                <a:spcPct val="100000"/>
              </a:lnSpc>
            </a:pPr>
            <a:r>
              <a:rPr lang="pt-BR" sz="1800" b="0" strike="noStrike" spc="-1">
                <a:solidFill>
                  <a:srgbClr val="000000"/>
                </a:solidFill>
                <a:latin typeface="Arial"/>
                <a:ea typeface="DejaVu Sans"/>
              </a:rPr>
              <a:t>- Desse total, 214 materiais (67,93%) apresentam alguma tecnologia transgênica.</a:t>
            </a:r>
            <a:endParaRPr lang="pt-BR" sz="1800" b="0" strike="noStrike" spc="-1">
              <a:latin typeface="Arial"/>
            </a:endParaRPr>
          </a:p>
          <a:p>
            <a:pPr>
              <a:lnSpc>
                <a:spcPct val="100000"/>
              </a:lnSpc>
            </a:pPr>
            <a:r>
              <a:rPr lang="pt-BR" sz="1800" b="0" strike="noStrike" spc="-1">
                <a:solidFill>
                  <a:srgbClr val="000000"/>
                </a:solidFill>
                <a:latin typeface="Arial"/>
                <a:ea typeface="DejaVu Sans"/>
              </a:rPr>
              <a:t>“As cultivares transgênicas apresentam várias tecnologias responsáveis por grande parte de controle das lagartas que atacam a cultura, tanto na parte aérea quanto de solo, bem como a plantas resistentes ao glifosato e ao glifosinato</a:t>
            </a:r>
            <a:endParaRPr lang="pt-BR" sz="1800" b="0" strike="noStrike" spc="-1">
              <a:latin typeface="Arial"/>
            </a:endParaRPr>
          </a:p>
          <a:p>
            <a:pPr>
              <a:lnSpc>
                <a:spcPct val="100000"/>
              </a:lnSpc>
            </a:pPr>
            <a:endParaRPr lang="pt-BR" sz="1800" b="0" strike="noStrike" spc="-1">
              <a:latin typeface="Arial"/>
            </a:endParaRPr>
          </a:p>
          <a:p>
            <a:pPr>
              <a:lnSpc>
                <a:spcPct val="100000"/>
              </a:lnSpc>
            </a:pPr>
            <a:r>
              <a:rPr lang="pt-BR" sz="1800" b="0" strike="noStrike" spc="-1">
                <a:solidFill>
                  <a:srgbClr val="000000"/>
                </a:solidFill>
                <a:latin typeface="Arial"/>
                <a:ea typeface="DejaVu Sans"/>
              </a:rPr>
              <a:t>- 101 cultivares que completam o levantamento não têm nenhuma tecnologia transgênica. Os materiais convencionais representam 32,06% da relação total.</a:t>
            </a:r>
            <a:endParaRPr lang="pt-BR" sz="1800" b="0" strike="noStrike" spc="-1">
              <a:latin typeface="Arial"/>
            </a:endParaRPr>
          </a:p>
          <a:p>
            <a:pPr>
              <a:lnSpc>
                <a:spcPct val="100000"/>
              </a:lnSpc>
            </a:pPr>
            <a:endParaRPr lang="pt-BR" sz="1800" b="0" strike="noStrike" spc="-1">
              <a:latin typeface="Arial"/>
            </a:endParaRPr>
          </a:p>
          <a:p>
            <a:pPr>
              <a:lnSpc>
                <a:spcPct val="100000"/>
              </a:lnSpc>
            </a:pPr>
            <a:r>
              <a:rPr lang="pt-BR" sz="1800" b="0" strike="noStrike" spc="-1">
                <a:solidFill>
                  <a:srgbClr val="000000"/>
                </a:solidFill>
                <a:latin typeface="Arial"/>
                <a:ea typeface="DejaVu Sans"/>
              </a:rPr>
              <a:t>214 são precoces, 82 superprecoces, 10 semiprecoces, 5 hiperprecoces e apenas 4 são de ciclo normal</a:t>
            </a:r>
            <a:endParaRPr lang="pt-BR"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55" presetClass="entr"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str">
                                      <p:cBhvr additive="repl">
                                        <p:cTn id="7" dur="1000" fill="hold"/>
                                        <p:tgtEl>
                                          <p:spTgt spid="162"/>
                                        </p:tgtEl>
                                      </p:cBhvr>
                                      <p:tavLst>
                                        <p:tav tm="0">
                                          <p:val>
                                            <p:strVal val="width*0.70"/>
                                          </p:val>
                                        </p:tav>
                                        <p:tav tm="100000">
                                          <p:val>
                                            <p:strVal val="width"/>
                                          </p:val>
                                        </p:tav>
                                      </p:tavLst>
                                    </p:anim>
                                    <p:anim calcmode="lin" valueType="str">
                                      <p:cBhvr additive="repl">
                                        <p:cTn id="8" dur="1000" fill="hold"/>
                                        <p:tgtEl>
                                          <p:spTgt spid="162"/>
                                        </p:tgtEl>
                                      </p:cBhvr>
                                      <p:tavLst>
                                        <p:tav tm="0">
                                          <p:val>
                                            <p:strVal val="height"/>
                                          </p:val>
                                        </p:tav>
                                        <p:tav tm="100000">
                                          <p:val>
                                            <p:strVal val="height"/>
                                          </p:val>
                                        </p:tav>
                                      </p:tavLst>
                                    </p:anim>
                                    <p:animEffect transition="in" filter="fade">
                                      <p:cBhvr additive="repl">
                                        <p:cTn id="9"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357282" y="366673"/>
            <a:ext cx="5038593" cy="4332230"/>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marL="315081" indent="-313891">
              <a:buClr>
                <a:srgbClr val="000000"/>
              </a:buClr>
              <a:buFont typeface="Wingdings" charset="2"/>
              <a:buChar char=""/>
            </a:pPr>
            <a:r>
              <a:rPr lang="pt-BR" sz="1984" spc="-1">
                <a:solidFill>
                  <a:srgbClr val="000000"/>
                </a:solidFill>
                <a:latin typeface="Calibri"/>
                <a:ea typeface="DejaVu Sans"/>
              </a:rPr>
              <a:t>Comprimento médio das espigas: 18cm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Diâmetro médio das espigas: 5,1cm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Número de fileiras de grãos: 16 (14 a 18)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Coloração dos grãos: vermelha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Empalhamento: alto (cobre completamente a espiga)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Peso de mil sementes: 397g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Qualidades nutricionais: 10,03% de PB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Limitações do cultivar: evitar plantios tardios e densidades superiores a 55 mil plantas/ha. </a:t>
            </a:r>
            <a:endParaRPr lang="pt-BR" sz="1984" spc="-1">
              <a:latin typeface="Arial"/>
            </a:endParaRPr>
          </a:p>
          <a:p>
            <a:pPr marL="315081" indent="-313891">
              <a:buClr>
                <a:srgbClr val="000000"/>
              </a:buClr>
              <a:buFont typeface="Wingdings" charset="2"/>
              <a:buChar char=""/>
            </a:pPr>
            <a:r>
              <a:rPr lang="pt-BR" sz="1984" spc="-1">
                <a:solidFill>
                  <a:srgbClr val="000000"/>
                </a:solidFill>
                <a:latin typeface="Calibri"/>
                <a:ea typeface="DejaVu Sans"/>
              </a:rPr>
              <a:t>Região de adaptação: estado de Santa Catarina, especialmente mesorregiões Oeste e Planalto Norte. </a:t>
            </a:r>
            <a:endParaRPr lang="pt-BR" sz="1984" spc="-1">
              <a:latin typeface="Arial"/>
            </a:endParaRPr>
          </a:p>
        </p:txBody>
      </p:sp>
      <p:sp>
        <p:nvSpPr>
          <p:cNvPr id="192" name="CustomShape 2"/>
          <p:cNvSpPr/>
          <p:nvPr/>
        </p:nvSpPr>
        <p:spPr>
          <a:xfrm>
            <a:off x="436648" y="5542174"/>
            <a:ext cx="9127167" cy="1711542"/>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gn="just">
              <a:lnSpc>
                <a:spcPct val="100000"/>
              </a:lnSpc>
            </a:pPr>
            <a:r>
              <a:rPr lang="pt-BR" sz="2646" spc="-1">
                <a:solidFill>
                  <a:srgbClr val="000000"/>
                </a:solidFill>
                <a:latin typeface="Calibri"/>
                <a:ea typeface="DejaVu Sans"/>
              </a:rPr>
              <a:t>	As variedades melhoradas apresentam maior resistência e tolerância aos diversos estresses ambientais, principalmente à seca, e resistência a ataques de pragas e doenças, o que pode ser explicado pela sua maior diversidade na composição genética. </a:t>
            </a:r>
            <a:endParaRPr lang="pt-BR" sz="2646" spc="-1">
              <a:latin typeface="Arial"/>
            </a:endParaRPr>
          </a:p>
        </p:txBody>
      </p:sp>
      <p:pic>
        <p:nvPicPr>
          <p:cNvPr id="193" name="Picture 2"/>
          <p:cNvPicPr/>
          <p:nvPr/>
        </p:nvPicPr>
        <p:blipFill>
          <a:blip r:embed="rId2"/>
          <a:stretch/>
        </p:blipFill>
        <p:spPr>
          <a:xfrm>
            <a:off x="5807788" y="359531"/>
            <a:ext cx="4209211" cy="4665966"/>
          </a:xfrm>
          <a:prstGeom prst="rect">
            <a:avLst/>
          </a:prstGeom>
          <a:ln>
            <a:noFill/>
          </a:ln>
        </p:spPr>
      </p:pic>
    </p:spTree>
    <p:extLst>
      <p:ext uri="{BB962C8B-B14F-4D97-AF65-F5344CB8AC3E}">
        <p14:creationId xmlns:p14="http://schemas.microsoft.com/office/powerpoint/2010/main" val="3488076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2"/>
          <p:cNvPicPr/>
          <p:nvPr/>
        </p:nvPicPr>
        <p:blipFill>
          <a:blip r:embed="rId2"/>
          <a:stretch/>
        </p:blipFill>
        <p:spPr>
          <a:xfrm>
            <a:off x="595382" y="207940"/>
            <a:ext cx="8412470" cy="7179906"/>
          </a:xfrm>
          <a:prstGeom prst="rect">
            <a:avLst/>
          </a:prstGeom>
          <a:ln>
            <a:noFill/>
          </a:ln>
        </p:spPr>
      </p:pic>
    </p:spTree>
    <p:extLst>
      <p:ext uri="{BB962C8B-B14F-4D97-AF65-F5344CB8AC3E}">
        <p14:creationId xmlns:p14="http://schemas.microsoft.com/office/powerpoint/2010/main" val="8991559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m 194"/>
          <p:cNvPicPr/>
          <p:nvPr/>
        </p:nvPicPr>
        <p:blipFill>
          <a:blip r:embed="rId2"/>
          <a:stretch/>
        </p:blipFill>
        <p:spPr>
          <a:xfrm>
            <a:off x="2123587" y="396"/>
            <a:ext cx="5336615" cy="7558485"/>
          </a:xfrm>
          <a:prstGeom prst="rect">
            <a:avLst/>
          </a:prstGeom>
          <a:ln>
            <a:noFill/>
          </a:ln>
        </p:spPr>
      </p:pic>
    </p:spTree>
    <p:extLst>
      <p:ext uri="{BB962C8B-B14F-4D97-AF65-F5344CB8AC3E}">
        <p14:creationId xmlns:p14="http://schemas.microsoft.com/office/powerpoint/2010/main" val="35882843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m 195"/>
          <p:cNvPicPr/>
          <p:nvPr/>
        </p:nvPicPr>
        <p:blipFill>
          <a:blip r:embed="rId2"/>
          <a:stretch/>
        </p:blipFill>
        <p:spPr>
          <a:xfrm>
            <a:off x="79895" y="2063533"/>
            <a:ext cx="9920437" cy="4222704"/>
          </a:xfrm>
          <a:prstGeom prst="rect">
            <a:avLst/>
          </a:prstGeom>
          <a:ln>
            <a:noFill/>
          </a:ln>
        </p:spPr>
      </p:pic>
      <p:sp>
        <p:nvSpPr>
          <p:cNvPr id="197" name="CustomShape 1"/>
          <p:cNvSpPr/>
          <p:nvPr/>
        </p:nvSpPr>
        <p:spPr>
          <a:xfrm>
            <a:off x="382282" y="1267088"/>
            <a:ext cx="8586283" cy="1510348"/>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r>
              <a:rPr lang="pt-BR" sz="1984" spc="-1">
                <a:latin typeface="Arial"/>
              </a:rPr>
              <a:t>objetivo deste trabalho foi estimar a estabilidade e a adaptabilidade de seis variedades de polinização aberta de milho no Estado de Santa Catarina.</a:t>
            </a:r>
          </a:p>
        </p:txBody>
      </p:sp>
      <p:pic>
        <p:nvPicPr>
          <p:cNvPr id="198" name="Imagem 197"/>
          <p:cNvPicPr/>
          <p:nvPr/>
        </p:nvPicPr>
        <p:blipFill>
          <a:blip r:embed="rId3"/>
          <a:stretch/>
        </p:blipFill>
        <p:spPr>
          <a:xfrm>
            <a:off x="1067217" y="79366"/>
            <a:ext cx="7107682" cy="1102006"/>
          </a:xfrm>
          <a:prstGeom prst="rect">
            <a:avLst/>
          </a:prstGeom>
          <a:ln>
            <a:noFill/>
          </a:ln>
        </p:spPr>
      </p:pic>
      <p:sp>
        <p:nvSpPr>
          <p:cNvPr id="199" name="CustomShape 2"/>
          <p:cNvSpPr/>
          <p:nvPr/>
        </p:nvSpPr>
        <p:spPr>
          <a:xfrm>
            <a:off x="-78838" y="5905673"/>
            <a:ext cx="10061709" cy="1792496"/>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r>
              <a:rPr lang="pt-BR" sz="1984" spc="-1">
                <a:latin typeface="Arial"/>
              </a:rPr>
              <a:t>Essas variedades foram cultivadas em 11 ensaios nos anos agrícolas 2004/05, 2006/07</a:t>
            </a:r>
          </a:p>
          <a:p>
            <a:r>
              <a:rPr lang="pt-BR" sz="1984" spc="-1">
                <a:latin typeface="Arial"/>
              </a:rPr>
              <a:t>e 2007/08. A estabilidade e a adaptabilidade foram avaliadas por três metodologias. Não foi possível identificar nenhuma variedade de adaptação geral. As variedades melhoradas Fundacep 35 e SCS155 Catarina foram as que mais se</a:t>
            </a:r>
          </a:p>
          <a:p>
            <a:r>
              <a:rPr lang="pt-BR" sz="1984" spc="-1">
                <a:latin typeface="Arial"/>
              </a:rPr>
              <a:t>aproximaram do genótipo ideal.</a:t>
            </a:r>
          </a:p>
        </p:txBody>
      </p:sp>
    </p:spTree>
    <p:extLst>
      <p:ext uri="{BB962C8B-B14F-4D97-AF65-F5344CB8AC3E}">
        <p14:creationId xmlns:p14="http://schemas.microsoft.com/office/powerpoint/2010/main" val="1313367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m 199"/>
          <p:cNvPicPr/>
          <p:nvPr/>
        </p:nvPicPr>
        <p:blipFill>
          <a:blip r:embed="rId2"/>
          <a:stretch/>
        </p:blipFill>
        <p:spPr>
          <a:xfrm>
            <a:off x="1429129" y="1018274"/>
            <a:ext cx="8048574" cy="3425862"/>
          </a:xfrm>
          <a:prstGeom prst="rect">
            <a:avLst/>
          </a:prstGeom>
          <a:ln>
            <a:noFill/>
          </a:ln>
        </p:spPr>
      </p:pic>
      <p:pic>
        <p:nvPicPr>
          <p:cNvPr id="201" name="Imagem 200"/>
          <p:cNvPicPr/>
          <p:nvPr/>
        </p:nvPicPr>
        <p:blipFill>
          <a:blip r:embed="rId3"/>
          <a:stretch/>
        </p:blipFill>
        <p:spPr>
          <a:xfrm>
            <a:off x="1587862" y="4601282"/>
            <a:ext cx="7913254" cy="2885772"/>
          </a:xfrm>
          <a:prstGeom prst="rect">
            <a:avLst/>
          </a:prstGeom>
          <a:ln>
            <a:noFill/>
          </a:ln>
        </p:spPr>
      </p:pic>
      <p:sp>
        <p:nvSpPr>
          <p:cNvPr id="202" name="CustomShape 1"/>
          <p:cNvSpPr/>
          <p:nvPr/>
        </p:nvSpPr>
        <p:spPr>
          <a:xfrm>
            <a:off x="1017216" y="158733"/>
            <a:ext cx="8586283" cy="1510348"/>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r>
              <a:rPr lang="pt-BR" sz="1984" spc="-1">
                <a:latin typeface="Arial"/>
              </a:rPr>
              <a:t>objetivo deste trabalho foi estimar a estabilidade e a adaptabilidade de seis variedades de polinização aberta de milho no Estado de Santa Catarina.</a:t>
            </a:r>
          </a:p>
        </p:txBody>
      </p:sp>
      <p:pic>
        <p:nvPicPr>
          <p:cNvPr id="203" name="Imagem 202"/>
          <p:cNvPicPr/>
          <p:nvPr/>
        </p:nvPicPr>
        <p:blipFill>
          <a:blip r:embed="rId4"/>
          <a:stretch/>
        </p:blipFill>
        <p:spPr>
          <a:xfrm>
            <a:off x="1067217" y="79366"/>
            <a:ext cx="7107682" cy="1102006"/>
          </a:xfrm>
          <a:prstGeom prst="rect">
            <a:avLst/>
          </a:prstGeom>
          <a:ln>
            <a:noFill/>
          </a:ln>
        </p:spPr>
      </p:pic>
    </p:spTree>
    <p:extLst>
      <p:ext uri="{BB962C8B-B14F-4D97-AF65-F5344CB8AC3E}">
        <p14:creationId xmlns:p14="http://schemas.microsoft.com/office/powerpoint/2010/main" val="5310493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m 203"/>
          <p:cNvPicPr/>
          <p:nvPr/>
        </p:nvPicPr>
        <p:blipFill>
          <a:blip r:embed="rId2"/>
          <a:stretch/>
        </p:blipFill>
        <p:spPr>
          <a:xfrm>
            <a:off x="556095" y="476200"/>
            <a:ext cx="8906131" cy="6825533"/>
          </a:xfrm>
          <a:prstGeom prst="rect">
            <a:avLst/>
          </a:prstGeom>
          <a:ln>
            <a:noFill/>
          </a:ln>
        </p:spPr>
      </p:pic>
      <p:sp>
        <p:nvSpPr>
          <p:cNvPr id="205" name="CustomShape 1"/>
          <p:cNvSpPr/>
          <p:nvPr/>
        </p:nvSpPr>
        <p:spPr>
          <a:xfrm>
            <a:off x="794195" y="3492133"/>
            <a:ext cx="8333500" cy="317467"/>
          </a:xfrm>
          <a:prstGeom prst="rect">
            <a:avLst/>
          </a:prstGeom>
          <a:noFill/>
          <a:ln w="36000">
            <a:solidFill>
              <a:srgbClr val="00AAAD"/>
            </a:solidFill>
            <a:round/>
          </a:ln>
        </p:spPr>
        <p:style>
          <a:lnRef idx="0">
            <a:scrgbClr r="0" g="0" b="0"/>
          </a:lnRef>
          <a:fillRef idx="0">
            <a:scrgbClr r="0" g="0" b="0"/>
          </a:fillRef>
          <a:effectRef idx="0">
            <a:scrgbClr r="0" g="0" b="0"/>
          </a:effectRef>
          <a:fontRef idx="minor"/>
        </p:style>
      </p:sp>
      <p:sp>
        <p:nvSpPr>
          <p:cNvPr id="206" name="CustomShape 2"/>
          <p:cNvSpPr/>
          <p:nvPr/>
        </p:nvSpPr>
        <p:spPr>
          <a:xfrm>
            <a:off x="794195" y="4603266"/>
            <a:ext cx="8333500" cy="317467"/>
          </a:xfrm>
          <a:prstGeom prst="rect">
            <a:avLst/>
          </a:prstGeom>
          <a:noFill/>
          <a:ln w="36000">
            <a:solidFill>
              <a:srgbClr val="00AAAD"/>
            </a:solidFill>
            <a:round/>
          </a:ln>
        </p:spPr>
        <p:style>
          <a:lnRef idx="0">
            <a:scrgbClr r="0" g="0" b="0"/>
          </a:lnRef>
          <a:fillRef idx="0">
            <a:scrgbClr r="0" g="0" b="0"/>
          </a:fillRef>
          <a:effectRef idx="0">
            <a:scrgbClr r="0" g="0" b="0"/>
          </a:effectRef>
          <a:fontRef idx="minor"/>
        </p:style>
      </p:sp>
      <p:sp>
        <p:nvSpPr>
          <p:cNvPr id="207" name="CustomShape 3"/>
          <p:cNvSpPr/>
          <p:nvPr/>
        </p:nvSpPr>
        <p:spPr>
          <a:xfrm>
            <a:off x="794195" y="5555666"/>
            <a:ext cx="8333500" cy="515883"/>
          </a:xfrm>
          <a:prstGeom prst="rect">
            <a:avLst/>
          </a:prstGeom>
          <a:noFill/>
          <a:ln w="36000">
            <a:solidFill>
              <a:srgbClr val="00AAAD"/>
            </a:solidFill>
            <a:round/>
          </a:ln>
        </p:spPr>
        <p:style>
          <a:lnRef idx="0">
            <a:scrgbClr r="0" g="0" b="0"/>
          </a:lnRef>
          <a:fillRef idx="0">
            <a:scrgbClr r="0" g="0" b="0"/>
          </a:fillRef>
          <a:effectRef idx="0">
            <a:scrgbClr r="0" g="0" b="0"/>
          </a:effectRef>
          <a:fontRef idx="minor"/>
        </p:style>
      </p:sp>
      <p:sp>
        <p:nvSpPr>
          <p:cNvPr id="208" name="CustomShape 4"/>
          <p:cNvSpPr/>
          <p:nvPr/>
        </p:nvSpPr>
        <p:spPr>
          <a:xfrm>
            <a:off x="794195" y="1666700"/>
            <a:ext cx="8333500" cy="1190500"/>
          </a:xfrm>
          <a:prstGeom prst="rect">
            <a:avLst/>
          </a:prstGeom>
          <a:noFill/>
          <a:ln w="36000">
            <a:solidFill>
              <a:srgbClr val="F5822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524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2352600" y="83880"/>
            <a:ext cx="6631560" cy="7516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1800" b="1" i="1" strike="noStrike" spc="-1">
                <a:solidFill>
                  <a:srgbClr val="FF9900"/>
                </a:solidFill>
                <a:latin typeface="Arial"/>
                <a:ea typeface="DejaVu Sans"/>
              </a:rPr>
              <a:t>CULTURA DO MILHO</a:t>
            </a:r>
            <a:endParaRPr lang="pt-BR" sz="1800" b="0" strike="noStrike" spc="-1">
              <a:latin typeface="Arial"/>
            </a:endParaRPr>
          </a:p>
        </p:txBody>
      </p:sp>
      <p:sp>
        <p:nvSpPr>
          <p:cNvPr id="168" name="CustomShape 2"/>
          <p:cNvSpPr/>
          <p:nvPr/>
        </p:nvSpPr>
        <p:spPr>
          <a:xfrm>
            <a:off x="141840" y="7190640"/>
            <a:ext cx="3353400" cy="38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989" b="1" u="sng" strike="noStrike" spc="-1">
                <a:solidFill>
                  <a:srgbClr val="FF6699"/>
                </a:solidFill>
                <a:uFill>
                  <a:solidFill>
                    <a:srgbClr val="FFFFFF"/>
                  </a:solidFill>
                </a:uFill>
                <a:latin typeface="Arial"/>
                <a:ea typeface="DejaVu Sans"/>
              </a:rPr>
              <a:t>CULTIVARES E HÍBRIDOS</a:t>
            </a:r>
            <a:r>
              <a:rPr lang="pt-BR" sz="1989" b="0" strike="noStrike" spc="-1">
                <a:solidFill>
                  <a:srgbClr val="FF6699"/>
                </a:solidFill>
                <a:latin typeface="Arial"/>
                <a:ea typeface="DejaVu Sans"/>
              </a:rPr>
              <a:t> </a:t>
            </a:r>
            <a:endParaRPr lang="pt-BR" sz="1989" b="0" strike="noStrike" spc="-1">
              <a:latin typeface="Arial"/>
            </a:endParaRPr>
          </a:p>
        </p:txBody>
      </p:sp>
      <p:pic>
        <p:nvPicPr>
          <p:cNvPr id="169" name="Imagem 160"/>
          <p:cNvPicPr/>
          <p:nvPr/>
        </p:nvPicPr>
        <p:blipFill>
          <a:blip r:embed="rId2"/>
          <a:stretch/>
        </p:blipFill>
        <p:spPr>
          <a:xfrm>
            <a:off x="576000" y="936000"/>
            <a:ext cx="8174880" cy="6476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m 1"/>
          <p:cNvPicPr/>
          <p:nvPr/>
        </p:nvPicPr>
        <p:blipFill>
          <a:blip r:embed="rId2"/>
          <a:stretch/>
        </p:blipFill>
        <p:spPr>
          <a:xfrm>
            <a:off x="733320" y="2188800"/>
            <a:ext cx="8884440" cy="5065560"/>
          </a:xfrm>
          <a:prstGeom prst="rect">
            <a:avLst/>
          </a:prstGeom>
          <a:ln>
            <a:noFill/>
          </a:ln>
        </p:spPr>
      </p:pic>
      <p:sp>
        <p:nvSpPr>
          <p:cNvPr id="171" name="CustomShape 1"/>
          <p:cNvSpPr/>
          <p:nvPr/>
        </p:nvSpPr>
        <p:spPr>
          <a:xfrm>
            <a:off x="2048760" y="353520"/>
            <a:ext cx="6718680" cy="222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800" b="0" strike="noStrike" spc="-1">
                <a:solidFill>
                  <a:srgbClr val="000000"/>
                </a:solidFill>
                <a:latin typeface="Arial"/>
                <a:ea typeface="DejaVu Sans"/>
              </a:rPr>
              <a:t>Ancestral do milho:</a:t>
            </a:r>
            <a:endParaRPr lang="pt-BR" sz="2800" b="0" strike="noStrike" spc="-1">
              <a:latin typeface="Arial"/>
            </a:endParaRPr>
          </a:p>
          <a:p>
            <a:pPr>
              <a:lnSpc>
                <a:spcPct val="100000"/>
              </a:lnSpc>
            </a:pPr>
            <a:r>
              <a:rPr lang="pt-BR" sz="2800" b="0" strike="noStrike" spc="-1">
                <a:solidFill>
                  <a:srgbClr val="000000"/>
                </a:solidFill>
                <a:latin typeface="Arial"/>
                <a:ea typeface="DejaVu Sans"/>
              </a:rPr>
              <a:t> descendente da gramínea “Teosinte” (México)</a:t>
            </a:r>
            <a:endParaRPr lang="pt-BR" sz="2800" b="0" strike="noStrike" spc="-1">
              <a:latin typeface="Arial"/>
            </a:endParaRPr>
          </a:p>
          <a:p>
            <a:pPr>
              <a:lnSpc>
                <a:spcPct val="100000"/>
              </a:lnSpc>
            </a:pPr>
            <a:r>
              <a:rPr lang="pt-BR" sz="2800" b="0" strike="noStrike" spc="-1">
                <a:solidFill>
                  <a:srgbClr val="000000"/>
                </a:solidFill>
                <a:latin typeface="Arial"/>
                <a:ea typeface="DejaVu Sans"/>
              </a:rPr>
              <a:t>Várias espigas e sem sabugo</a:t>
            </a:r>
            <a:endParaRPr lang="pt-BR" sz="2800" b="0" strike="noStrike" spc="-1">
              <a:latin typeface="Arial"/>
            </a:endParaRPr>
          </a:p>
          <a:p>
            <a:pPr>
              <a:lnSpc>
                <a:spcPct val="100000"/>
              </a:lnSpc>
            </a:pPr>
            <a:endParaRPr lang="pt-BR" sz="28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m 161"/>
          <p:cNvPicPr/>
          <p:nvPr/>
        </p:nvPicPr>
        <p:blipFill>
          <a:blip r:embed="rId2"/>
          <a:stretch/>
        </p:blipFill>
        <p:spPr>
          <a:xfrm>
            <a:off x="-8280" y="504000"/>
            <a:ext cx="10074960" cy="6550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m 162"/>
          <p:cNvPicPr/>
          <p:nvPr/>
        </p:nvPicPr>
        <p:blipFill>
          <a:blip r:embed="rId2"/>
          <a:stretch/>
        </p:blipFill>
        <p:spPr>
          <a:xfrm>
            <a:off x="72000" y="288000"/>
            <a:ext cx="4702320" cy="3094560"/>
          </a:xfrm>
          <a:prstGeom prst="rect">
            <a:avLst/>
          </a:prstGeom>
          <a:ln>
            <a:noFill/>
          </a:ln>
        </p:spPr>
      </p:pic>
      <p:pic>
        <p:nvPicPr>
          <p:cNvPr id="174" name="Imagem 163"/>
          <p:cNvPicPr/>
          <p:nvPr/>
        </p:nvPicPr>
        <p:blipFill>
          <a:blip r:embed="rId3"/>
          <a:stretch/>
        </p:blipFill>
        <p:spPr>
          <a:xfrm>
            <a:off x="72000" y="3604320"/>
            <a:ext cx="4732200" cy="3162240"/>
          </a:xfrm>
          <a:prstGeom prst="rect">
            <a:avLst/>
          </a:prstGeom>
          <a:ln>
            <a:noFill/>
          </a:ln>
        </p:spPr>
      </p:pic>
      <p:pic>
        <p:nvPicPr>
          <p:cNvPr id="175" name="Imagem 164"/>
          <p:cNvPicPr/>
          <p:nvPr/>
        </p:nvPicPr>
        <p:blipFill>
          <a:blip r:embed="rId4"/>
          <a:stretch/>
        </p:blipFill>
        <p:spPr>
          <a:xfrm>
            <a:off x="5306760" y="288000"/>
            <a:ext cx="4661640" cy="3094560"/>
          </a:xfrm>
          <a:prstGeom prst="rect">
            <a:avLst/>
          </a:prstGeom>
          <a:ln>
            <a:noFill/>
          </a:ln>
        </p:spPr>
      </p:pic>
      <p:pic>
        <p:nvPicPr>
          <p:cNvPr id="176" name="Imagem 165"/>
          <p:cNvPicPr/>
          <p:nvPr/>
        </p:nvPicPr>
        <p:blipFill>
          <a:blip r:embed="rId5"/>
          <a:stretch/>
        </p:blipFill>
        <p:spPr>
          <a:xfrm>
            <a:off x="5116680" y="4407480"/>
            <a:ext cx="4745880" cy="2071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m 166"/>
          <p:cNvPicPr/>
          <p:nvPr/>
        </p:nvPicPr>
        <p:blipFill>
          <a:blip r:embed="rId2"/>
          <a:stretch/>
        </p:blipFill>
        <p:spPr>
          <a:xfrm>
            <a:off x="5112000" y="80280"/>
            <a:ext cx="4788000" cy="3590640"/>
          </a:xfrm>
          <a:prstGeom prst="rect">
            <a:avLst/>
          </a:prstGeom>
          <a:ln>
            <a:noFill/>
          </a:ln>
        </p:spPr>
      </p:pic>
      <p:pic>
        <p:nvPicPr>
          <p:cNvPr id="178" name="Imagem 167"/>
          <p:cNvPicPr/>
          <p:nvPr/>
        </p:nvPicPr>
        <p:blipFill>
          <a:blip r:embed="rId3"/>
          <a:stretch/>
        </p:blipFill>
        <p:spPr>
          <a:xfrm>
            <a:off x="5148000" y="3790440"/>
            <a:ext cx="4750920" cy="3562920"/>
          </a:xfrm>
          <a:prstGeom prst="rect">
            <a:avLst/>
          </a:prstGeom>
          <a:ln>
            <a:noFill/>
          </a:ln>
        </p:spPr>
      </p:pic>
      <p:pic>
        <p:nvPicPr>
          <p:cNvPr id="179" name="Imagem 168"/>
          <p:cNvPicPr/>
          <p:nvPr/>
        </p:nvPicPr>
        <p:blipFill>
          <a:blip r:embed="rId4"/>
          <a:stretch/>
        </p:blipFill>
        <p:spPr>
          <a:xfrm>
            <a:off x="72000" y="1584720"/>
            <a:ext cx="4893840" cy="3670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stomShape 1"/>
          <p:cNvSpPr/>
          <p:nvPr/>
        </p:nvSpPr>
        <p:spPr>
          <a:xfrm>
            <a:off x="2352600" y="83880"/>
            <a:ext cx="6631560" cy="7516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1800" b="1" i="1" strike="noStrike" spc="-1">
                <a:solidFill>
                  <a:srgbClr val="FF9900"/>
                </a:solidFill>
                <a:latin typeface="Arial"/>
                <a:ea typeface="DejaVu Sans"/>
              </a:rPr>
              <a:t>CULTURA DO MILHO</a:t>
            </a:r>
            <a:endParaRPr lang="pt-BR" sz="1800" b="0" strike="noStrike" spc="-1">
              <a:latin typeface="Arial"/>
            </a:endParaRPr>
          </a:p>
        </p:txBody>
      </p:sp>
      <p:sp>
        <p:nvSpPr>
          <p:cNvPr id="181" name="CustomShape 2"/>
          <p:cNvSpPr/>
          <p:nvPr/>
        </p:nvSpPr>
        <p:spPr>
          <a:xfrm>
            <a:off x="357480" y="922320"/>
            <a:ext cx="9282600" cy="69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989" b="1" u="sng" strike="noStrike" spc="-1">
                <a:solidFill>
                  <a:srgbClr val="990000"/>
                </a:solidFill>
                <a:uFill>
                  <a:solidFill>
                    <a:srgbClr val="FFFFFF"/>
                  </a:solidFill>
                </a:uFill>
                <a:latin typeface="Verdana"/>
                <a:ea typeface="DejaVu Sans"/>
              </a:rPr>
              <a:t>3. CARACTERIZAÇÃO DAS CULTIVARES</a:t>
            </a:r>
            <a:endParaRPr lang="pt-BR" sz="1989" b="0" strike="noStrike" spc="-1">
              <a:latin typeface="Arial"/>
            </a:endParaRPr>
          </a:p>
          <a:p>
            <a:pPr>
              <a:lnSpc>
                <a:spcPct val="100000"/>
              </a:lnSpc>
            </a:pPr>
            <a:r>
              <a:rPr lang="pt-BR" sz="1989" b="1" u="sng" strike="noStrike" spc="-1">
                <a:solidFill>
                  <a:srgbClr val="990000"/>
                </a:solidFill>
                <a:uFill>
                  <a:solidFill>
                    <a:srgbClr val="FFFFFF"/>
                  </a:solidFill>
                </a:uFill>
                <a:latin typeface="Verdana"/>
                <a:ea typeface="DejaVu Sans"/>
              </a:rPr>
              <a:t>3.1. BASE GENÉTICA: VARIEDADES E HÍBRIDOS</a:t>
            </a:r>
            <a:endParaRPr lang="pt-BR" sz="1989" b="0" strike="noStrike" spc="-1">
              <a:latin typeface="Arial"/>
            </a:endParaRPr>
          </a:p>
        </p:txBody>
      </p:sp>
      <p:sp>
        <p:nvSpPr>
          <p:cNvPr id="182" name="CustomShape 3"/>
          <p:cNvSpPr/>
          <p:nvPr/>
        </p:nvSpPr>
        <p:spPr>
          <a:xfrm>
            <a:off x="141840" y="7190640"/>
            <a:ext cx="3353400" cy="38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989" b="1" u="sng" strike="noStrike" spc="-1">
                <a:solidFill>
                  <a:srgbClr val="FF6699"/>
                </a:solidFill>
                <a:uFill>
                  <a:solidFill>
                    <a:srgbClr val="FFFFFF"/>
                  </a:solidFill>
                </a:uFill>
                <a:latin typeface="Arial"/>
                <a:ea typeface="DejaVu Sans"/>
              </a:rPr>
              <a:t>CULTIVARES E HÍBRIDOS</a:t>
            </a:r>
            <a:r>
              <a:rPr lang="pt-BR" sz="1989" b="0" strike="noStrike" spc="-1">
                <a:solidFill>
                  <a:srgbClr val="FF6699"/>
                </a:solidFill>
                <a:latin typeface="Arial"/>
                <a:ea typeface="DejaVu Sans"/>
              </a:rPr>
              <a:t> </a:t>
            </a:r>
            <a:endParaRPr lang="pt-BR" sz="1989" b="0" strike="noStrike" spc="-1">
              <a:latin typeface="Arial"/>
            </a:endParaRPr>
          </a:p>
        </p:txBody>
      </p:sp>
      <p:sp>
        <p:nvSpPr>
          <p:cNvPr id="183" name="CustomShape 4"/>
          <p:cNvSpPr/>
          <p:nvPr/>
        </p:nvSpPr>
        <p:spPr>
          <a:xfrm>
            <a:off x="198360" y="1982160"/>
            <a:ext cx="9639360" cy="4716000"/>
          </a:xfrm>
          <a:prstGeom prst="rect">
            <a:avLst/>
          </a:prstGeom>
          <a:gradFill>
            <a:gsLst>
              <a:gs pos="0">
                <a:schemeClr val="bg1"/>
              </a:gs>
              <a:gs pos="100000">
                <a:srgbClr val="FEAD0A"/>
              </a:gs>
            </a:gsLst>
            <a:lin ang="2700000"/>
          </a:gradFill>
          <a:ln>
            <a:noFill/>
          </a:ln>
        </p:spPr>
        <p:style>
          <a:lnRef idx="0">
            <a:scrgbClr r="0" g="0" b="0"/>
          </a:lnRef>
          <a:fillRef idx="0">
            <a:scrgbClr r="0" g="0" b="0"/>
          </a:fillRef>
          <a:effectRef idx="0">
            <a:scrgbClr r="0" g="0" b="0"/>
          </a:effectRef>
          <a:fontRef idx="minor"/>
        </p:style>
        <p:txBody>
          <a:bodyPr lIns="90000" tIns="45000" rIns="90000" bIns="45000" anchor="ctr"/>
          <a:lstStyle/>
          <a:p>
            <a:pPr algn="just">
              <a:lnSpc>
                <a:spcPct val="100000"/>
              </a:lnSpc>
            </a:pPr>
            <a:r>
              <a:rPr lang="pt-BR" sz="2210" b="1" strike="noStrike" spc="-1">
                <a:solidFill>
                  <a:srgbClr val="000000"/>
                </a:solidFill>
                <a:latin typeface="Arial"/>
                <a:ea typeface="DejaVu Sans"/>
              </a:rPr>
              <a:t>* Variedade sintética			* </a:t>
            </a:r>
            <a:r>
              <a:rPr lang="pt-BR" sz="2210" b="1" i="1" strike="noStrike" spc="-1">
                <a:solidFill>
                  <a:srgbClr val="000000"/>
                </a:solidFill>
                <a:latin typeface="Arial"/>
                <a:ea typeface="DejaVu Sans"/>
              </a:rPr>
              <a:t>Linhagem</a:t>
            </a:r>
            <a:r>
              <a:rPr lang="pt-BR" sz="1989" b="0" strike="noStrike" spc="-1">
                <a:solidFill>
                  <a:srgbClr val="000000"/>
                </a:solidFill>
                <a:latin typeface="Arial"/>
                <a:ea typeface="DejaVu Sans"/>
              </a:rPr>
              <a:t> </a:t>
            </a:r>
            <a:endParaRPr lang="pt-BR" sz="1989" b="0" strike="noStrike" spc="-1">
              <a:latin typeface="Arial"/>
            </a:endParaRPr>
          </a:p>
          <a:p>
            <a:pPr algn="just">
              <a:lnSpc>
                <a:spcPct val="100000"/>
              </a:lnSpc>
            </a:pPr>
            <a:endParaRPr lang="pt-BR" sz="1989" b="0" strike="noStrike" spc="-1">
              <a:latin typeface="Arial"/>
            </a:endParaRPr>
          </a:p>
          <a:p>
            <a:pPr algn="just">
              <a:lnSpc>
                <a:spcPct val="100000"/>
              </a:lnSpc>
            </a:pPr>
            <a:r>
              <a:rPr lang="pt-BR" sz="2210" b="1" strike="noStrike" spc="-1">
                <a:solidFill>
                  <a:srgbClr val="000000"/>
                </a:solidFill>
                <a:latin typeface="Arial"/>
                <a:ea typeface="DejaVu Sans"/>
              </a:rPr>
              <a:t>* Milho híbrido:</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de TOP-CROSS</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Simples</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Simples modificado</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duplo</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triplo</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triplo modificado</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Intervarietal</a:t>
            </a:r>
            <a:endParaRPr lang="pt-BR" sz="2210" b="0" strike="noStrike" spc="-1">
              <a:latin typeface="Arial"/>
            </a:endParaRPr>
          </a:p>
          <a:p>
            <a:pPr algn="just">
              <a:lnSpc>
                <a:spcPct val="100000"/>
              </a:lnSpc>
            </a:pPr>
            <a:r>
              <a:rPr lang="pt-BR" sz="2210" b="0" strike="noStrike" spc="-1">
                <a:solidFill>
                  <a:srgbClr val="000000"/>
                </a:solidFill>
                <a:latin typeface="Arial"/>
                <a:ea typeface="DejaVu Sans"/>
              </a:rPr>
              <a:t>= Híbrido Sintético</a:t>
            </a:r>
            <a:endParaRPr lang="pt-BR" sz="2210" b="0" strike="noStrike" spc="-1">
              <a:latin typeface="Arial"/>
            </a:endParaRPr>
          </a:p>
        </p:txBody>
      </p:sp>
      <p:pic>
        <p:nvPicPr>
          <p:cNvPr id="184" name="Picture 8"/>
          <p:cNvPicPr/>
          <p:nvPr/>
        </p:nvPicPr>
        <p:blipFill>
          <a:blip r:embed="rId2"/>
          <a:stretch/>
        </p:blipFill>
        <p:spPr>
          <a:xfrm>
            <a:off x="4564440" y="3150000"/>
            <a:ext cx="5154480" cy="30859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0" presetClass="entr"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wedge">
                                      <p:cBhvr additive="repl">
                                        <p:cTn id="7" dur="2000"/>
                                        <p:tgtEl>
                                          <p:spTgt spid="183"/>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20" presetClass="entr"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wedge">
                                      <p:cBhvr additive="repl">
                                        <p:cTn id="12" dur="2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2352600" y="83880"/>
            <a:ext cx="6631560" cy="7516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pt-BR" sz="1800" b="1" i="1" strike="noStrike" spc="-1">
                <a:solidFill>
                  <a:srgbClr val="FF9900"/>
                </a:solidFill>
                <a:latin typeface="Arial"/>
                <a:ea typeface="DejaVu Sans"/>
              </a:rPr>
              <a:t>CULTURA DO MILHO</a:t>
            </a:r>
            <a:endParaRPr lang="pt-BR" sz="1800" b="0" strike="noStrike" spc="-1">
              <a:latin typeface="Arial"/>
            </a:endParaRPr>
          </a:p>
        </p:txBody>
      </p:sp>
      <p:sp>
        <p:nvSpPr>
          <p:cNvPr id="186" name="CustomShape 2"/>
          <p:cNvSpPr/>
          <p:nvPr/>
        </p:nvSpPr>
        <p:spPr>
          <a:xfrm>
            <a:off x="516600" y="1160280"/>
            <a:ext cx="9042840" cy="223668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210" b="1" u="sng" strike="noStrike" spc="-1">
                <a:solidFill>
                  <a:srgbClr val="000000"/>
                </a:solidFill>
                <a:uFill>
                  <a:solidFill>
                    <a:srgbClr val="FFFFFF"/>
                  </a:solidFill>
                </a:uFill>
                <a:latin typeface="Arial"/>
                <a:ea typeface="DejaVu Sans"/>
              </a:rPr>
              <a:t>Variedade sintética</a:t>
            </a:r>
            <a:r>
              <a:rPr lang="pt-BR" sz="1989" b="1" u="sng" strike="noStrike" spc="-1">
                <a:solidFill>
                  <a:srgbClr val="000000"/>
                </a:solidFill>
                <a:uFill>
                  <a:solidFill>
                    <a:srgbClr val="FFFFFF"/>
                  </a:solidFill>
                </a:uFill>
                <a:latin typeface="Arial"/>
                <a:ea typeface="DejaVu Sans"/>
              </a:rPr>
              <a:t>:</a:t>
            </a:r>
            <a:endParaRPr lang="pt-BR" sz="1989" b="0" strike="noStrike" spc="-1">
              <a:latin typeface="Arial"/>
            </a:endParaRPr>
          </a:p>
          <a:p>
            <a:pPr>
              <a:lnSpc>
                <a:spcPct val="100000"/>
              </a:lnSpc>
            </a:pPr>
            <a:endParaRPr lang="pt-BR" sz="1989" b="0" strike="noStrike" spc="-1">
              <a:latin typeface="Arial"/>
            </a:endParaRPr>
          </a:p>
          <a:p>
            <a:pPr>
              <a:lnSpc>
                <a:spcPct val="100000"/>
              </a:lnSpc>
            </a:pPr>
            <a:r>
              <a:rPr lang="pt-BR" sz="1989" b="1" strike="noStrike" spc="-1">
                <a:solidFill>
                  <a:srgbClr val="000000"/>
                </a:solidFill>
                <a:latin typeface="Arial"/>
                <a:ea typeface="DejaVu Sans"/>
              </a:rPr>
              <a:t>	Geração avançada obtida por meio de cruzamentos ao acaso de certo número de linhagens, sendo a população resultante mantida por polinização livre. </a:t>
            </a:r>
            <a:endParaRPr lang="pt-BR" sz="1989" b="0" strike="noStrike" spc="-1">
              <a:latin typeface="Arial"/>
            </a:endParaRPr>
          </a:p>
          <a:p>
            <a:pPr>
              <a:lnSpc>
                <a:spcPct val="100000"/>
              </a:lnSpc>
            </a:pPr>
            <a:r>
              <a:rPr lang="pt-BR" sz="1989" b="1" strike="noStrike" spc="-1">
                <a:solidFill>
                  <a:srgbClr val="000000"/>
                </a:solidFill>
                <a:latin typeface="Arial"/>
                <a:ea typeface="DejaVu Sans"/>
              </a:rPr>
              <a:t>	O número de linhagens que podem compor uma variedade sintética pode variar de 8 até, no máximo, 50 linhagens.</a:t>
            </a:r>
            <a:endParaRPr lang="pt-BR" sz="1989" b="0" strike="noStrike" spc="-1">
              <a:latin typeface="Arial"/>
            </a:endParaRPr>
          </a:p>
        </p:txBody>
      </p:sp>
      <p:sp>
        <p:nvSpPr>
          <p:cNvPr id="187" name="CustomShape 3"/>
          <p:cNvSpPr/>
          <p:nvPr/>
        </p:nvSpPr>
        <p:spPr>
          <a:xfrm>
            <a:off x="141840" y="7032960"/>
            <a:ext cx="3353400" cy="38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nSpc>
                <a:spcPct val="100000"/>
              </a:lnSpc>
            </a:pPr>
            <a:r>
              <a:rPr lang="pt-BR" sz="1989" b="1" u="sng" strike="noStrike" spc="-1">
                <a:solidFill>
                  <a:srgbClr val="FF6699"/>
                </a:solidFill>
                <a:uFill>
                  <a:solidFill>
                    <a:srgbClr val="FFFFFF"/>
                  </a:solidFill>
                </a:uFill>
                <a:latin typeface="Arial"/>
                <a:ea typeface="DejaVu Sans"/>
              </a:rPr>
              <a:t>CULTIVARES E HÍBRIDOS</a:t>
            </a:r>
            <a:r>
              <a:rPr lang="pt-BR" sz="1989" b="0" strike="noStrike" spc="-1">
                <a:solidFill>
                  <a:srgbClr val="FF6699"/>
                </a:solidFill>
                <a:latin typeface="Arial"/>
                <a:ea typeface="DejaVu Sans"/>
              </a:rPr>
              <a:t> </a:t>
            </a:r>
            <a:endParaRPr lang="pt-BR" sz="1989" b="0" strike="noStrike" spc="-1">
              <a:latin typeface="Arial"/>
            </a:endParaRPr>
          </a:p>
        </p:txBody>
      </p:sp>
      <p:sp>
        <p:nvSpPr>
          <p:cNvPr id="188" name="CustomShape 4"/>
          <p:cNvSpPr/>
          <p:nvPr/>
        </p:nvSpPr>
        <p:spPr>
          <a:xfrm>
            <a:off x="516600" y="4047840"/>
            <a:ext cx="8964000" cy="250596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pt-BR" sz="1989" b="1" strike="noStrike" spc="-1">
                <a:solidFill>
                  <a:srgbClr val="000000"/>
                </a:solidFill>
                <a:latin typeface="Arial"/>
                <a:ea typeface="DejaVu Sans"/>
              </a:rPr>
              <a:t>	Em função de sua maior diversidade genética, elas apresentam maior adaptação, e consequentemente maior estabilidade de produção, porém o seu potencial produtivo é inferior ao dos híbridos.</a:t>
            </a:r>
            <a:endParaRPr lang="pt-BR" sz="1989" b="0" strike="noStrike" spc="-1">
              <a:latin typeface="Arial"/>
            </a:endParaRPr>
          </a:p>
          <a:p>
            <a:pPr>
              <a:lnSpc>
                <a:spcPct val="100000"/>
              </a:lnSpc>
            </a:pPr>
            <a:r>
              <a:rPr lang="pt-BR" sz="1989" b="1" strike="noStrike" spc="-1">
                <a:solidFill>
                  <a:srgbClr val="000000"/>
                </a:solidFill>
                <a:latin typeface="Arial"/>
                <a:ea typeface="DejaVu Sans"/>
              </a:rPr>
              <a:t>	É a única modalidade de cultivar cuja semente produzida na lavoura pode ser utilizada para semeadura da próxima geração, sem previsão de queda de rendimento.</a:t>
            </a:r>
            <a:endParaRPr lang="pt-BR" sz="1989" b="0" strike="noStrike" spc="-1">
              <a:latin typeface="Arial"/>
            </a:endParaRPr>
          </a:p>
          <a:p>
            <a:pPr>
              <a:lnSpc>
                <a:spcPct val="100000"/>
              </a:lnSpc>
            </a:pPr>
            <a:r>
              <a:rPr lang="pt-BR" sz="1989" b="1" strike="noStrike" spc="-1">
                <a:solidFill>
                  <a:srgbClr val="000000"/>
                </a:solidFill>
                <a:latin typeface="Arial"/>
                <a:ea typeface="DejaVu Sans"/>
              </a:rPr>
              <a:t>	Na década de 1990, a participação no mercado de sementes era de 2%, na safra 2004/05 foi de 11%.</a:t>
            </a:r>
            <a:endParaRPr lang="pt-BR" sz="1989"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20" presetClass="entr"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edge">
                                      <p:cBhvr additive="repl">
                                        <p:cTn id="7" dur="2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TotalTime>
  <Words>1135</Words>
  <Application>Microsoft Office PowerPoint</Application>
  <PresentationFormat>Personalizar</PresentationFormat>
  <Paragraphs>162</Paragraphs>
  <Slides>25</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25</vt:i4>
      </vt:variant>
    </vt:vector>
  </HeadingPairs>
  <TitlesOfParts>
    <vt:vector size="35" baseType="lpstr">
      <vt:lpstr>MS Gothic</vt:lpstr>
      <vt:lpstr>StarSymbol</vt:lpstr>
      <vt:lpstr>Arial</vt:lpstr>
      <vt:lpstr>Calibri</vt:lpstr>
      <vt:lpstr>Courier New</vt:lpstr>
      <vt:lpstr>DejaVu Sans</vt:lpstr>
      <vt:lpstr>Symbol</vt:lpstr>
      <vt:lpstr>Verdana</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Cliente</dc:creator>
  <dc:description/>
  <cp:lastModifiedBy>Cliente</cp:lastModifiedBy>
  <cp:revision>18</cp:revision>
  <cp:lastPrinted>2018-08-30T09:17:52Z</cp:lastPrinted>
  <dcterms:modified xsi:type="dcterms:W3CDTF">2018-09-03T12:50:51Z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Personalizar</vt:lpwstr>
  </property>
  <property fmtid="{D5CDD505-2E9C-101B-9397-08002B2CF9AE}" pid="9" name="ScaleCrop">
    <vt:bool>false</vt:bool>
  </property>
  <property fmtid="{D5CDD505-2E9C-101B-9397-08002B2CF9AE}" pid="10" name="ShareDoc">
    <vt:bool>false</vt:bool>
  </property>
  <property fmtid="{D5CDD505-2E9C-101B-9397-08002B2CF9AE}" pid="11" name="Slides">
    <vt:i4>42</vt:i4>
  </property>
</Properties>
</file>