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9.jpeg" ContentType="image/jpeg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jpeg" ContentType="image/jpeg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m 6" descr=""/>
          <p:cNvPicPr/>
          <p:nvPr/>
        </p:nvPicPr>
        <p:blipFill>
          <a:blip r:embed="rId2"/>
          <a:stretch/>
        </p:blipFill>
        <p:spPr>
          <a:xfrm>
            <a:off x="0" y="3240"/>
            <a:ext cx="9143640" cy="685080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85800" y="242100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5000" spc="-1" strike="noStrike">
                <a:solidFill>
                  <a:srgbClr val="000000"/>
                </a:solidFill>
                <a:latin typeface="Calibri"/>
              </a:rPr>
              <a:t>Clique para editar o título mestre</a:t>
            </a:r>
            <a:endParaRPr b="0" lang="pt-BR" sz="5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 b="0" lang="pt-BR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m 6" descr=""/>
          <p:cNvPicPr/>
          <p:nvPr/>
        </p:nvPicPr>
        <p:blipFill>
          <a:blip r:embed="rId2"/>
          <a:stretch/>
        </p:blipFill>
        <p:spPr>
          <a:xfrm>
            <a:off x="0" y="3240"/>
            <a:ext cx="9143640" cy="685080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85800" y="102816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Clique para editar o título mestre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 b="0" lang="pt-BR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Imagem 6" descr=""/>
          <p:cNvPicPr/>
          <p:nvPr/>
        </p:nvPicPr>
        <p:blipFill>
          <a:blip r:embed="rId2"/>
          <a:stretch/>
        </p:blipFill>
        <p:spPr>
          <a:xfrm>
            <a:off x="0" y="3240"/>
            <a:ext cx="9143640" cy="6850800"/>
          </a:xfrm>
          <a:prstGeom prst="rect">
            <a:avLst/>
          </a:prstGeom>
          <a:ln>
            <a:noFill/>
          </a:ln>
        </p:spPr>
      </p:pic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Clique para editar o título mestre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 b="0" lang="pt-BR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Imagem 6" descr=""/>
          <p:cNvPicPr/>
          <p:nvPr/>
        </p:nvPicPr>
        <p:blipFill>
          <a:blip r:embed="rId2"/>
          <a:stretch/>
        </p:blipFill>
        <p:spPr>
          <a:xfrm>
            <a:off x="0" y="3240"/>
            <a:ext cx="9143640" cy="6850800"/>
          </a:xfrm>
          <a:prstGeom prst="rect">
            <a:avLst/>
          </a:prstGeom>
          <a:ln>
            <a:noFill/>
          </a:ln>
        </p:spPr>
      </p:pic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400" spc="-1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 b="0" lang="pt-BR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3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3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685800" y="242100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5000" spc="-1" strike="noStrike">
                <a:solidFill>
                  <a:srgbClr val="000000"/>
                </a:solidFill>
                <a:latin typeface="Calibri"/>
              </a:rPr>
              <a:t>Cultivo de morango Biodinâmico</a:t>
            </a:r>
            <a:endParaRPr b="0" lang="pt-BR" sz="5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67640" y="476640"/>
            <a:ext cx="8208720" cy="504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Irrigação: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pode ser usado aspresão e gotejo, num turno de rega diário na primeira semana. Após o pegamento das mudas, irrigar de 2 em 2 dias, dependendo do regime de chuvas e da umidade do solo</a:t>
            </a:r>
            <a:endParaRPr b="0" lang="pt-BR" sz="28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Adubação de cobertura: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parcelar 4 a 6 aplicações de nitrogenio e potássio com intervalo de aproximadamente 1 mês. Trabalhar com torta de mamona e cinzas.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Outra alternativa e trabalhar com biofertilizantes ricos em nitrogênio e potássio. ( aplicar a cada 15 dias)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endParaRPr b="0" lang="pt-BR" sz="2800" spc="-1" strike="noStrike"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Principais pragas e doenças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67640" y="1845000"/>
            <a:ext cx="8208720" cy="3672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Antracnose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endParaRPr b="0" lang="pt-BR" sz="2800" spc="-1" strike="noStrike">
              <a:latin typeface="Arial"/>
            </a:endParaRPr>
          </a:p>
        </p:txBody>
      </p:sp>
      <p:pic>
        <p:nvPicPr>
          <p:cNvPr id="174" name="Imagem 4" descr=""/>
          <p:cNvPicPr/>
          <p:nvPr/>
        </p:nvPicPr>
        <p:blipFill>
          <a:blip r:embed="rId1"/>
          <a:stretch/>
        </p:blipFill>
        <p:spPr>
          <a:xfrm>
            <a:off x="5076000" y="2620080"/>
            <a:ext cx="1790280" cy="1917360"/>
          </a:xfrm>
          <a:prstGeom prst="rect">
            <a:avLst/>
          </a:prstGeom>
          <a:ln>
            <a:noFill/>
          </a:ln>
        </p:spPr>
      </p:pic>
      <p:pic>
        <p:nvPicPr>
          <p:cNvPr id="175" name="Imagem 5" descr=""/>
          <p:cNvPicPr/>
          <p:nvPr/>
        </p:nvPicPr>
        <p:blipFill>
          <a:blip r:embed="rId2"/>
          <a:stretch/>
        </p:blipFill>
        <p:spPr>
          <a:xfrm>
            <a:off x="827640" y="2709000"/>
            <a:ext cx="2882520" cy="1828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67640" y="476640"/>
            <a:ext cx="8208720" cy="504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Mycosphaerella   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Botrytis ( mofo cinzento)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77" name="Imagem 4" descr=""/>
          <p:cNvPicPr/>
          <p:nvPr/>
        </p:nvPicPr>
        <p:blipFill>
          <a:blip r:embed="rId1"/>
          <a:stretch/>
        </p:blipFill>
        <p:spPr>
          <a:xfrm>
            <a:off x="4932000" y="620640"/>
            <a:ext cx="1790280" cy="1841040"/>
          </a:xfrm>
          <a:prstGeom prst="rect">
            <a:avLst/>
          </a:prstGeom>
          <a:ln>
            <a:noFill/>
          </a:ln>
        </p:spPr>
      </p:pic>
      <p:pic>
        <p:nvPicPr>
          <p:cNvPr id="178" name="Imagem 5" descr=""/>
          <p:cNvPicPr/>
          <p:nvPr/>
        </p:nvPicPr>
        <p:blipFill>
          <a:blip r:embed="rId2"/>
          <a:stretch/>
        </p:blipFill>
        <p:spPr>
          <a:xfrm>
            <a:off x="5078880" y="3741840"/>
            <a:ext cx="1752120" cy="1688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467640" y="476640"/>
            <a:ext cx="8208720" cy="504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Mancha angular ( bacteriose)  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180" name="Imagem 2" descr=""/>
          <p:cNvPicPr/>
          <p:nvPr/>
        </p:nvPicPr>
        <p:blipFill>
          <a:blip r:embed="rId1"/>
          <a:stretch/>
        </p:blipFill>
        <p:spPr>
          <a:xfrm>
            <a:off x="971640" y="1714680"/>
            <a:ext cx="1904760" cy="1714320"/>
          </a:xfrm>
          <a:prstGeom prst="rect">
            <a:avLst/>
          </a:prstGeom>
          <a:ln>
            <a:noFill/>
          </a:ln>
        </p:spPr>
      </p:pic>
      <p:pic>
        <p:nvPicPr>
          <p:cNvPr id="181" name="Imagem 3" descr=""/>
          <p:cNvPicPr/>
          <p:nvPr/>
        </p:nvPicPr>
        <p:blipFill>
          <a:blip r:embed="rId2"/>
          <a:stretch/>
        </p:blipFill>
        <p:spPr>
          <a:xfrm>
            <a:off x="4716000" y="1714680"/>
            <a:ext cx="1904760" cy="1714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67640" y="476640"/>
            <a:ext cx="8208720" cy="504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Pragas: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Ácaros, broca dos frutos, pulgões e formigas lava-pés.</a:t>
            </a:r>
            <a:endParaRPr b="0" lang="pt-BR" sz="2800" spc="-1" strike="noStrike"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Sintomas de deficiência nutricional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467640" y="1845000"/>
            <a:ext cx="8208720" cy="3672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Nitrogênio: desenvolvimento de coloração vermelha a partir das margens internas dos folíolos</a:t>
            </a:r>
            <a:endParaRPr b="0" lang="pt-BR" sz="28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.Fósforo: desenvolve-se uma coloração azulada em pequenas nervuras e, posteriormente, atinge toda a superfície da folha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endParaRPr b="0" lang="pt-BR" sz="2800" spc="-1" strike="noStrike">
              <a:latin typeface="Arial"/>
            </a:endParaRPr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467640" y="476640"/>
            <a:ext cx="8208720" cy="504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Potássio: coloração púrpuro-avermelhada a partir das margens externas dos folíolos. Evolui envolvendo a metade da superfície do folíolo, formando um triângulo esverdeado, que tem como centro a nervura central.</a:t>
            </a:r>
            <a:br/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 </a:t>
            </a:r>
            <a:endParaRPr b="0" lang="pt-BR" sz="28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Cálcio: os ápices das folhas em início de desenvolvimento apresentam uma coloração castanha e, com o desenvolvimento da folha, tornam-se necróticos, originando folíolos de tamanho menor que o normal.</a:t>
            </a:r>
            <a:br/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 </a:t>
            </a:r>
            <a:endParaRPr b="0" lang="pt-BR" sz="2800" spc="-1" strike="noStrike">
              <a:latin typeface="Arial"/>
            </a:endParaRPr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467640" y="476640"/>
            <a:ext cx="8208720" cy="504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Enxofre: há cloroses e tamanhos desiguais em folíolos de mesma folha, aparecendo uma coloração escura nas margens externas deles.</a:t>
            </a:r>
            <a:br/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 </a:t>
            </a:r>
            <a:endParaRPr b="0" lang="pt-BR" sz="28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Boro: sintomas progressivos aparecem nas folhas em início de desenvolvimento, como necrose nas pontas, retorcimento e clorose nos folíolos</a:t>
            </a:r>
            <a:endParaRPr b="0" lang="pt-BR" sz="2800" spc="-1" strike="noStrike">
              <a:latin typeface="Arial"/>
            </a:endParaRPr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467640" y="476640"/>
            <a:ext cx="8208720" cy="504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Colheita: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As colheitas se iniciam quando os frutos apresentam de 30 a 50% de coloração avermelhada. Normalmente e necessário a colheita de 2 em 2 dias.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A vida pós colheita do fruto é de aproximadamente 7 dias em cãmara fria</a:t>
            </a: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.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Media de produção: 2 a 2,5kg por metro quadrado ou 20000 a 25000 kg por hectare.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endParaRPr b="0" lang="pt-BR" sz="2800" spc="-1" strike="noStrike"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685800" y="10281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Origem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TextShape 2"/>
          <p:cNvSpPr txBox="1"/>
          <p:nvPr/>
        </p:nvSpPr>
        <p:spPr>
          <a:xfrm>
            <a:off x="1371600" y="304452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pt-BR" sz="3200" spc="-1" strike="noStrike">
                <a:solidFill>
                  <a:srgbClr val="8b8b8b"/>
                </a:solidFill>
                <a:latin typeface="Calibri"/>
              </a:rPr>
              <a:t> </a:t>
            </a:r>
            <a:r>
              <a:rPr b="0" lang="pt-BR" sz="3200" spc="-1" strike="noStrike">
                <a:solidFill>
                  <a:srgbClr val="8b8b8b"/>
                </a:solidFill>
                <a:latin typeface="Calibri"/>
              </a:rPr>
              <a:t>O morango é originário das regiões temperadas da Europa</a:t>
            </a:r>
            <a:endParaRPr b="0" lang="pt-BR" sz="32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Clima e cultivares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467640" y="1845000"/>
            <a:ext cx="8208720" cy="3672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O morangueiro é uma planta bastante sensível ao fotoperíodo, sendo que, para a produção de mudas a planta precisa ter o crescimento vegetativo estimulado por dias longos e temperaturas elevadas. Para a produção de frutos, a planta precisa de dias curtos e temperaturas amenas para estimular a florada.</a:t>
            </a:r>
            <a:endParaRPr b="0" lang="pt-BR" sz="28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67640" y="476640"/>
            <a:ext cx="8208720" cy="504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Campinas IAC 2712: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 frutos graúdos, cõnicos alongados, suculentos, coloração externa vermelha e interna rosada e sabor adocicado. Plantas vigorosas, produtivas e precoce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Produtividade média: 30 a 40 toneladas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endParaRPr b="0" lang="pt-BR" sz="28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Toyonoka: 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frutos grandes, cõnicos, regularmente suculentos e de excepcional doçura. As plantas são vigorosas com melhor desempenho em regiões frias tardia.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Produtividade média: 20 a 40 toneladas</a:t>
            </a:r>
            <a:endParaRPr b="0" lang="pt-BR" sz="28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467640" y="476640"/>
            <a:ext cx="8208720" cy="504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Dover: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frutos grandes, cônico-alongado, polpa firme, pouco suculento, resistente ao trasporte e comercialização e sabor fraco e ácido. São plantas moderadamente vigorosas, produtivas e precoces.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Produtividade média: 40 toneladas</a:t>
            </a:r>
            <a:endParaRPr b="0" lang="pt-BR" sz="28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Guarani IAC 5074: 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essa variedade é mais usada para industrialização e congelamento. Os frutos tem o tamanha médio a grande, formato cõnico com pescoço e sabor ácido.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Produtividade média: 30 a 40 toneladas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Resistente a mancha de Mycosphaerella</a:t>
            </a:r>
            <a:endParaRPr b="0" lang="pt-BR" sz="28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Formação de mudas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467640" y="1845000"/>
            <a:ext cx="8208720" cy="3672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Após o término da colheita ( setembro), deve ser feito o plantio das matrizes do campo de produção para uma nova área. O espaçamento deve ser de 1,0m x 1,0m para permitir ramificações laterais, onde serão formadas novas mudas para o plantio seguinte, nos meses de fevereiro a maio.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A média de produção de mudas, varia de 75 a 200 mudas por metro quadrado.</a:t>
            </a:r>
            <a:endParaRPr b="0" lang="pt-BR" sz="28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Preparo do solo  e adubação de plantio 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467640" y="1845000"/>
            <a:ext cx="8208720" cy="3672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Construção dos canteiros: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pode ser mecânica ou manual com aproximadamente 20cm de altura, com 1,20 m de largura, de forma a permitir que a lona cubra-o adequadamente.</a:t>
            </a:r>
            <a:endParaRPr b="0" lang="pt-BR" sz="28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Adubaçao de plantio: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o adubo deve ser aplicado de forma localizada nas covas preparadas sobre o canteiro. Aplicar em media 200 a 300 g de composto por cova.</a:t>
            </a:r>
            <a:endParaRPr b="0" lang="pt-BR" sz="280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Plantio e espaçamento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467640" y="1845000"/>
            <a:ext cx="8208720" cy="3672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Plantio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: posiciona-se a muda na cova, de forma que, a coroa da muda receba terra somente até a região do colo ( onde acaba o caule e começa as raízes), tomando-se o cuidado de não aprofundar muito a muda, nem deixá-la muito rasa.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Espaçamento: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o mais recomendado e de 30cm entrelinhas e 30cm entre covas na linha.</a:t>
            </a:r>
            <a:endParaRPr b="0" lang="pt-BR" sz="2800" spc="-1" strike="noStrike"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latin typeface="Calibri"/>
              </a:rPr>
              <a:t>Tratos culturais</a:t>
            </a:r>
            <a:endParaRPr b="0" lang="pt-B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467640" y="1845000"/>
            <a:ext cx="8208720" cy="3672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Replantio: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deve ser realizado 15 dias após o plantio das mudas e, se necessário repetir a operação 25 dias após o plantio.</a:t>
            </a:r>
            <a:endParaRPr b="0" lang="pt-BR" sz="28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Bef>
                <a:spcPts val="561"/>
              </a:spcBef>
              <a:buClr>
                <a:srgbClr val="595959"/>
              </a:buClr>
              <a:buFont typeface="Arial"/>
              <a:buChar char="•"/>
            </a:pPr>
            <a:r>
              <a:rPr b="1" lang="pt-BR" sz="2800" spc="-1" strike="noStrike">
                <a:solidFill>
                  <a:srgbClr val="595959"/>
                </a:solidFill>
                <a:latin typeface="Calibri"/>
              </a:rPr>
              <a:t>Capina: </a:t>
            </a: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eliminar a vegetação sobre o canteiro e deixar apenas entre os mesmos, evitando competição com a cultura.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61"/>
              </a:spcBef>
            </a:pPr>
            <a:r>
              <a:rPr b="0" lang="pt-BR" sz="2800" spc="-1" strike="noStrike">
                <a:solidFill>
                  <a:srgbClr val="595959"/>
                </a:solidFill>
                <a:latin typeface="Calibri"/>
              </a:rPr>
              <a:t>Após colocar a lona sobre o canteiro, eliminar o mato que nasce junto às mudas, nos furos da lona.</a:t>
            </a:r>
            <a:endParaRPr b="0" lang="pt-BR" sz="2800" spc="-1" strike="noStrike"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Application>LibreOffice/5.4.4.2$Windows_x86 LibreOffice_project/2524958677847fb3bb44820e40380acbe820f960</Application>
  <Words>775</Words>
  <Paragraphs>52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2012-06-04T19:30:15Z</dcterms:created>
  <dc:creator>Raphael</dc:creator>
  <dc:description/>
  <dc:language>pt-BR</dc:language>
  <cp:lastModifiedBy>julio</cp:lastModifiedBy>
  <dcterms:modified xsi:type="dcterms:W3CDTF">2013-03-12T02:26:00Z</dcterms:modified>
  <cp:revision>25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18</vt:i4>
  </property>
</Properties>
</file>