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D22-3116-40A9-A24B-F10BEC06F0E0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8E6B1-A893-4CBB-96A1-3CA6527FE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6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8E6B1-A893-4CBB-96A1-3CA6527FEF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2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07191A8-CF0F-4A70-A0B1-6D633FE848CC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/>
          <p:nvPr/>
        </p:nvPicPr>
        <p:blipFill>
          <a:blip r:embed="rId3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42" name="Imagem 41"/>
          <p:cNvPicPr/>
          <p:nvPr/>
        </p:nvPicPr>
        <p:blipFill>
          <a:blip r:embed="rId4"/>
          <a:stretch/>
        </p:blipFill>
        <p:spPr>
          <a:xfrm>
            <a:off x="5472000" y="4279320"/>
            <a:ext cx="4340160" cy="2416680"/>
          </a:xfrm>
          <a:prstGeom prst="rect">
            <a:avLst/>
          </a:prstGeom>
          <a:ln>
            <a:noFill/>
          </a:ln>
        </p:spPr>
      </p:pic>
      <p:pic>
        <p:nvPicPr>
          <p:cNvPr id="43" name="Imagem 42"/>
          <p:cNvPicPr/>
          <p:nvPr/>
        </p:nvPicPr>
        <p:blipFill>
          <a:blip r:embed="rId5"/>
          <a:stretch/>
        </p:blipFill>
        <p:spPr>
          <a:xfrm>
            <a:off x="72000" y="1584000"/>
            <a:ext cx="5124600" cy="5143680"/>
          </a:xfrm>
          <a:prstGeom prst="rect">
            <a:avLst/>
          </a:prstGeom>
          <a:ln>
            <a:noFill/>
          </a:ln>
        </p:spPr>
      </p:pic>
      <p:pic>
        <p:nvPicPr>
          <p:cNvPr id="44" name="Imagem 43"/>
          <p:cNvPicPr/>
          <p:nvPr/>
        </p:nvPicPr>
        <p:blipFill>
          <a:blip r:embed="rId6"/>
          <a:stretch/>
        </p:blipFill>
        <p:spPr>
          <a:xfrm>
            <a:off x="5472000" y="576000"/>
            <a:ext cx="4464000" cy="1874880"/>
          </a:xfrm>
          <a:prstGeom prst="rect">
            <a:avLst/>
          </a:prstGeom>
          <a:ln>
            <a:noFill/>
          </a:ln>
        </p:spPr>
      </p:pic>
      <p:pic>
        <p:nvPicPr>
          <p:cNvPr id="45" name="Imagem 44"/>
          <p:cNvPicPr/>
          <p:nvPr/>
        </p:nvPicPr>
        <p:blipFill>
          <a:blip r:embed="rId7"/>
          <a:stretch/>
        </p:blipFill>
        <p:spPr>
          <a:xfrm rot="16200000">
            <a:off x="6834780" y="1571688"/>
            <a:ext cx="1738440" cy="3586824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1224000" y="288000"/>
            <a:ext cx="3744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PROGRAMA DE MELHORAMENTO COM GOIABA SERRANA – EPAGRI SÃO JOAQUIM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3"/>
          <a:stretch/>
        </p:blipFill>
        <p:spPr>
          <a:xfrm>
            <a:off x="216000" y="1368000"/>
            <a:ext cx="9550440" cy="53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75" name="Imagem 74"/>
          <p:cNvPicPr/>
          <p:nvPr/>
        </p:nvPicPr>
        <p:blipFill>
          <a:blip r:embed="rId3"/>
          <a:stretch/>
        </p:blipFill>
        <p:spPr>
          <a:xfrm>
            <a:off x="258480" y="1456560"/>
            <a:ext cx="9605520" cy="523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75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3"/>
          <a:stretch/>
        </p:blipFill>
        <p:spPr>
          <a:xfrm>
            <a:off x="288000" y="1395360"/>
            <a:ext cx="9490320" cy="537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3"/>
          <a:stretch/>
        </p:blipFill>
        <p:spPr>
          <a:xfrm>
            <a:off x="41760" y="813240"/>
            <a:ext cx="4422240" cy="609876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4752000" y="720000"/>
            <a:ext cx="5112000" cy="648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Orientações para o cultivo da goiabeira-serrana – Acca sellowiana (Berg.) Burret. 2010, 44p.</a:t>
            </a:r>
          </a:p>
          <a:p>
            <a:r>
              <a:rPr lang="pt-BR" sz="1800" b="0" strike="noStrike" spc="-1">
                <a:latin typeface="Arial"/>
              </a:rPr>
              <a:t>BT 153, R$ 10,00.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A publicação reúne informações sobre o sistema de produção da goiabeira-serrana, espécie</a:t>
            </a:r>
          </a:p>
          <a:p>
            <a:r>
              <a:rPr lang="pt-BR" sz="1800" b="0" strike="noStrike" spc="-1">
                <a:latin typeface="Arial"/>
              </a:rPr>
              <a:t>nativa do planalto meridional brasileiro e do nordeste do Uruguai, que é pesquisada pela</a:t>
            </a:r>
          </a:p>
          <a:p>
            <a:r>
              <a:rPr lang="pt-BR" sz="1800" b="0" strike="noStrike" spc="-1">
                <a:latin typeface="Arial"/>
              </a:rPr>
              <a:t>Epagri desde 1986. </a:t>
            </a:r>
          </a:p>
          <a:p>
            <a:r>
              <a:rPr lang="pt-BR" sz="1800" b="0" strike="noStrike" spc="-1">
                <a:latin typeface="Arial"/>
              </a:rPr>
              <a:t>O fruto pode ser consumido in natura e processado como sucos, geleias, sorvetes e licores, além de conter propriedades bactericidas e antioxidantes, oferecendo uma</a:t>
            </a:r>
          </a:p>
          <a:p>
            <a:r>
              <a:rPr lang="pt-BR" sz="1800" b="0" strike="noStrike" spc="-1">
                <a:latin typeface="Arial"/>
              </a:rPr>
              <a:t>importante alternativa de renda para os agricultores. </a:t>
            </a:r>
          </a:p>
          <a:p>
            <a:r>
              <a:rPr lang="pt-BR" sz="1800" b="0" strike="noStrike" spc="-1">
                <a:latin typeface="Arial"/>
              </a:rPr>
              <a:t>A  publicação traz informações sobre</a:t>
            </a:r>
          </a:p>
          <a:p>
            <a:r>
              <a:rPr lang="pt-BR" sz="1800" b="0" strike="noStrike" spc="-1">
                <a:latin typeface="Arial"/>
              </a:rPr>
              <a:t>morfologia, fenologia, diversidade genética, potencial e adaptabilidade da espécie, além de</a:t>
            </a:r>
          </a:p>
          <a:p>
            <a:r>
              <a:rPr lang="pt-BR" sz="1800" b="0" strike="noStrike" spc="-1">
                <a:latin typeface="Arial"/>
              </a:rPr>
              <a:t>orientações sobre cultivares, obtenção de mudas, plantio, manejo do solo, adubação, poda,</a:t>
            </a:r>
          </a:p>
          <a:p>
            <a:r>
              <a:rPr lang="pt-BR" sz="1800" b="0" strike="noStrike" spc="-1">
                <a:latin typeface="Arial"/>
              </a:rPr>
              <a:t>condução, fitossanidade, ensacamento, colheita, entre outras.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Contato: gmc@epagri.sc.gov.br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48" name="Imagem 47"/>
          <p:cNvPicPr/>
          <p:nvPr/>
        </p:nvPicPr>
        <p:blipFill>
          <a:blip r:embed="rId3"/>
          <a:stretch/>
        </p:blipFill>
        <p:spPr>
          <a:xfrm>
            <a:off x="1479240" y="648000"/>
            <a:ext cx="5357160" cy="1008000"/>
          </a:xfrm>
          <a:prstGeom prst="rect">
            <a:avLst/>
          </a:prstGeom>
          <a:ln>
            <a:noFill/>
          </a:ln>
        </p:spPr>
      </p:pic>
      <p:pic>
        <p:nvPicPr>
          <p:cNvPr id="49" name="Imagem 48"/>
          <p:cNvPicPr/>
          <p:nvPr/>
        </p:nvPicPr>
        <p:blipFill>
          <a:blip r:embed="rId4"/>
          <a:stretch/>
        </p:blipFill>
        <p:spPr>
          <a:xfrm>
            <a:off x="7167960" y="972000"/>
            <a:ext cx="2022120" cy="468000"/>
          </a:xfrm>
          <a:prstGeom prst="rect">
            <a:avLst/>
          </a:prstGeom>
          <a:ln>
            <a:noFill/>
          </a:ln>
        </p:spPr>
      </p:pic>
      <p:pic>
        <p:nvPicPr>
          <p:cNvPr id="50" name="Imagem 49"/>
          <p:cNvPicPr/>
          <p:nvPr/>
        </p:nvPicPr>
        <p:blipFill>
          <a:blip r:embed="rId5"/>
          <a:stretch/>
        </p:blipFill>
        <p:spPr>
          <a:xfrm>
            <a:off x="864000" y="1872000"/>
            <a:ext cx="5544000" cy="5641560"/>
          </a:xfrm>
          <a:prstGeom prst="rect">
            <a:avLst/>
          </a:prstGeom>
          <a:ln>
            <a:noFill/>
          </a:ln>
        </p:spPr>
      </p:pic>
      <p:pic>
        <p:nvPicPr>
          <p:cNvPr id="51" name="Imagem 50"/>
          <p:cNvPicPr/>
          <p:nvPr/>
        </p:nvPicPr>
        <p:blipFill>
          <a:blip r:embed="rId6"/>
          <a:stretch/>
        </p:blipFill>
        <p:spPr>
          <a:xfrm>
            <a:off x="6566040" y="4181760"/>
            <a:ext cx="3009960" cy="3090240"/>
          </a:xfrm>
          <a:prstGeom prst="rect">
            <a:avLst/>
          </a:prstGeom>
          <a:ln>
            <a:noFill/>
          </a:ln>
        </p:spPr>
      </p:pic>
      <p:pic>
        <p:nvPicPr>
          <p:cNvPr id="52" name="Imagem 51"/>
          <p:cNvPicPr/>
          <p:nvPr/>
        </p:nvPicPr>
        <p:blipFill>
          <a:blip r:embed="rId7"/>
          <a:stretch/>
        </p:blipFill>
        <p:spPr>
          <a:xfrm>
            <a:off x="6624720" y="1558800"/>
            <a:ext cx="3023280" cy="248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54" name="Imagem 53"/>
          <p:cNvPicPr/>
          <p:nvPr/>
        </p:nvPicPr>
        <p:blipFill>
          <a:blip r:embed="rId3"/>
          <a:stretch/>
        </p:blipFill>
        <p:spPr>
          <a:xfrm>
            <a:off x="1485000" y="72000"/>
            <a:ext cx="4347000" cy="7414200"/>
          </a:xfrm>
          <a:prstGeom prst="rect">
            <a:avLst/>
          </a:prstGeom>
          <a:ln>
            <a:noFill/>
          </a:ln>
        </p:spPr>
      </p:pic>
      <p:pic>
        <p:nvPicPr>
          <p:cNvPr id="55" name="Imagem 54"/>
          <p:cNvPicPr/>
          <p:nvPr/>
        </p:nvPicPr>
        <p:blipFill>
          <a:blip r:embed="rId4"/>
          <a:stretch/>
        </p:blipFill>
        <p:spPr>
          <a:xfrm>
            <a:off x="6120000" y="864000"/>
            <a:ext cx="3528000" cy="3528000"/>
          </a:xfrm>
          <a:prstGeom prst="rect">
            <a:avLst/>
          </a:prstGeom>
          <a:ln>
            <a:noFill/>
          </a:ln>
        </p:spPr>
      </p:pic>
      <p:pic>
        <p:nvPicPr>
          <p:cNvPr id="56" name="Imagem 55"/>
          <p:cNvPicPr/>
          <p:nvPr/>
        </p:nvPicPr>
        <p:blipFill>
          <a:blip r:embed="rId5"/>
          <a:stretch/>
        </p:blipFill>
        <p:spPr>
          <a:xfrm>
            <a:off x="6120000" y="4680000"/>
            <a:ext cx="3744000" cy="25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58" name="Imagem 57"/>
          <p:cNvPicPr/>
          <p:nvPr/>
        </p:nvPicPr>
        <p:blipFill>
          <a:blip r:embed="rId3"/>
          <a:stretch/>
        </p:blipFill>
        <p:spPr>
          <a:xfrm>
            <a:off x="1368000" y="73440"/>
            <a:ext cx="8080200" cy="734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60" name="Imagem 59"/>
          <p:cNvPicPr/>
          <p:nvPr/>
        </p:nvPicPr>
        <p:blipFill>
          <a:blip r:embed="rId3"/>
          <a:stretch/>
        </p:blipFill>
        <p:spPr>
          <a:xfrm rot="5400000">
            <a:off x="1937346" y="-753128"/>
            <a:ext cx="6205931" cy="100806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62" name="Imagem 61"/>
          <p:cNvPicPr/>
          <p:nvPr/>
        </p:nvPicPr>
        <p:blipFill>
          <a:blip r:embed="rId3"/>
          <a:stretch/>
        </p:blipFill>
        <p:spPr>
          <a:xfrm>
            <a:off x="2272680" y="34200"/>
            <a:ext cx="4495320" cy="750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62"/>
          <p:cNvPicPr/>
          <p:nvPr/>
        </p:nvPicPr>
        <p:blipFill>
          <a:blip r:embed="rId2"/>
          <a:stretch/>
        </p:blipFill>
        <p:spPr>
          <a:xfrm>
            <a:off x="-144000" y="-7200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64" name="Imagem 63"/>
          <p:cNvPicPr/>
          <p:nvPr/>
        </p:nvPicPr>
        <p:blipFill>
          <a:blip r:embed="rId3"/>
          <a:stretch/>
        </p:blipFill>
        <p:spPr>
          <a:xfrm>
            <a:off x="146880" y="936000"/>
            <a:ext cx="7917120" cy="5925960"/>
          </a:xfrm>
          <a:prstGeom prst="rect">
            <a:avLst/>
          </a:prstGeom>
          <a:ln>
            <a:noFill/>
          </a:ln>
        </p:spPr>
      </p:pic>
      <p:pic>
        <p:nvPicPr>
          <p:cNvPr id="65" name="Imagem 64"/>
          <p:cNvPicPr/>
          <p:nvPr/>
        </p:nvPicPr>
        <p:blipFill>
          <a:blip r:embed="rId4"/>
          <a:stretch/>
        </p:blipFill>
        <p:spPr>
          <a:xfrm>
            <a:off x="3542760" y="3452760"/>
            <a:ext cx="2793240" cy="3819240"/>
          </a:xfrm>
          <a:prstGeom prst="rect">
            <a:avLst/>
          </a:prstGeom>
          <a:ln>
            <a:noFill/>
          </a:ln>
        </p:spPr>
      </p:pic>
      <p:pic>
        <p:nvPicPr>
          <p:cNvPr id="66" name="Imagem 65"/>
          <p:cNvPicPr/>
          <p:nvPr/>
        </p:nvPicPr>
        <p:blipFill>
          <a:blip r:embed="rId5"/>
          <a:stretch/>
        </p:blipFill>
        <p:spPr>
          <a:xfrm>
            <a:off x="6480000" y="3456000"/>
            <a:ext cx="3548160" cy="382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66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68" name="Imagem 67"/>
          <p:cNvPicPr/>
          <p:nvPr/>
        </p:nvPicPr>
        <p:blipFill>
          <a:blip r:embed="rId3"/>
          <a:stretch/>
        </p:blipFill>
        <p:spPr>
          <a:xfrm>
            <a:off x="1057320" y="1584000"/>
            <a:ext cx="8231760" cy="525600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1051920" y="6870240"/>
            <a:ext cx="5258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Bruna Matos Salvador Ufsc https://www.youtube.com/watch?v=l3wGYpNkPH8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3"/>
          <a:stretch/>
        </p:blipFill>
        <p:spPr>
          <a:xfrm>
            <a:off x="258480" y="1447200"/>
            <a:ext cx="9599760" cy="524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163</Words>
  <Application>Microsoft Office PowerPoint</Application>
  <PresentationFormat>Personalizar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Cliente</cp:lastModifiedBy>
  <cp:revision>4</cp:revision>
  <dcterms:created xsi:type="dcterms:W3CDTF">2018-08-13T09:04:55Z</dcterms:created>
  <dcterms:modified xsi:type="dcterms:W3CDTF">2018-08-13T19:23:25Z</dcterms:modified>
  <dc:language>pt-BR</dc:language>
</cp:coreProperties>
</file>