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3.png" ContentType="image/png"/>
  <Override PartName="/ppt/media/image28.png" ContentType="image/png"/>
  <Override PartName="/ppt/media/image1.jpeg" ContentType="image/jpeg"/>
  <Override PartName="/ppt/media/image8.png" ContentType="image/png"/>
  <Override PartName="/ppt/media/image38.png" ContentType="image/png"/>
  <Override PartName="/ppt/media/image2.jpeg" ContentType="image/jpeg"/>
  <Override PartName="/ppt/media/image4.jpeg" ContentType="image/jpeg"/>
  <Override PartName="/ppt/media/image49.png" ContentType="image/png"/>
  <Override PartName="/ppt/media/image5.wmf" ContentType="image/x-wmf"/>
  <Override PartName="/ppt/media/image7.png" ContentType="image/png"/>
  <Override PartName="/ppt/media/image6.wmf" ContentType="image/x-wmf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7720" cy="7564680"/>
          </a:xfrm>
          <a:prstGeom prst="rect">
            <a:avLst/>
          </a:prstGeom>
          <a:ln w="936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 descr=""/>
          <p:cNvPicPr/>
          <p:nvPr/>
        </p:nvPicPr>
        <p:blipFill>
          <a:blip r:embed="rId2"/>
          <a:stretch/>
        </p:blipFill>
        <p:spPr>
          <a:xfrm>
            <a:off x="0" y="-6480"/>
            <a:ext cx="10107720" cy="756468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"/>
          <p:cNvPicPr/>
          <p:nvPr/>
        </p:nvPicPr>
        <p:blipFill>
          <a:blip r:embed="rId1"/>
          <a:stretch/>
        </p:blipFill>
        <p:spPr>
          <a:xfrm>
            <a:off x="1357200" y="1565280"/>
            <a:ext cx="7967160" cy="600876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576000" y="360000"/>
            <a:ext cx="8521920" cy="691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630000" y="1732320"/>
            <a:ext cx="8897040" cy="2045520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50000"/>
              </a:lnSpc>
            </a:pPr>
            <a:r>
              <a:rPr b="0" lang="pt-BR" sz="44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PANORAMA DA FRUTICULTURA BRASILEIRA E CATARINENSE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253040" y="6535800"/>
            <a:ext cx="5825520" cy="396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 Rounded MT Bold"/>
                <a:ea typeface="DejaVu Sans"/>
              </a:rPr>
              <a:t>PROFESSOR: Roberto A. Komatsu</a:t>
            </a:r>
            <a:endParaRPr b="0" lang="pt-BR" sz="2000" spc="-1" strike="noStrike">
              <a:latin typeface="Arial"/>
            </a:endParaRPr>
          </a:p>
        </p:txBody>
      </p:sp>
      <p:pic>
        <p:nvPicPr>
          <p:cNvPr id="120" name="Picture 5" descr=""/>
          <p:cNvPicPr/>
          <p:nvPr/>
        </p:nvPicPr>
        <p:blipFill>
          <a:blip r:embed="rId1"/>
          <a:stretch/>
        </p:blipFill>
        <p:spPr>
          <a:xfrm>
            <a:off x="516600" y="4335840"/>
            <a:ext cx="3251520" cy="296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m 113" descr=""/>
          <p:cNvPicPr/>
          <p:nvPr/>
        </p:nvPicPr>
        <p:blipFill>
          <a:blip r:embed="rId1"/>
          <a:stretch/>
        </p:blipFill>
        <p:spPr>
          <a:xfrm>
            <a:off x="360000" y="864000"/>
            <a:ext cx="9505440" cy="655020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392760" y="3960000"/>
            <a:ext cx="9686160" cy="286200"/>
          </a:xfrm>
          <a:prstGeom prst="rect">
            <a:avLst/>
          </a:prstGeom>
          <a:noFill/>
          <a:ln w="29160">
            <a:solidFill>
              <a:srgbClr val="0099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CustomShape 2"/>
          <p:cNvSpPr/>
          <p:nvPr/>
        </p:nvSpPr>
        <p:spPr>
          <a:xfrm>
            <a:off x="392760" y="2016000"/>
            <a:ext cx="9686160" cy="286200"/>
          </a:xfrm>
          <a:prstGeom prst="rect">
            <a:avLst/>
          </a:prstGeom>
          <a:noFill/>
          <a:ln w="29160">
            <a:solidFill>
              <a:srgbClr val="66ff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3"/>
          <p:cNvSpPr/>
          <p:nvPr/>
        </p:nvSpPr>
        <p:spPr>
          <a:xfrm>
            <a:off x="432000" y="6120000"/>
            <a:ext cx="9646920" cy="286200"/>
          </a:xfrm>
          <a:prstGeom prst="rect">
            <a:avLst/>
          </a:prstGeom>
          <a:noFill/>
          <a:ln w="29160">
            <a:solidFill>
              <a:srgbClr val="ccf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4"/>
          <p:cNvSpPr/>
          <p:nvPr/>
        </p:nvSpPr>
        <p:spPr>
          <a:xfrm>
            <a:off x="18360" y="45360"/>
            <a:ext cx="9915840" cy="60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http://www.sidra.ibge.gov.br/bda/agric/default.asp?t=2&amp;z=t&amp;o=11&amp;u1=1&amp;u3=1&amp;u4=1&amp;u5=1&amp;u6=1&amp;u2=31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>
                <p:childTnLst>
                  <p:par>
                    <p:cTn id="25" fill="freeze">
                      <p:stCondLst>
                        <p:cond delay="indefinite"/>
                      </p:stCondLst>
                      <p:childTnLst>
                        <p:par>
                          <p:cTn id="26" fill="freeze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freeze">
                      <p:stCondLst>
                        <p:cond delay="indefinite"/>
                      </p:stCondLst>
                      <p:childTnLst>
                        <p:par>
                          <p:cTn id="30" fill="freeze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freeze">
                      <p:stCondLst>
                        <p:cond delay="indefinite"/>
                      </p:stCondLst>
                      <p:childTnLst>
                        <p:par>
                          <p:cTn id="34" fill="freeze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1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m 118" descr=""/>
          <p:cNvPicPr/>
          <p:nvPr/>
        </p:nvPicPr>
        <p:blipFill>
          <a:blip r:embed="rId1"/>
          <a:stretch/>
        </p:blipFill>
        <p:spPr>
          <a:xfrm>
            <a:off x="608400" y="576000"/>
            <a:ext cx="8533440" cy="6693840"/>
          </a:xfrm>
          <a:prstGeom prst="rect">
            <a:avLst/>
          </a:prstGeom>
          <a:ln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634680" y="3842640"/>
            <a:ext cx="8533440" cy="646200"/>
          </a:xfrm>
          <a:prstGeom prst="rect">
            <a:avLst/>
          </a:prstGeom>
          <a:noFill/>
          <a:ln w="29160">
            <a:solidFill>
              <a:srgbClr val="0099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2"/>
          <p:cNvSpPr/>
          <p:nvPr/>
        </p:nvSpPr>
        <p:spPr>
          <a:xfrm>
            <a:off x="720000" y="2232000"/>
            <a:ext cx="8533440" cy="502200"/>
          </a:xfrm>
          <a:prstGeom prst="rect">
            <a:avLst/>
          </a:prstGeom>
          <a:noFill/>
          <a:ln w="29160">
            <a:solidFill>
              <a:srgbClr val="66ff6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CustomShape 3"/>
          <p:cNvSpPr/>
          <p:nvPr/>
        </p:nvSpPr>
        <p:spPr>
          <a:xfrm>
            <a:off x="720000" y="6264000"/>
            <a:ext cx="8533440" cy="502200"/>
          </a:xfrm>
          <a:prstGeom prst="rect">
            <a:avLst/>
          </a:prstGeom>
          <a:noFill/>
          <a:ln w="29160">
            <a:solidFill>
              <a:srgbClr val="ccff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7" dur="indefinite" restart="never" nodeType="tmRoot">
          <p:childTnLst>
            <p:seq>
              <p:cTn id="38" nodeType="mainSeq">
                <p:childTnLst>
                  <p:par>
                    <p:cTn id="39" fill="freeze">
                      <p:stCondLst>
                        <p:cond delay="indefinite"/>
                      </p:stCondLst>
                      <p:childTnLst>
                        <p:par>
                          <p:cTn id="40" fill="freeze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freeze">
                      <p:stCondLst>
                        <p:cond delay="indefinite"/>
                      </p:stCondLst>
                      <p:childTnLst>
                        <p:par>
                          <p:cTn id="46" fill="freeze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freeze">
                      <p:stCondLst>
                        <p:cond delay="indefinite"/>
                      </p:stCondLst>
                      <p:childTnLst>
                        <p:par>
                          <p:cTn id="52" fill="freeze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m 119" descr=""/>
          <p:cNvPicPr/>
          <p:nvPr/>
        </p:nvPicPr>
        <p:blipFill>
          <a:blip r:embed="rId1"/>
          <a:stretch/>
        </p:blipFill>
        <p:spPr>
          <a:xfrm>
            <a:off x="360000" y="504000"/>
            <a:ext cx="9141840" cy="6549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m 120" descr=""/>
          <p:cNvPicPr/>
          <p:nvPr/>
        </p:nvPicPr>
        <p:blipFill>
          <a:blip r:embed="rId1"/>
          <a:stretch/>
        </p:blipFill>
        <p:spPr>
          <a:xfrm>
            <a:off x="576000" y="69840"/>
            <a:ext cx="8133840" cy="741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m 121" descr=""/>
          <p:cNvPicPr/>
          <p:nvPr/>
        </p:nvPicPr>
        <p:blipFill>
          <a:blip r:embed="rId1"/>
          <a:stretch/>
        </p:blipFill>
        <p:spPr>
          <a:xfrm>
            <a:off x="195480" y="603720"/>
            <a:ext cx="9306360" cy="601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m 122" descr=""/>
          <p:cNvPicPr/>
          <p:nvPr/>
        </p:nvPicPr>
        <p:blipFill>
          <a:blip r:embed="rId1"/>
          <a:stretch/>
        </p:blipFill>
        <p:spPr>
          <a:xfrm>
            <a:off x="1584000" y="61560"/>
            <a:ext cx="6693840" cy="7424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m 123" descr=""/>
          <p:cNvPicPr/>
          <p:nvPr/>
        </p:nvPicPr>
        <p:blipFill>
          <a:blip r:embed="rId1"/>
          <a:stretch/>
        </p:blipFill>
        <p:spPr>
          <a:xfrm>
            <a:off x="1769760" y="177840"/>
            <a:ext cx="6652080" cy="2268000"/>
          </a:xfrm>
          <a:prstGeom prst="rect">
            <a:avLst/>
          </a:prstGeom>
          <a:ln>
            <a:noFill/>
          </a:ln>
        </p:spPr>
      </p:pic>
      <p:pic>
        <p:nvPicPr>
          <p:cNvPr id="135" name="Imagem 124" descr=""/>
          <p:cNvPicPr/>
          <p:nvPr/>
        </p:nvPicPr>
        <p:blipFill>
          <a:blip r:embed="rId2"/>
          <a:stretch/>
        </p:blipFill>
        <p:spPr>
          <a:xfrm>
            <a:off x="1332000" y="2600280"/>
            <a:ext cx="6693840" cy="4813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m 125" descr=""/>
          <p:cNvPicPr/>
          <p:nvPr/>
        </p:nvPicPr>
        <p:blipFill>
          <a:blip r:embed="rId1"/>
          <a:stretch/>
        </p:blipFill>
        <p:spPr>
          <a:xfrm>
            <a:off x="427320" y="216000"/>
            <a:ext cx="9074520" cy="719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472680" y="551160"/>
            <a:ext cx="9070560" cy="125784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3100" spc="-1" strike="noStrike">
                <a:solidFill>
                  <a:srgbClr val="000000"/>
                </a:solidFill>
                <a:latin typeface="Arial"/>
                <a:ea typeface="DejaVu Sans"/>
              </a:rPr>
              <a:t>FRUTICULTURA DE CLIMA TEMPERADO NO BRASIL</a:t>
            </a:r>
            <a:endParaRPr b="0" lang="pt-BR" sz="3100" spc="-1" strike="noStrike">
              <a:latin typeface="Arial"/>
            </a:endParaRPr>
          </a:p>
        </p:txBody>
      </p:sp>
      <p:pic>
        <p:nvPicPr>
          <p:cNvPr id="80" name="Picture 2" descr=""/>
          <p:cNvPicPr/>
          <p:nvPr/>
        </p:nvPicPr>
        <p:blipFill>
          <a:blip r:embed="rId1"/>
          <a:stretch/>
        </p:blipFill>
        <p:spPr>
          <a:xfrm>
            <a:off x="630000" y="2047320"/>
            <a:ext cx="8400240" cy="440748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m 126" descr=""/>
          <p:cNvPicPr/>
          <p:nvPr/>
        </p:nvPicPr>
        <p:blipFill>
          <a:blip r:embed="rId1"/>
          <a:stretch/>
        </p:blipFill>
        <p:spPr>
          <a:xfrm>
            <a:off x="13320" y="792000"/>
            <a:ext cx="9992520" cy="575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936000" y="5040000"/>
            <a:ext cx="4104000" cy="864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2"/>
          <p:cNvSpPr/>
          <p:nvPr/>
        </p:nvSpPr>
        <p:spPr>
          <a:xfrm>
            <a:off x="504000" y="360000"/>
            <a:ext cx="4464000" cy="3528000"/>
          </a:xfrm>
          <a:prstGeom prst="cloudCallout">
            <a:avLst>
              <a:gd name="adj1" fmla="val 65708"/>
              <a:gd name="adj2" fmla="val 23675"/>
            </a:avLst>
          </a:prstGeom>
          <a:solidFill>
            <a:srgbClr val="fff200"/>
          </a:solidFill>
          <a:ln>
            <a:solidFill>
              <a:srgbClr val="ce181e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0" lang="pt-BR" sz="4800" spc="-1" strike="noStrike">
                <a:latin typeface="Arial"/>
              </a:rPr>
              <a:t>?</a:t>
            </a:r>
            <a:endParaRPr b="0" lang="pt-BR" sz="4800" spc="-1" strike="noStrike">
              <a:latin typeface="Arial"/>
            </a:endParaRPr>
          </a:p>
        </p:txBody>
      </p:sp>
      <p:sp>
        <p:nvSpPr>
          <p:cNvPr id="140" name="TextShape 3"/>
          <p:cNvSpPr txBox="1"/>
          <p:nvPr/>
        </p:nvSpPr>
        <p:spPr>
          <a:xfrm>
            <a:off x="1152000" y="5112000"/>
            <a:ext cx="4104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1800" spc="-1" strike="noStrike">
                <a:latin typeface="Arial"/>
              </a:rPr>
              <a:t>Produção orgânica na agricultura familiar de Santa Catarina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5538960" y="4536000"/>
            <a:ext cx="4181040" cy="2741400"/>
          </a:xfrm>
          <a:prstGeom prst="rect">
            <a:avLst/>
          </a:prstGeom>
          <a:ln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6016680" y="1728000"/>
            <a:ext cx="2839320" cy="2334960"/>
          </a:xfrm>
          <a:prstGeom prst="rect">
            <a:avLst/>
          </a:prstGeom>
          <a:ln>
            <a:noFill/>
          </a:ln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73800" y="873360"/>
            <a:ext cx="10080360" cy="5872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1296000" y="6696000"/>
            <a:ext cx="8136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1800" spc="-1" strike="noStrike">
                <a:latin typeface="Arial"/>
              </a:rPr>
              <a:t>http://www.youblisher.com/p/437875-Producao-organica-na-agricultura-familiar-de-Santa-Catarina/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306720" y="479160"/>
            <a:ext cx="4229280" cy="600084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4601520" y="4104000"/>
            <a:ext cx="5296320" cy="244800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3"/>
          <a:stretch/>
        </p:blipFill>
        <p:spPr>
          <a:xfrm>
            <a:off x="4911840" y="2016000"/>
            <a:ext cx="4520160" cy="158400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4"/>
          <a:stretch/>
        </p:blipFill>
        <p:spPr>
          <a:xfrm>
            <a:off x="4875120" y="315000"/>
            <a:ext cx="4772880" cy="1485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356040" y="2032560"/>
            <a:ext cx="9219960" cy="329544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86760"/>
            <a:ext cx="10078920" cy="2435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Além do potencial do setor de derivados, dois outros despontam com amplas perspectivas de agregação de valor e diferenciação no mercado de frutas, que são os </a:t>
            </a:r>
            <a:r>
              <a:rPr b="0" lang="pt-BR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orgânicos</a:t>
            </a: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 e </a:t>
            </a:r>
            <a:r>
              <a:rPr b="0" lang="pt-BR" sz="22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alimentos nutracêuticos</a:t>
            </a: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Embaladas pelas tendências do consumidor, que crescentemente buscam alimentos saudáveis e decorrentes de processos de produção sustentáveis, as frutas orgânicas apresentam-se como um potencial socioeconômico relevante.</a:t>
            </a:r>
            <a:endParaRPr b="0" lang="pt-BR" sz="22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155160" y="3043440"/>
            <a:ext cx="9684720" cy="377568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Isso porque a maioria da produção vem de pomares de pequenos produtores em sistemas intensivos em mão-de-obra, o que referencia e reforça o modelo da produção familiar. 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O mercado internacional de produtos orgânicos movimentou em 2007, US$ 30 bilhões de dólares, dos quais US$ 12 bilhões só em frutas (Agronline, 2008; Sebrae, 2008). 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O mercado brasileiro gira em torno de US$ 250 milhões, para a totalidade dos produtos orgânicos (frutas, vegetais e outros), cuja área cresce em média 30% ao ano, tendo alcançado em 2007, cerca de 887 mil hectares. </a:t>
            </a:r>
            <a:endParaRPr b="0" lang="pt-BR" sz="22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160560"/>
            <a:ext cx="10078920" cy="377568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Considerando a produção orgânica na fruticultura, </a:t>
            </a:r>
            <a:endParaRPr b="0" lang="pt-BR" sz="22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a região Sul destaca-se com 45% da produção, </a:t>
            </a:r>
            <a:endParaRPr b="0" lang="pt-BR" sz="22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seguida de perto pela região Nordeste, com 42%, </a:t>
            </a:r>
            <a:endParaRPr b="0" lang="pt-BR" sz="2200" spc="-1" strike="noStrike">
              <a:latin typeface="Arial"/>
            </a:endParaRPr>
          </a:p>
          <a:p>
            <a:pPr marL="343080" indent="-341280" algn="just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sendo que a outras regiões respondem por 13% (com ênfase para o Sudeste) (Sebrae, 2008). 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A produção de frutas orgânicas ocupa cerca de 26% da área plantada com orgânicos no Brasil (O Povo, 2008). </a:t>
            </a: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200" spc="-1" strike="noStrike">
                <a:solidFill>
                  <a:srgbClr val="000000"/>
                </a:solidFill>
                <a:latin typeface="Arial"/>
                <a:ea typeface="DejaVu Sans"/>
              </a:rPr>
              <a:t>O preço é um dos maiores entraves para a produção orgânica no País, sendo que 70% destinam-se à exportação. </a:t>
            </a:r>
            <a:endParaRPr b="0" lang="pt-BR" sz="2200" spc="-1" strike="noStrike"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-85320" y="4291920"/>
            <a:ext cx="10164240" cy="3443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O potencial da fruticultura orgânica brasileira, entretanto, não está ainda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cristalizado num mercado regular. 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As flutuações na oferta e a diversidade de padrões e de preços, aliados à falta de um mix que garanta hábitos regulares do consumidor e políticas comerciais definidas pelas estruturas de varejo, tudo isso associado à baixa escala da oferta, constituem gargalos para desenvolvimento pleno da produção orgânica no mercado brasileiro. </a:t>
            </a: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pt-BR" sz="20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  <a:ea typeface="DejaVu Sans"/>
              </a:rPr>
              <a:t>Embora a produção orgânica cresça a taxas entre 30 e 40% ao ano, nesse mercado, as frutas e hortaliças orgânicas representavam um nicho de apenas 2% do total comercializado no varejo em 2001 (Agrianual, 2001). </a:t>
            </a:r>
            <a:endParaRPr b="0" lang="pt-BR" sz="2000" spc="-1" strike="noStrike"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-123840" y="382680"/>
            <a:ext cx="10202760" cy="3746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Fazenda da Amway Nutrilite do Brasil, em Ubajara(CE), considerada a maior área de acerola orgânica do mundo, com 200 hectares da fruta, além de 75 hectares de coco, 40 hectares de maracujá, 6 hectares de caju, 1,5 hectares de goiaba, além de 2 hectares de ervas medicinais.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a acerola, colhida ainda verde, é concentrada e transformada em acerola em pó e exportada para a matriz da empresa, nos Estados Unidos. 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  <a:ea typeface="DejaVu Sans"/>
              </a:rPr>
              <a:t>A polpa de goiaba segue também para aquele país, sendo que a polpa ou o concentrado de maracujá destina-se à Europa.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86" name="Imagem 2" descr=""/>
          <p:cNvPicPr/>
          <p:nvPr/>
        </p:nvPicPr>
        <p:blipFill>
          <a:blip r:embed="rId1"/>
          <a:stretch/>
        </p:blipFill>
        <p:spPr>
          <a:xfrm>
            <a:off x="5114520" y="4442400"/>
            <a:ext cx="4964400" cy="3115440"/>
          </a:xfrm>
          <a:prstGeom prst="rect">
            <a:avLst/>
          </a:prstGeom>
          <a:ln>
            <a:noFill/>
          </a:ln>
        </p:spPr>
      </p:pic>
      <p:pic>
        <p:nvPicPr>
          <p:cNvPr id="87" name="Imagem 3" descr=""/>
          <p:cNvPicPr/>
          <p:nvPr/>
        </p:nvPicPr>
        <p:blipFill>
          <a:blip r:embed="rId2"/>
          <a:stretch/>
        </p:blipFill>
        <p:spPr>
          <a:xfrm>
            <a:off x="0" y="4403880"/>
            <a:ext cx="4198320" cy="3153960"/>
          </a:xfrm>
          <a:prstGeom prst="rect">
            <a:avLst/>
          </a:prstGeom>
          <a:ln>
            <a:noFill/>
          </a:ln>
        </p:spPr>
      </p:pic>
      <p:sp>
        <p:nvSpPr>
          <p:cNvPr id="88" name="CustomShape 2"/>
          <p:cNvSpPr/>
          <p:nvPr/>
        </p:nvSpPr>
        <p:spPr>
          <a:xfrm>
            <a:off x="4644360" y="4260600"/>
            <a:ext cx="5434560" cy="36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https://www.youtube.com/watch?v=fudRZ60TRdY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17280" y="720000"/>
            <a:ext cx="9896040" cy="554400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284400" y="6768000"/>
            <a:ext cx="9507600" cy="60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pt-BR" sz="1800" spc="-1" strike="noStrike">
                <a:latin typeface="Arial"/>
              </a:rPr>
              <a:t>https://blogs.canalrural.uol.com.br/danieldias/2016/06/10/agricultura-organica-no-brasil-esta-crescendo-30-ao-ano-e-movimentando-r25-bilhoes-vejam-as-oportunidades/</a:t>
            </a:r>
            <a:endParaRPr b="0" lang="pt-BR" sz="1800" spc="-1" strike="noStrike"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2228040" y="30240"/>
            <a:ext cx="5771880" cy="7559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312480" y="108360"/>
            <a:ext cx="9263520" cy="694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360000" y="1650960"/>
            <a:ext cx="2438280" cy="58104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360000" y="2520000"/>
            <a:ext cx="2438280" cy="53352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3"/>
          <a:stretch/>
        </p:blipFill>
        <p:spPr>
          <a:xfrm>
            <a:off x="216000" y="3240000"/>
            <a:ext cx="2457360" cy="56196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4"/>
          <a:stretch/>
        </p:blipFill>
        <p:spPr>
          <a:xfrm>
            <a:off x="2738520" y="3215880"/>
            <a:ext cx="933480" cy="60012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5"/>
          <a:stretch/>
        </p:blipFill>
        <p:spPr>
          <a:xfrm>
            <a:off x="360000" y="3998520"/>
            <a:ext cx="2629080" cy="60948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6"/>
          <a:stretch/>
        </p:blipFill>
        <p:spPr>
          <a:xfrm>
            <a:off x="335520" y="4790520"/>
            <a:ext cx="1752480" cy="60948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7"/>
          <a:stretch/>
        </p:blipFill>
        <p:spPr>
          <a:xfrm>
            <a:off x="328680" y="5587560"/>
            <a:ext cx="3343320" cy="67644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8"/>
          <a:stretch/>
        </p:blipFill>
        <p:spPr>
          <a:xfrm>
            <a:off x="360000" y="6364800"/>
            <a:ext cx="1628640" cy="61920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9"/>
          <a:stretch/>
        </p:blipFill>
        <p:spPr>
          <a:xfrm>
            <a:off x="4032000" y="360000"/>
            <a:ext cx="2467080" cy="61920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10"/>
          <a:stretch/>
        </p:blipFill>
        <p:spPr>
          <a:xfrm>
            <a:off x="4053600" y="1190520"/>
            <a:ext cx="3362400" cy="60948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11"/>
          <a:stretch/>
        </p:blipFill>
        <p:spPr>
          <a:xfrm>
            <a:off x="7416000" y="1190520"/>
            <a:ext cx="1743120" cy="65736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12"/>
          <a:stretch/>
        </p:blipFill>
        <p:spPr>
          <a:xfrm>
            <a:off x="4032000" y="2174040"/>
            <a:ext cx="5924520" cy="56196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13"/>
          <a:stretch/>
        </p:blipFill>
        <p:spPr>
          <a:xfrm>
            <a:off x="4968000" y="2880000"/>
            <a:ext cx="819000" cy="657360"/>
          </a:xfrm>
          <a:prstGeom prst="rect">
            <a:avLst/>
          </a:prstGeom>
          <a:ln>
            <a:noFill/>
          </a:ln>
        </p:spPr>
      </p:pic>
      <p:pic>
        <p:nvPicPr>
          <p:cNvPr id="106" name="" descr=""/>
          <p:cNvPicPr/>
          <p:nvPr/>
        </p:nvPicPr>
        <p:blipFill>
          <a:blip r:embed="rId14"/>
          <a:stretch/>
        </p:blipFill>
        <p:spPr>
          <a:xfrm>
            <a:off x="5787000" y="2880000"/>
            <a:ext cx="4095720" cy="62856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15"/>
          <a:stretch/>
        </p:blipFill>
        <p:spPr>
          <a:xfrm>
            <a:off x="4032000" y="3801600"/>
            <a:ext cx="3247920" cy="590400"/>
          </a:xfrm>
          <a:prstGeom prst="rect">
            <a:avLst/>
          </a:prstGeom>
          <a:ln>
            <a:noFill/>
          </a:ln>
        </p:spPr>
      </p:pic>
      <p:pic>
        <p:nvPicPr>
          <p:cNvPr id="108" name="" descr=""/>
          <p:cNvPicPr/>
          <p:nvPr/>
        </p:nvPicPr>
        <p:blipFill>
          <a:blip r:embed="rId16"/>
          <a:stretch/>
        </p:blipFill>
        <p:spPr>
          <a:xfrm>
            <a:off x="7279920" y="3753720"/>
            <a:ext cx="2714760" cy="638280"/>
          </a:xfrm>
          <a:prstGeom prst="rect">
            <a:avLst/>
          </a:prstGeom>
          <a:ln>
            <a:noFill/>
          </a:ln>
        </p:spPr>
      </p:pic>
      <p:pic>
        <p:nvPicPr>
          <p:cNvPr id="109" name="" descr=""/>
          <p:cNvPicPr/>
          <p:nvPr/>
        </p:nvPicPr>
        <p:blipFill>
          <a:blip r:embed="rId17"/>
          <a:stretch/>
        </p:blipFill>
        <p:spPr>
          <a:xfrm>
            <a:off x="4825440" y="4536000"/>
            <a:ext cx="5038560" cy="647640"/>
          </a:xfrm>
          <a:prstGeom prst="rect">
            <a:avLst/>
          </a:prstGeom>
          <a:ln>
            <a:noFill/>
          </a:ln>
        </p:spPr>
      </p:pic>
      <p:pic>
        <p:nvPicPr>
          <p:cNvPr id="110" name="" descr=""/>
          <p:cNvPicPr/>
          <p:nvPr/>
        </p:nvPicPr>
        <p:blipFill>
          <a:blip r:embed="rId18"/>
          <a:stretch/>
        </p:blipFill>
        <p:spPr>
          <a:xfrm>
            <a:off x="4824000" y="5271120"/>
            <a:ext cx="905040" cy="70488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19"/>
          <a:stretch/>
        </p:blipFill>
        <p:spPr>
          <a:xfrm>
            <a:off x="5701680" y="5328000"/>
            <a:ext cx="4162320" cy="64764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20"/>
          <a:stretch/>
        </p:blipFill>
        <p:spPr>
          <a:xfrm>
            <a:off x="4038840" y="6120000"/>
            <a:ext cx="3305160" cy="64764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21"/>
          <a:stretch/>
        </p:blipFill>
        <p:spPr>
          <a:xfrm>
            <a:off x="7344000" y="6120000"/>
            <a:ext cx="2390760" cy="65736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22"/>
          <a:stretch/>
        </p:blipFill>
        <p:spPr>
          <a:xfrm>
            <a:off x="4815720" y="6840000"/>
            <a:ext cx="2600280" cy="65736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23"/>
          <a:stretch/>
        </p:blipFill>
        <p:spPr>
          <a:xfrm>
            <a:off x="483120" y="216000"/>
            <a:ext cx="2828880" cy="58104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24"/>
          <a:stretch/>
        </p:blipFill>
        <p:spPr>
          <a:xfrm>
            <a:off x="144000" y="936000"/>
            <a:ext cx="3600000" cy="435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Application>LibreOffice/5.4.4.2$Windows_x86 LibreOffice_project/2524958677847fb3bb44820e40380acbe820f960</Application>
  <Paragraphs>122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Usuário</dc:creator>
  <dc:description/>
  <dc:language>pt-BR</dc:language>
  <cp:lastModifiedBy/>
  <dcterms:modified xsi:type="dcterms:W3CDTF">2018-07-26T10:15:12Z</dcterms:modified>
  <cp:revision>20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49</vt:i4>
  </property>
</Properties>
</file>