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28.png" ContentType="image/pn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4.jpeg" ContentType="image/jpeg"/>
  <Override PartName="/ppt/media/image49.png" ContentType="image/png"/>
  <Override PartName="/ppt/media/image5.wmf" ContentType="image/x-wmf"/>
  <Override PartName="/ppt/media/image7.png" ContentType="image/png"/>
  <Override PartName="/ppt/media/image6.wmf" ContentType="image/x-wmf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360" cy="756432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360" cy="75643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357200" y="1565280"/>
            <a:ext cx="7966800" cy="6008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576000" y="360000"/>
            <a:ext cx="8521560" cy="691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30000" y="1732320"/>
            <a:ext cx="8896680" cy="204516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5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PANORAMA DA FRUTICULTURA BRASILEIRA E CATARINENSE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253040" y="6535800"/>
            <a:ext cx="582516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PROFESSOR: Roberto A. Komatsu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20" name="Picture 5" descr=""/>
          <p:cNvPicPr/>
          <p:nvPr/>
        </p:nvPicPr>
        <p:blipFill>
          <a:blip r:embed="rId1"/>
          <a:stretch/>
        </p:blipFill>
        <p:spPr>
          <a:xfrm>
            <a:off x="516600" y="4335840"/>
            <a:ext cx="3251160" cy="296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113" descr=""/>
          <p:cNvPicPr/>
          <p:nvPr/>
        </p:nvPicPr>
        <p:blipFill>
          <a:blip r:embed="rId1"/>
          <a:stretch/>
        </p:blipFill>
        <p:spPr>
          <a:xfrm>
            <a:off x="360000" y="864000"/>
            <a:ext cx="9505080" cy="654984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392760" y="3960000"/>
            <a:ext cx="9685800" cy="28584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392760" y="2016000"/>
            <a:ext cx="9685800" cy="285840"/>
          </a:xfrm>
          <a:prstGeom prst="rect">
            <a:avLst/>
          </a:prstGeom>
          <a:noFill/>
          <a:ln w="29160">
            <a:solidFill>
              <a:srgbClr val="66ff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432000" y="6120000"/>
            <a:ext cx="9646560" cy="285840"/>
          </a:xfrm>
          <a:prstGeom prst="rect">
            <a:avLst/>
          </a:prstGeom>
          <a:noFill/>
          <a:ln w="29160">
            <a:solidFill>
              <a:srgbClr val="cc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>
            <a:off x="18360" y="45360"/>
            <a:ext cx="991548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http://www.sidra.ibge.gov.br/bda/agric/default.asp?t=2&amp;z=t&amp;o=11&amp;u1=1&amp;u3=1&amp;u4=1&amp;u5=1&amp;u6=1&amp;u2=31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>
                <p:childTnLst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118" descr=""/>
          <p:cNvPicPr/>
          <p:nvPr/>
        </p:nvPicPr>
        <p:blipFill>
          <a:blip r:embed="rId1"/>
          <a:stretch/>
        </p:blipFill>
        <p:spPr>
          <a:xfrm>
            <a:off x="608400" y="576000"/>
            <a:ext cx="8533080" cy="669348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634680" y="3842640"/>
            <a:ext cx="8533080" cy="64584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720000" y="2232000"/>
            <a:ext cx="8533080" cy="501840"/>
          </a:xfrm>
          <a:prstGeom prst="rect">
            <a:avLst/>
          </a:prstGeom>
          <a:noFill/>
          <a:ln w="29160">
            <a:solidFill>
              <a:srgbClr val="66ff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720000" y="6264000"/>
            <a:ext cx="8533080" cy="501840"/>
          </a:xfrm>
          <a:prstGeom prst="rect">
            <a:avLst/>
          </a:prstGeom>
          <a:noFill/>
          <a:ln w="29160">
            <a:solidFill>
              <a:srgbClr val="cc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freeze">
                      <p:stCondLst>
                        <p:cond delay="indefinite"/>
                      </p:stCondLst>
                      <p:childTnLst>
                        <p:par>
                          <p:cTn id="46" fill="freeze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freeze">
                      <p:stCondLst>
                        <p:cond delay="indefinite"/>
                      </p:stCondLst>
                      <p:childTnLst>
                        <p:par>
                          <p:cTn id="52" fill="freeze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119" descr=""/>
          <p:cNvPicPr/>
          <p:nvPr/>
        </p:nvPicPr>
        <p:blipFill>
          <a:blip r:embed="rId1"/>
          <a:stretch/>
        </p:blipFill>
        <p:spPr>
          <a:xfrm>
            <a:off x="360000" y="504000"/>
            <a:ext cx="9141480" cy="654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120" descr=""/>
          <p:cNvPicPr/>
          <p:nvPr/>
        </p:nvPicPr>
        <p:blipFill>
          <a:blip r:embed="rId1"/>
          <a:stretch/>
        </p:blipFill>
        <p:spPr>
          <a:xfrm>
            <a:off x="576000" y="69840"/>
            <a:ext cx="8133480" cy="741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121" descr=""/>
          <p:cNvPicPr/>
          <p:nvPr/>
        </p:nvPicPr>
        <p:blipFill>
          <a:blip r:embed="rId1"/>
          <a:stretch/>
        </p:blipFill>
        <p:spPr>
          <a:xfrm>
            <a:off x="195480" y="603720"/>
            <a:ext cx="9306000" cy="601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22" descr=""/>
          <p:cNvPicPr/>
          <p:nvPr/>
        </p:nvPicPr>
        <p:blipFill>
          <a:blip r:embed="rId1"/>
          <a:stretch/>
        </p:blipFill>
        <p:spPr>
          <a:xfrm>
            <a:off x="1584000" y="61560"/>
            <a:ext cx="6693480" cy="742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m 123" descr=""/>
          <p:cNvPicPr/>
          <p:nvPr/>
        </p:nvPicPr>
        <p:blipFill>
          <a:blip r:embed="rId1"/>
          <a:stretch/>
        </p:blipFill>
        <p:spPr>
          <a:xfrm>
            <a:off x="1769760" y="177840"/>
            <a:ext cx="6651720" cy="2267640"/>
          </a:xfrm>
          <a:prstGeom prst="rect">
            <a:avLst/>
          </a:prstGeom>
          <a:ln>
            <a:noFill/>
          </a:ln>
        </p:spPr>
      </p:pic>
      <p:pic>
        <p:nvPicPr>
          <p:cNvPr id="135" name="Imagem 124" descr=""/>
          <p:cNvPicPr/>
          <p:nvPr/>
        </p:nvPicPr>
        <p:blipFill>
          <a:blip r:embed="rId2"/>
          <a:stretch/>
        </p:blipFill>
        <p:spPr>
          <a:xfrm>
            <a:off x="1332000" y="2600280"/>
            <a:ext cx="6693480" cy="48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125" descr=""/>
          <p:cNvPicPr/>
          <p:nvPr/>
        </p:nvPicPr>
        <p:blipFill>
          <a:blip r:embed="rId1"/>
          <a:stretch/>
        </p:blipFill>
        <p:spPr>
          <a:xfrm>
            <a:off x="427320" y="216000"/>
            <a:ext cx="9074160" cy="719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72680" y="551160"/>
            <a:ext cx="9070200" cy="125748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FRUTICULTURA DE CLIMA TEMPERADO NO BRASIL</a:t>
            </a:r>
            <a:endParaRPr b="0" lang="pt-BR" sz="3100" spc="-1" strike="noStrike"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630000" y="2047320"/>
            <a:ext cx="8399880" cy="4407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126" descr=""/>
          <p:cNvPicPr/>
          <p:nvPr/>
        </p:nvPicPr>
        <p:blipFill>
          <a:blip r:embed="rId1"/>
          <a:stretch/>
        </p:blipFill>
        <p:spPr>
          <a:xfrm>
            <a:off x="13320" y="792000"/>
            <a:ext cx="9992160" cy="57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936000" y="5040000"/>
            <a:ext cx="4103640" cy="863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504000" y="360000"/>
            <a:ext cx="4463640" cy="3527640"/>
          </a:xfrm>
          <a:prstGeom prst="cloudCallout">
            <a:avLst>
              <a:gd name="adj1" fmla="val 65708"/>
              <a:gd name="adj2" fmla="val 23675"/>
            </a:avLst>
          </a:prstGeom>
          <a:solidFill>
            <a:srgbClr val="fff200"/>
          </a:solidFill>
          <a:ln>
            <a:solidFill>
              <a:srgbClr val="ce181e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1152000" y="5112000"/>
            <a:ext cx="4103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Produção orgânica na agricultura familiar de Santa Catarina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5538960" y="4536000"/>
            <a:ext cx="4180680" cy="274104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6016680" y="1728000"/>
            <a:ext cx="2838960" cy="233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73800" y="873360"/>
            <a:ext cx="10080000" cy="587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96000" y="6696000"/>
            <a:ext cx="8135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http://www.youblisher.com/p/437875-Producao-organica-na-agricultura-familiar-de-Santa-Catarina/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06720" y="479160"/>
            <a:ext cx="4228920" cy="600048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4601520" y="4104000"/>
            <a:ext cx="5295960" cy="244764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4911840" y="2016000"/>
            <a:ext cx="4519800" cy="158364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4875120" y="315000"/>
            <a:ext cx="4772520" cy="148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60000" y="648000"/>
            <a:ext cx="9219600" cy="329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86760"/>
            <a:ext cx="10078560" cy="24346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Além do potencial do setor de derivados, dois outros despontam com amplas perspectivas de agregação de valor e diferenciação no mercado de frutas, que são os </a:t>
            </a:r>
            <a:r>
              <a:rPr b="0" lang="pt-BR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orgânicos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 e </a:t>
            </a:r>
            <a:r>
              <a:rPr b="0" lang="pt-BR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alimentos nutracêuticos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Embaladas pelas tendências do consumidor, que crescentemente buscam alimentos saudáveis e decorrentes de processos de produção sustentáveis, as frutas orgânicas apresentam-se como um potencial socioeconômico relevante.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55160" y="3043440"/>
            <a:ext cx="9684360" cy="377532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Isso porque a maioria da produção vem de pomares de pequenos produtores em sistemas intensivos em mão-de-obra, o que referencia e reforça o modelo da produção familiar. 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mercado internacional de produtos orgânicos movimentou em 2007, US$ 30 bilhões de dólares, dos quais US$ 12 bilhões só em frutas (Agronline, 2008; Sebrae, 2008). 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mercado brasileiro gira em torno de US$ 250 milhões, para a totalidade dos produtos orgânicos (frutas, vegetais e outros), cuja área cresce em média 30% ao ano, tendo alcançado em 2007, cerca de 887 mil hectares. </a:t>
            </a:r>
            <a:endParaRPr b="0" lang="pt-BR" sz="2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60560"/>
            <a:ext cx="10078560" cy="377532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Considerando a produção orgânica na fruticultura, </a:t>
            </a:r>
            <a:endParaRPr b="0" lang="pt-BR" sz="2200" spc="-1" strike="noStrike"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região Sul destaca-se com 45% da produção, </a:t>
            </a:r>
            <a:endParaRPr b="0" lang="pt-BR" sz="2200" spc="-1" strike="noStrike"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seguida de perto pela região Nordeste, com 42%, </a:t>
            </a:r>
            <a:endParaRPr b="0" lang="pt-BR" sz="2200" spc="-1" strike="noStrike"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sendo que a outras regiões respondem por 13% (com ênfase para o Sudeste) (Sebrae, 2008).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produção de frutas orgânicas ocupa cerca de 26% da área plantada com orgânicos no Brasil (O Povo, 2008).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preço é um dos maiores entraves para a produção orgânica no País, sendo que 70% destinam-se à exportação. 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-85320" y="4291920"/>
            <a:ext cx="10163880" cy="3442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O potencial da fruticultura orgânica brasileira, entretanto, não está ainda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cristalizado num mercado regular.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As flutuações na oferta e a diversidade de padrões e de preços, aliados à falta de um mix que garanta hábitos regulares do consumidor e políticas comerciais definidas pelas estruturas de varejo, tudo isso associado à baixa escala da oferta, constituem gargalos para desenvolvimento pleno da produção orgânica no mercado brasileiro.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Embora a produção orgânica cresça a taxas entre 30 e 40% ao ano, nesse mercado, as frutas e hortaliças orgânicas representavam um nicho de apenas 2% do total comercializado no varejo em 2001 (Agrianual, 2001).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123840" y="382680"/>
            <a:ext cx="10202400" cy="3746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Fazenda da Amway Nutrilite do Brasil, em Ubajara(CE), considerada a maior área de acerola orgânica do mundo, com 200 hectares da fruta, além de 75 hectares de coco, 40 hectares de maracujá, 6 hectares de caju, 1,5 hectares de goiaba, além de 2 hectares de ervas medicinais.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acerola, colhida ainda verde, é concentrada e transformada em acerola em pó e exportada para a matriz da empresa, nos Estados Unidos.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polpa de goiaba segue também para aquele país, sendo que a polpa ou o concentrado de maracujá destina-se à Europa.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86" name="Imagem 2" descr=""/>
          <p:cNvPicPr/>
          <p:nvPr/>
        </p:nvPicPr>
        <p:blipFill>
          <a:blip r:embed="rId1"/>
          <a:stretch/>
        </p:blipFill>
        <p:spPr>
          <a:xfrm>
            <a:off x="5114520" y="4442400"/>
            <a:ext cx="4964040" cy="3115080"/>
          </a:xfrm>
          <a:prstGeom prst="rect">
            <a:avLst/>
          </a:prstGeom>
          <a:ln>
            <a:noFill/>
          </a:ln>
        </p:spPr>
      </p:pic>
      <p:pic>
        <p:nvPicPr>
          <p:cNvPr id="87" name="Imagem 3" descr=""/>
          <p:cNvPicPr/>
          <p:nvPr/>
        </p:nvPicPr>
        <p:blipFill>
          <a:blip r:embed="rId2"/>
          <a:stretch/>
        </p:blipFill>
        <p:spPr>
          <a:xfrm>
            <a:off x="0" y="4403880"/>
            <a:ext cx="4197960" cy="315360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4644360" y="4260600"/>
            <a:ext cx="543420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https://www.youtube.com/watch?v=fudRZ60TRdY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7280" y="720000"/>
            <a:ext cx="9895680" cy="55436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284400" y="6768000"/>
            <a:ext cx="9507240" cy="60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https://blogs.canalrural.uol.com.br/danieldias/2016/06/10/agricultura-organica-no-brasil-esta-crescendo-30-ao-ano-e-movimentando-r25-bilhoes-vejam-as-oportunidades/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228040" y="30240"/>
            <a:ext cx="5771520" cy="755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312480" y="108360"/>
            <a:ext cx="9263160" cy="694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360000" y="1650960"/>
            <a:ext cx="2437920" cy="58068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60000" y="2520000"/>
            <a:ext cx="2437920" cy="5331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216000" y="3240000"/>
            <a:ext cx="2457000" cy="5616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2738520" y="3215880"/>
            <a:ext cx="933120" cy="5997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360000" y="3998520"/>
            <a:ext cx="2628720" cy="6091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335520" y="4790520"/>
            <a:ext cx="1752120" cy="6091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7"/>
          <a:stretch/>
        </p:blipFill>
        <p:spPr>
          <a:xfrm>
            <a:off x="328680" y="5587560"/>
            <a:ext cx="3342960" cy="6760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8"/>
          <a:stretch/>
        </p:blipFill>
        <p:spPr>
          <a:xfrm>
            <a:off x="360000" y="6364800"/>
            <a:ext cx="1628280" cy="6188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9"/>
          <a:stretch/>
        </p:blipFill>
        <p:spPr>
          <a:xfrm>
            <a:off x="4032000" y="360000"/>
            <a:ext cx="2466720" cy="61884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10"/>
          <a:stretch/>
        </p:blipFill>
        <p:spPr>
          <a:xfrm>
            <a:off x="4053600" y="1190520"/>
            <a:ext cx="3362040" cy="6091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11"/>
          <a:stretch/>
        </p:blipFill>
        <p:spPr>
          <a:xfrm>
            <a:off x="7416000" y="1190520"/>
            <a:ext cx="1742760" cy="65700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12"/>
          <a:stretch/>
        </p:blipFill>
        <p:spPr>
          <a:xfrm>
            <a:off x="4032000" y="2174040"/>
            <a:ext cx="5924160" cy="56160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13"/>
          <a:stretch/>
        </p:blipFill>
        <p:spPr>
          <a:xfrm>
            <a:off x="4968000" y="2880000"/>
            <a:ext cx="818640" cy="65700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14"/>
          <a:stretch/>
        </p:blipFill>
        <p:spPr>
          <a:xfrm>
            <a:off x="5787000" y="2880000"/>
            <a:ext cx="4095360" cy="6282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15"/>
          <a:stretch/>
        </p:blipFill>
        <p:spPr>
          <a:xfrm>
            <a:off x="4032000" y="3801600"/>
            <a:ext cx="3247560" cy="59004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16"/>
          <a:stretch/>
        </p:blipFill>
        <p:spPr>
          <a:xfrm>
            <a:off x="7279920" y="3753720"/>
            <a:ext cx="2714400" cy="6379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17"/>
          <a:stretch/>
        </p:blipFill>
        <p:spPr>
          <a:xfrm>
            <a:off x="4825440" y="4536000"/>
            <a:ext cx="5038200" cy="647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18"/>
          <a:stretch/>
        </p:blipFill>
        <p:spPr>
          <a:xfrm>
            <a:off x="4824000" y="5271120"/>
            <a:ext cx="904680" cy="7045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19"/>
          <a:stretch/>
        </p:blipFill>
        <p:spPr>
          <a:xfrm>
            <a:off x="5701680" y="5328000"/>
            <a:ext cx="4161960" cy="64728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20"/>
          <a:stretch/>
        </p:blipFill>
        <p:spPr>
          <a:xfrm>
            <a:off x="4038840" y="6120000"/>
            <a:ext cx="3304800" cy="64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1"/>
          <a:stretch/>
        </p:blipFill>
        <p:spPr>
          <a:xfrm>
            <a:off x="7344000" y="6120000"/>
            <a:ext cx="2390400" cy="6570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2"/>
          <a:stretch/>
        </p:blipFill>
        <p:spPr>
          <a:xfrm>
            <a:off x="4815720" y="6840000"/>
            <a:ext cx="2599920" cy="65700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3"/>
          <a:stretch/>
        </p:blipFill>
        <p:spPr>
          <a:xfrm>
            <a:off x="483120" y="216000"/>
            <a:ext cx="2828520" cy="5806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4"/>
          <a:stretch/>
        </p:blipFill>
        <p:spPr>
          <a:xfrm>
            <a:off x="144000" y="936000"/>
            <a:ext cx="3599640" cy="43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Application>LibreOffice/5.4.4.2$Windows_x86 LibreOffice_project/2524958677847fb3bb44820e40380acbe820f960</Application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</dc:creator>
  <dc:description/>
  <dc:language>pt-BR</dc:language>
  <cp:lastModifiedBy/>
  <dcterms:modified xsi:type="dcterms:W3CDTF">2018-09-03T14:26:51Z</dcterms:modified>
  <cp:revision>21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49</vt:i4>
  </property>
</Properties>
</file>