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7360" cy="75643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4"/>
          <a:stretch/>
        </p:blipFill>
        <p:spPr>
          <a:xfrm>
            <a:off x="0" y="-6480"/>
            <a:ext cx="10107360" cy="75643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432000" y="1656000"/>
            <a:ext cx="9270360" cy="57459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088000" y="432000"/>
            <a:ext cx="554364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FRUTICULTURA IMPORTÂNCIA ECONÔMICA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MUNDO E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1"/>
          <p:cNvPicPr/>
          <p:nvPr/>
        </p:nvPicPr>
        <p:blipFill>
          <a:blip r:embed="rId2"/>
          <a:stretch/>
        </p:blipFill>
        <p:spPr>
          <a:xfrm>
            <a:off x="22320" y="867960"/>
            <a:ext cx="9894600" cy="659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11"/>
          <p:cNvPicPr/>
          <p:nvPr/>
        </p:nvPicPr>
        <p:blipFill>
          <a:blip r:embed="rId2"/>
          <a:stretch/>
        </p:blipFill>
        <p:spPr>
          <a:xfrm>
            <a:off x="82080" y="1080000"/>
            <a:ext cx="9822600" cy="62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112"/>
          <p:cNvPicPr/>
          <p:nvPr/>
        </p:nvPicPr>
        <p:blipFill>
          <a:blip r:embed="rId2"/>
          <a:stretch/>
        </p:blipFill>
        <p:spPr>
          <a:xfrm>
            <a:off x="0" y="38160"/>
            <a:ext cx="6365160" cy="748008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0" y="792000"/>
            <a:ext cx="6365160" cy="3383280"/>
          </a:xfrm>
          <a:prstGeom prst="rect">
            <a:avLst/>
          </a:prstGeom>
          <a:noFill/>
          <a:ln w="7200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agem 114"/>
          <p:cNvPicPr/>
          <p:nvPr/>
        </p:nvPicPr>
        <p:blipFill>
          <a:blip r:embed="rId3"/>
          <a:stretch/>
        </p:blipFill>
        <p:spPr>
          <a:xfrm>
            <a:off x="6912000" y="1224000"/>
            <a:ext cx="299448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1653840" y="1417320"/>
            <a:ext cx="6717960" cy="503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1"/>
          <p:cNvPicPr/>
          <p:nvPr/>
        </p:nvPicPr>
        <p:blipFill>
          <a:blip r:embed="rId2"/>
          <a:stretch/>
        </p:blipFill>
        <p:spPr>
          <a:xfrm>
            <a:off x="126360" y="-18360"/>
            <a:ext cx="7264080" cy="45111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26360" y="4533480"/>
            <a:ext cx="9951840" cy="3014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Temperadas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queda das folhas no final do ciclo 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conseqüente, entrada em dormência no inverno, com drástica redução de suas atividades metabólicas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para que estas plantas iniciem um novo ciclo vegetativo na primavera, é necessária a sua exposição a certo período de baixas temperaturas </a:t>
            </a:r>
            <a:r>
              <a:rPr lang="pt-B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(PETRI e al., 1996).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Ex.: maçã, caqui, uva, pera, mirtilo, kiwi, pêssego, ameixa.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0078200" cy="734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325440" y="0"/>
            <a:ext cx="926496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396720" y="0"/>
            <a:ext cx="886572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642960" y="279360"/>
            <a:ext cx="8466840" cy="7232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896760" y="0"/>
            <a:ext cx="881460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7280" y="-9360"/>
            <a:ext cx="7972200" cy="5696640"/>
          </a:xfrm>
          <a:prstGeom prst="rect">
            <a:avLst/>
          </a:prstGeom>
          <a:ln w="9360">
            <a:noFill/>
          </a:ln>
        </p:spPr>
      </p:pic>
      <p:pic>
        <p:nvPicPr>
          <p:cNvPr id="81" name="Imagem 80"/>
          <p:cNvPicPr/>
          <p:nvPr/>
        </p:nvPicPr>
        <p:blipFill>
          <a:blip r:embed="rId3"/>
          <a:stretch/>
        </p:blipFill>
        <p:spPr>
          <a:xfrm>
            <a:off x="4317168" y="3537680"/>
            <a:ext cx="6385810" cy="38680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611280" y="0"/>
            <a:ext cx="893160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468360" y="0"/>
            <a:ext cx="897192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468360" y="0"/>
            <a:ext cx="937188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325440" y="0"/>
            <a:ext cx="930816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468360" y="0"/>
            <a:ext cx="933912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-31680" y="0"/>
            <a:ext cx="10072440" cy="755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3325680" y="350640"/>
            <a:ext cx="3369240" cy="41652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3"/>
          <p:cNvPicPr/>
          <p:nvPr/>
        </p:nvPicPr>
        <p:blipFill>
          <a:blip r:embed="rId3"/>
          <a:stretch/>
        </p:blipFill>
        <p:spPr>
          <a:xfrm>
            <a:off x="325440" y="993600"/>
            <a:ext cx="4218840" cy="442656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396720" y="5637240"/>
            <a:ext cx="3783600" cy="145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Participação brasileira no mercado mundial de frutas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2011 – participação de 2%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2015 – participação de 3,3%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4"/>
          <a:stretch/>
        </p:blipFill>
        <p:spPr>
          <a:xfrm>
            <a:off x="6402600" y="1994040"/>
            <a:ext cx="3669120" cy="185472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4968720" y="2422440"/>
            <a:ext cx="1069200" cy="12834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39600" y="1351080"/>
            <a:ext cx="5058000" cy="592668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  <p:pic>
        <p:nvPicPr>
          <p:cNvPr id="136" name="Picture 2"/>
          <p:cNvPicPr/>
          <p:nvPr/>
        </p:nvPicPr>
        <p:blipFill>
          <a:blip r:embed="rId3"/>
          <a:stretch/>
        </p:blipFill>
        <p:spPr>
          <a:xfrm>
            <a:off x="3325680" y="350640"/>
            <a:ext cx="3369240" cy="41652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3"/>
          <p:cNvPicPr/>
          <p:nvPr/>
        </p:nvPicPr>
        <p:blipFill>
          <a:blip r:embed="rId4"/>
          <a:stretch/>
        </p:blipFill>
        <p:spPr>
          <a:xfrm>
            <a:off x="5446800" y="1351080"/>
            <a:ext cx="4631040" cy="592668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428760" y="708120"/>
            <a:ext cx="9395640" cy="6528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039680" y="0"/>
            <a:ext cx="8565480" cy="848520"/>
          </a:xfrm>
          <a:prstGeom prst="rect">
            <a:avLst/>
          </a:prstGeom>
          <a:solidFill>
            <a:srgbClr val="CCC1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3100" b="1" strike="noStrike" spc="-1">
                <a:solidFill>
                  <a:srgbClr val="000000"/>
                </a:solidFill>
                <a:latin typeface="Arial"/>
                <a:ea typeface="DejaVu Sans"/>
              </a:rPr>
              <a:t>IMPORTÂNCIA DA FRUTICULTURA</a:t>
            </a:r>
            <a:endParaRPr lang="pt-BR" sz="31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25440" y="1208160"/>
            <a:ext cx="9070200" cy="5926680"/>
          </a:xfrm>
          <a:prstGeom prst="rect">
            <a:avLst/>
          </a:prstGeom>
          <a:solidFill>
            <a:srgbClr val="CCC1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800" tIns="50400" rIns="100800" bIns="50400"/>
          <a:lstStyle/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a) Utilização intensiva de mão-de-obra;</a:t>
            </a: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b) Possibilita um grande rendimento por área, sendo por isso uma ótima alternativa para pequenas propriedades rurais;</a:t>
            </a: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c) Possibilita o desenvolvimento de agroindústrias, tanto de pequeno quanto de grande porte;</a:t>
            </a: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d) Contribui para a diminuição das importações;</a:t>
            </a: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e) Possibilita aumento nas divisas com as exportações;</a:t>
            </a: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f) As frutas são de importância fundamental como complemento alimentar, sendo fontes de vitaminas, sais minerais, proteínas e fibras indispensáveis ao bom funcionamento do organismo humano, entre outras. </a:t>
            </a:r>
            <a:endParaRPr lang="pt-BR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08000" y="2952000"/>
            <a:ext cx="10059120" cy="188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83" name="Imagem 82"/>
          <p:cNvPicPr/>
          <p:nvPr/>
        </p:nvPicPr>
        <p:blipFill>
          <a:blip r:embed="rId2"/>
          <a:stretch/>
        </p:blipFill>
        <p:spPr>
          <a:xfrm>
            <a:off x="3145680" y="171360"/>
            <a:ext cx="3480480" cy="690840"/>
          </a:xfrm>
          <a:prstGeom prst="rect">
            <a:avLst/>
          </a:prstGeom>
          <a:ln>
            <a:noFill/>
          </a:ln>
        </p:spPr>
      </p:pic>
      <p:pic>
        <p:nvPicPr>
          <p:cNvPr id="84" name="Imagem 83"/>
          <p:cNvPicPr/>
          <p:nvPr/>
        </p:nvPicPr>
        <p:blipFill>
          <a:blip r:embed="rId3"/>
          <a:stretch/>
        </p:blipFill>
        <p:spPr>
          <a:xfrm>
            <a:off x="293400" y="3812040"/>
            <a:ext cx="4018680" cy="3458160"/>
          </a:xfrm>
          <a:prstGeom prst="rect">
            <a:avLst/>
          </a:prstGeom>
          <a:ln>
            <a:noFill/>
          </a:ln>
        </p:spPr>
      </p:pic>
      <p:pic>
        <p:nvPicPr>
          <p:cNvPr id="85" name="Imagem 84"/>
          <p:cNvPicPr/>
          <p:nvPr/>
        </p:nvPicPr>
        <p:blipFill>
          <a:blip r:embed="rId4"/>
          <a:stretch/>
        </p:blipFill>
        <p:spPr>
          <a:xfrm>
            <a:off x="4464000" y="3996000"/>
            <a:ext cx="5447160" cy="28062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108000" y="1152000"/>
            <a:ext cx="9862200" cy="2446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311040" y="1170720"/>
            <a:ext cx="9767880" cy="23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 fruticultura é um dos setores de maior destaque do agronegócio brasileiro.</a:t>
            </a:r>
            <a:endParaRPr lang="pt-BR" sz="2000" b="0" strike="noStrike" spc="-1"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2000" b="0" strike="noStrike" spc="-1"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	Através de uma grande variedade de culturas, produzidas em todo o país e em diversos climas, a fruticultura conquista resultados expressivos e gera oportunidades para os pequenos negócios brasileiros.</a:t>
            </a:r>
            <a:endParaRPr lang="pt-BR" sz="2000" b="0" strike="noStrike" spc="-1"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2000" b="0" strike="noStrike" spc="-1">
              <a:latin typeface="Arial"/>
            </a:endParaRPr>
          </a:p>
          <a:p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	O Brasil é o terceiro maior produtor de frutas no mundo, ficando atrás apenas de China e Índia, o que mostra a relevância do setor para a economia brasileira.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253800" y="142920"/>
            <a:ext cx="9537840" cy="93528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3"/>
          <p:cNvPicPr/>
          <p:nvPr/>
        </p:nvPicPr>
        <p:blipFill>
          <a:blip r:embed="rId3"/>
          <a:stretch/>
        </p:blipFill>
        <p:spPr>
          <a:xfrm>
            <a:off x="644400" y="1065240"/>
            <a:ext cx="8459640" cy="571176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4"/>
          <p:cNvPicPr/>
          <p:nvPr/>
        </p:nvPicPr>
        <p:blipFill>
          <a:blip r:embed="rId4"/>
          <a:stretch/>
        </p:blipFill>
        <p:spPr>
          <a:xfrm>
            <a:off x="635040" y="6708960"/>
            <a:ext cx="8610120" cy="76140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682560" y="1565280"/>
            <a:ext cx="8640000" cy="2282040"/>
          </a:xfrm>
          <a:prstGeom prst="rect">
            <a:avLst/>
          </a:prstGeom>
          <a:noFill/>
          <a:ln w="5724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682560" y="3922560"/>
            <a:ext cx="8640000" cy="1567800"/>
          </a:xfrm>
          <a:prstGeom prst="rect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682560" y="5565960"/>
            <a:ext cx="8640000" cy="1067760"/>
          </a:xfrm>
          <a:prstGeom prst="rect">
            <a:avLst/>
          </a:prstGeom>
          <a:noFill/>
          <a:ln w="57240">
            <a:solidFill>
              <a:srgbClr val="00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" dur="1000" fill="hold"/>
                                        <p:tgtEl>
                                          <p:spTgt spid="14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11280" y="979560"/>
            <a:ext cx="8528760" cy="5901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29 Dezembro 2006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pt-BR" sz="2400" b="1" strike="noStrike" spc="-1">
                <a:solidFill>
                  <a:srgbClr val="C0504D"/>
                </a:solidFill>
                <a:latin typeface="Arial"/>
                <a:ea typeface="DejaVu Sans"/>
              </a:rPr>
              <a:t>Maracujá rende 12 vezes mais que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pt-BR" sz="2400" b="1" strike="noStrike" spc="-1">
                <a:solidFill>
                  <a:srgbClr val="C0504D"/>
                </a:solidFill>
                <a:latin typeface="Arial"/>
                <a:ea typeface="DejaVu Sans"/>
              </a:rPr>
              <a:t> soja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16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Da CRN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Sempre disseram que o negócio é inovar e procurar alternativas em busca do melhor. E é assim que agricultores de Corumbataí do Sul na região de Campo Mourão estão ganhando em apenas um hectare 11 mil e 300 reais. E sabe como: plantando maracujá, aquela fruta que serve para fazer suco. Um hectare de soja dá uma rentabilidade de 918 reais. Um hectare de maracujá dá doze vezes mais.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trike="noStrike" spc="-1">
                <a:solidFill>
                  <a:srgbClr val="C0504D"/>
                </a:solidFill>
                <a:latin typeface="Arial"/>
                <a:ea typeface="DejaVu Sans"/>
              </a:rPr>
              <a:t>			Em Corumbataí do Sul em apenas 72 hectares foi 				possível conseguir uma renda de 814 mil reais. Se o 				mesmo espaço tivesse sido ocupado com soja o 				rendimento seria de 66 mil uma grande diferença.</a:t>
            </a:r>
            <a:endParaRPr lang="pt-B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trike="noStrike" spc="-1">
                <a:solidFill>
                  <a:srgbClr val="C0504D"/>
                </a:solidFill>
                <a:latin typeface="Arial"/>
                <a:ea typeface="DejaVu Sans"/>
              </a:rPr>
              <a:t>			Antes de partir para esse tipo de lavoura é preciso levar 				em consideração o tipo de solo, clima, topografia entre 				outros fatores.</a:t>
            </a:r>
            <a:endParaRPr lang="pt-BR" sz="16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pt-BR" sz="16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pt-B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		escrito por Jornal do Interior às 12:48 PM</a:t>
            </a:r>
            <a:endParaRPr lang="pt-BR" sz="12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pt-BR" sz="1200" b="0" strike="noStrike" spc="-1">
              <a:latin typeface="Arial"/>
            </a:endParaRPr>
          </a:p>
        </p:txBody>
      </p:sp>
      <p:pic>
        <p:nvPicPr>
          <p:cNvPr id="148" name="Picture 8"/>
          <p:cNvPicPr/>
          <p:nvPr/>
        </p:nvPicPr>
        <p:blipFill>
          <a:blip r:embed="rId2"/>
          <a:stretch/>
        </p:blipFill>
        <p:spPr>
          <a:xfrm>
            <a:off x="7112160" y="0"/>
            <a:ext cx="2964600" cy="2223360"/>
          </a:xfrm>
          <a:prstGeom prst="rect">
            <a:avLst/>
          </a:prstGeom>
          <a:ln>
            <a:noFill/>
          </a:ln>
        </p:spPr>
      </p:pic>
      <p:pic>
        <p:nvPicPr>
          <p:cNvPr id="149" name="Picture 9"/>
          <p:cNvPicPr/>
          <p:nvPr/>
        </p:nvPicPr>
        <p:blipFill>
          <a:blip r:embed="rId3"/>
          <a:stretch/>
        </p:blipFill>
        <p:spPr>
          <a:xfrm>
            <a:off x="0" y="5542200"/>
            <a:ext cx="2678760" cy="201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7">
                                            <p:txEl>
                                              <p:pRg st="847" end="8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49"/>
          <p:cNvPicPr/>
          <p:nvPr/>
        </p:nvPicPr>
        <p:blipFill>
          <a:blip r:embed="rId2"/>
          <a:stretch/>
        </p:blipFill>
        <p:spPr>
          <a:xfrm>
            <a:off x="1611720" y="144000"/>
            <a:ext cx="6452280" cy="72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253800" y="350640"/>
            <a:ext cx="9415080" cy="6355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26280" y="0"/>
            <a:ext cx="8829000" cy="6641280"/>
          </a:xfrm>
          <a:prstGeom prst="rect">
            <a:avLst/>
          </a:prstGeom>
          <a:ln w="9360">
            <a:noFill/>
          </a:ln>
        </p:spPr>
      </p:pic>
      <p:pic>
        <p:nvPicPr>
          <p:cNvPr id="90" name="Imagem 89"/>
          <p:cNvPicPr/>
          <p:nvPr/>
        </p:nvPicPr>
        <p:blipFill>
          <a:blip r:embed="rId3"/>
          <a:stretch/>
        </p:blipFill>
        <p:spPr>
          <a:xfrm>
            <a:off x="5328000" y="4848480"/>
            <a:ext cx="4463280" cy="267552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5616000" y="5976000"/>
            <a:ext cx="2231640" cy="1295280"/>
          </a:xfrm>
          <a:prstGeom prst="rect">
            <a:avLst/>
          </a:prstGeom>
          <a:noFill/>
          <a:ln w="7200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008000" y="2952000"/>
            <a:ext cx="10059120" cy="188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93" name="Imagem 92"/>
          <p:cNvPicPr/>
          <p:nvPr/>
        </p:nvPicPr>
        <p:blipFill>
          <a:blip r:embed="rId2"/>
          <a:stretch/>
        </p:blipFill>
        <p:spPr>
          <a:xfrm>
            <a:off x="1800000" y="171360"/>
            <a:ext cx="3480480" cy="690840"/>
          </a:xfrm>
          <a:prstGeom prst="rect">
            <a:avLst/>
          </a:prstGeom>
          <a:ln>
            <a:noFill/>
          </a:ln>
        </p:spPr>
      </p:pic>
      <p:pic>
        <p:nvPicPr>
          <p:cNvPr id="94" name="Imagem 93"/>
          <p:cNvPicPr/>
          <p:nvPr/>
        </p:nvPicPr>
        <p:blipFill>
          <a:blip r:embed="rId3"/>
          <a:stretch/>
        </p:blipFill>
        <p:spPr>
          <a:xfrm>
            <a:off x="6300720" y="3024000"/>
            <a:ext cx="3129480" cy="4350960"/>
          </a:xfrm>
          <a:prstGeom prst="rect">
            <a:avLst/>
          </a:prstGeom>
          <a:ln>
            <a:noFill/>
          </a:ln>
        </p:spPr>
      </p:pic>
      <p:pic>
        <p:nvPicPr>
          <p:cNvPr id="95" name="Imagem 94"/>
          <p:cNvPicPr/>
          <p:nvPr/>
        </p:nvPicPr>
        <p:blipFill>
          <a:blip r:embed="rId4"/>
          <a:stretch/>
        </p:blipFill>
        <p:spPr>
          <a:xfrm>
            <a:off x="216000" y="2952000"/>
            <a:ext cx="4714560" cy="4390200"/>
          </a:xfrm>
          <a:prstGeom prst="rect">
            <a:avLst/>
          </a:prstGeom>
          <a:ln>
            <a:noFill/>
          </a:ln>
        </p:spPr>
      </p:pic>
      <p:pic>
        <p:nvPicPr>
          <p:cNvPr id="96" name="Imagem 95"/>
          <p:cNvPicPr/>
          <p:nvPr/>
        </p:nvPicPr>
        <p:blipFill>
          <a:blip r:embed="rId5"/>
          <a:stretch/>
        </p:blipFill>
        <p:spPr>
          <a:xfrm>
            <a:off x="2352600" y="991080"/>
            <a:ext cx="3693600" cy="1671120"/>
          </a:xfrm>
          <a:prstGeom prst="rect">
            <a:avLst/>
          </a:prstGeom>
          <a:ln>
            <a:noFill/>
          </a:ln>
        </p:spPr>
      </p:pic>
      <p:pic>
        <p:nvPicPr>
          <p:cNvPr id="97" name="Imagem 96"/>
          <p:cNvPicPr/>
          <p:nvPr/>
        </p:nvPicPr>
        <p:blipFill>
          <a:blip r:embed="rId6"/>
          <a:stretch/>
        </p:blipFill>
        <p:spPr>
          <a:xfrm>
            <a:off x="6336000" y="288000"/>
            <a:ext cx="2931480" cy="251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97"/>
          <p:cNvPicPr/>
          <p:nvPr/>
        </p:nvPicPr>
        <p:blipFill>
          <a:blip r:embed="rId2"/>
          <a:stretch/>
        </p:blipFill>
        <p:spPr>
          <a:xfrm>
            <a:off x="1977480" y="216000"/>
            <a:ext cx="5250960" cy="1150200"/>
          </a:xfrm>
          <a:prstGeom prst="rect">
            <a:avLst/>
          </a:prstGeom>
          <a:ln>
            <a:noFill/>
          </a:ln>
        </p:spPr>
      </p:pic>
      <p:pic>
        <p:nvPicPr>
          <p:cNvPr id="99" name="Imagem 98"/>
          <p:cNvPicPr/>
          <p:nvPr/>
        </p:nvPicPr>
        <p:blipFill>
          <a:blip r:embed="rId3"/>
          <a:stretch/>
        </p:blipFill>
        <p:spPr>
          <a:xfrm>
            <a:off x="144000" y="3289320"/>
            <a:ext cx="4999320" cy="3620880"/>
          </a:xfrm>
          <a:prstGeom prst="rect">
            <a:avLst/>
          </a:prstGeom>
          <a:ln>
            <a:noFill/>
          </a:ln>
        </p:spPr>
      </p:pic>
      <p:pic>
        <p:nvPicPr>
          <p:cNvPr id="100" name="Imagem 99"/>
          <p:cNvPicPr/>
          <p:nvPr/>
        </p:nvPicPr>
        <p:blipFill>
          <a:blip r:embed="rId4"/>
          <a:stretch/>
        </p:blipFill>
        <p:spPr>
          <a:xfrm>
            <a:off x="5165280" y="3289320"/>
            <a:ext cx="4840920" cy="365904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69200" y="1584000"/>
            <a:ext cx="9740880" cy="144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Mesmo com o desenvolvimento da fruticultura, os brasileiros ainda não consomem a quantidade de frutas recomendada pela Organização Mundial da Saúde (OMS), o que revela um mercado em potencial para o setor.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101"/>
          <p:cNvPicPr/>
          <p:nvPr/>
        </p:nvPicPr>
        <p:blipFill>
          <a:blip r:embed="rId2"/>
          <a:stretch/>
        </p:blipFill>
        <p:spPr>
          <a:xfrm>
            <a:off x="700200" y="1728000"/>
            <a:ext cx="4043160" cy="1222200"/>
          </a:xfrm>
          <a:prstGeom prst="rect">
            <a:avLst/>
          </a:prstGeom>
          <a:ln>
            <a:noFill/>
          </a:ln>
        </p:spPr>
      </p:pic>
      <p:pic>
        <p:nvPicPr>
          <p:cNvPr id="103" name="Imagem 102"/>
          <p:cNvPicPr/>
          <p:nvPr/>
        </p:nvPicPr>
        <p:blipFill>
          <a:blip r:embed="rId3"/>
          <a:stretch/>
        </p:blipFill>
        <p:spPr>
          <a:xfrm>
            <a:off x="4929840" y="1656000"/>
            <a:ext cx="4572360" cy="1455480"/>
          </a:xfrm>
          <a:prstGeom prst="rect">
            <a:avLst/>
          </a:prstGeom>
          <a:ln>
            <a:noFill/>
          </a:ln>
        </p:spPr>
      </p:pic>
      <p:pic>
        <p:nvPicPr>
          <p:cNvPr id="104" name="Imagem 103"/>
          <p:cNvPicPr/>
          <p:nvPr/>
        </p:nvPicPr>
        <p:blipFill>
          <a:blip r:embed="rId4"/>
          <a:stretch/>
        </p:blipFill>
        <p:spPr>
          <a:xfrm>
            <a:off x="360000" y="3558960"/>
            <a:ext cx="2734200" cy="3998880"/>
          </a:xfrm>
          <a:prstGeom prst="rect">
            <a:avLst/>
          </a:prstGeom>
          <a:ln>
            <a:noFill/>
          </a:ln>
        </p:spPr>
      </p:pic>
      <p:pic>
        <p:nvPicPr>
          <p:cNvPr id="105" name="Imagem 104"/>
          <p:cNvPicPr/>
          <p:nvPr/>
        </p:nvPicPr>
        <p:blipFill>
          <a:blip r:embed="rId5"/>
          <a:stretch/>
        </p:blipFill>
        <p:spPr>
          <a:xfrm>
            <a:off x="3758040" y="4032000"/>
            <a:ext cx="6091200" cy="2158200"/>
          </a:xfrm>
          <a:prstGeom prst="rect">
            <a:avLst/>
          </a:prstGeom>
          <a:ln>
            <a:noFill/>
          </a:ln>
        </p:spPr>
      </p:pic>
      <p:pic>
        <p:nvPicPr>
          <p:cNvPr id="106" name="Imagem 105"/>
          <p:cNvPicPr/>
          <p:nvPr/>
        </p:nvPicPr>
        <p:blipFill>
          <a:blip r:embed="rId6"/>
          <a:stretch/>
        </p:blipFill>
        <p:spPr>
          <a:xfrm>
            <a:off x="4365000" y="6382800"/>
            <a:ext cx="5619600" cy="59940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216000" y="216000"/>
            <a:ext cx="9646200" cy="1438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432000" y="397440"/>
            <a:ext cx="9419040" cy="11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O consumidor brasileiro =&gt; No país, o consumo de frutas é maior entre as classes A e B. 	Porém, quando o assunto é a proporção do gasto com frutas no orçamento familiar, a classe D apresenta destaque.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-99360" y="6984000"/>
            <a:ext cx="10249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http://www.bibliotecas.sebrae.com.br/chronus/ARQUIVOS_CHRONUS/bds/bds.nsf/64ab878c176e5103877bfd3f92a2a68f/$File/5791.pdf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325440" y="422280"/>
            <a:ext cx="9351720" cy="656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334</Words>
  <Application>Microsoft Office PowerPoint</Application>
  <PresentationFormat>Personalizar</PresentationFormat>
  <Paragraphs>45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DejaVu Sans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Usuário</dc:creator>
  <dc:description/>
  <cp:lastModifiedBy>Cliente</cp:lastModifiedBy>
  <cp:revision>24</cp:revision>
  <dcterms:modified xsi:type="dcterms:W3CDTF">2018-07-30T19:45:31Z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49</vt:i4>
  </property>
</Properties>
</file>