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4.png" ContentType="image/png"/>
  <Override PartName="/ppt/media/image16.wmf" ContentType="image/x-wmf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720" cy="756468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720" cy="756468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1357200" y="1565280"/>
            <a:ext cx="7967160" cy="60087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944360" y="83880"/>
            <a:ext cx="4898160" cy="9219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t-BR" sz="4400" spc="-1" strike="noStrike">
                <a:solidFill>
                  <a:srgbClr val="cc99ff"/>
                </a:solidFill>
                <a:latin typeface="Tahoma"/>
                <a:ea typeface="DejaVu Sans"/>
              </a:rPr>
              <a:t>FRUTICULTURA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756000" y="1679760"/>
            <a:ext cx="8650440" cy="3055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4 - Importância das frutas na alimentação humana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4.1 - Valor alimentício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Sais minerais (construtores)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Vitaminas (reguladores);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4.2 - Diversificação alimentar.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  <p:pic>
        <p:nvPicPr>
          <p:cNvPr id="94" name="Picture 7" descr=""/>
          <p:cNvPicPr/>
          <p:nvPr/>
        </p:nvPicPr>
        <p:blipFill>
          <a:blip r:embed="rId1"/>
          <a:stretch/>
        </p:blipFill>
        <p:spPr>
          <a:xfrm>
            <a:off x="6720480" y="4996080"/>
            <a:ext cx="2602080" cy="2054160"/>
          </a:xfrm>
          <a:prstGeom prst="rect">
            <a:avLst/>
          </a:prstGeom>
          <a:ln w="9360">
            <a:noFill/>
          </a:ln>
        </p:spPr>
      </p:pic>
      <p:pic>
        <p:nvPicPr>
          <p:cNvPr id="95" name="Picture 8" descr=""/>
          <p:cNvPicPr/>
          <p:nvPr/>
        </p:nvPicPr>
        <p:blipFill>
          <a:blip r:embed="rId2"/>
          <a:stretch/>
        </p:blipFill>
        <p:spPr>
          <a:xfrm>
            <a:off x="4200120" y="5039640"/>
            <a:ext cx="2433960" cy="1971720"/>
          </a:xfrm>
          <a:prstGeom prst="rect">
            <a:avLst/>
          </a:prstGeom>
          <a:ln w="9360">
            <a:noFill/>
          </a:ln>
        </p:spPr>
      </p:pic>
      <p:pic>
        <p:nvPicPr>
          <p:cNvPr id="96" name="Picture 9" descr=""/>
          <p:cNvPicPr/>
          <p:nvPr/>
        </p:nvPicPr>
        <p:blipFill>
          <a:blip r:embed="rId3"/>
          <a:stretch/>
        </p:blipFill>
        <p:spPr>
          <a:xfrm>
            <a:off x="1092240" y="5039640"/>
            <a:ext cx="2602080" cy="1950840"/>
          </a:xfrm>
          <a:prstGeom prst="rect">
            <a:avLst/>
          </a:prstGeom>
          <a:ln w="9360"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7341840" y="208080"/>
            <a:ext cx="2418120" cy="709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2000" spc="-1" strike="noStrike" u="sng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INTRODUÇÃO À FRUTICULTURA</a:t>
            </a:r>
            <a:r>
              <a:rPr b="0" lang="pt-BR" sz="2000" spc="-1" strike="noStrike">
                <a:solidFill>
                  <a:srgbClr val="33cc33"/>
                </a:solidFill>
                <a:latin typeface="Arial"/>
                <a:ea typeface="DejaVu Sans"/>
              </a:rPr>
              <a:t> 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706400" y="83880"/>
            <a:ext cx="5216760" cy="9219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cc99ff"/>
                </a:solidFill>
                <a:latin typeface="Tahoma"/>
                <a:ea typeface="DejaVu Sans"/>
              </a:rPr>
              <a:t>FRUTICULTURA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68120" y="1512000"/>
            <a:ext cx="9658440" cy="457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5 - As vitaminas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5.1 - Importância na alimentação humana;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5.2 – Influência da fertilidade do solo, tratos culturais e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tempo de comercialização.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5.3 - Qualidade da fruta: argumento de propaganda.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5.4 - </a:t>
            </a:r>
            <a:r>
              <a:rPr b="0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Vitamina “A”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Tecidos do corpo, sangue, aparelho digestivo (apetite e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digestão) e resistência às moléstias infecciosas dos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olhos, amídalas, vias respiratórias e do aparelho 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gastrintestinal.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Ex. Banana e mamão.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100" name="Picture 7" descr=""/>
          <p:cNvPicPr/>
          <p:nvPr/>
        </p:nvPicPr>
        <p:blipFill>
          <a:blip r:embed="rId1"/>
          <a:stretch/>
        </p:blipFill>
        <p:spPr>
          <a:xfrm>
            <a:off x="5796360" y="5680080"/>
            <a:ext cx="1846080" cy="1383840"/>
          </a:xfrm>
          <a:prstGeom prst="rect">
            <a:avLst/>
          </a:prstGeom>
          <a:ln w="9360"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7341840" y="208080"/>
            <a:ext cx="2418120" cy="709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2000" spc="-1" strike="noStrike" u="sng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INTRODUÇÃO À FRUTICULTURA</a:t>
            </a:r>
            <a:r>
              <a:rPr b="0" lang="pt-BR" sz="2000" spc="-1" strike="noStrike">
                <a:solidFill>
                  <a:srgbClr val="33cc33"/>
                </a:solidFill>
                <a:latin typeface="Arial"/>
                <a:ea typeface="DejaVu Sans"/>
              </a:rPr>
              <a:t> 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785240" y="83880"/>
            <a:ext cx="4898160" cy="9219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t-BR" sz="4400" spc="-1" strike="noStrike">
                <a:solidFill>
                  <a:srgbClr val="cc99ff"/>
                </a:solidFill>
                <a:latin typeface="Tahoma"/>
                <a:ea typeface="DejaVu Sans"/>
              </a:rPr>
              <a:t>FRUTICULTURA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252000" y="1595880"/>
            <a:ext cx="9490320" cy="4898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5.5 - </a:t>
            </a:r>
            <a:r>
              <a:rPr b="0" lang="pt-B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Vitamina “B”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Diminui o enfraquecimento geral, cansaço crônico e a neurite, estimulante das secreções de certas glândulas. 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Deficiência causa diminuição do apetite e da digestão, perda em peso, diminuição do vigor, magreza, ampliação e distúrbios funcionais do baço, coração, fígado, rins, estômago e de certas glândulas; além disso, predispõe o organismo para a diabete, diminui a quantidade de hemoglobina e origina a perda da força sexual. 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Ex. banana, grape-fruit, melão e uva.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104" name="Picture 7" descr=""/>
          <p:cNvPicPr/>
          <p:nvPr/>
        </p:nvPicPr>
        <p:blipFill>
          <a:blip r:embed="rId1"/>
          <a:srcRect l="0" t="0" r="33316" b="33333"/>
          <a:stretch/>
        </p:blipFill>
        <p:spPr>
          <a:xfrm>
            <a:off x="7969320" y="6047640"/>
            <a:ext cx="1509840" cy="1509840"/>
          </a:xfrm>
          <a:prstGeom prst="rect">
            <a:avLst/>
          </a:prstGeom>
          <a:ln w="9360"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7341840" y="208080"/>
            <a:ext cx="2418120" cy="709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2000" spc="-1" strike="noStrike" u="sng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INTRODUÇÃO À FRUTICULTURA</a:t>
            </a:r>
            <a:r>
              <a:rPr b="0" lang="pt-BR" sz="2000" spc="-1" strike="noStrike">
                <a:solidFill>
                  <a:srgbClr val="33cc33"/>
                </a:solidFill>
                <a:latin typeface="Arial"/>
                <a:ea typeface="DejaVu Sans"/>
              </a:rPr>
              <a:t> 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785240" y="83880"/>
            <a:ext cx="4898160" cy="9219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t-BR" sz="4400" spc="-1" strike="noStrike">
                <a:solidFill>
                  <a:srgbClr val="cc99ff"/>
                </a:solidFill>
                <a:latin typeface="Tahoma"/>
                <a:ea typeface="DejaVu Sans"/>
              </a:rPr>
              <a:t>FRUTICULTURA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68120" y="1431000"/>
            <a:ext cx="9742320" cy="4279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5.6 - </a:t>
            </a:r>
            <a:r>
              <a:rPr b="0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Vitamina “C”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Colabora com as vitaminas B</a:t>
            </a:r>
            <a:r>
              <a:rPr b="0" lang="pt-BR" sz="2400" spc="-1" strike="noStrike" baseline="-30000">
                <a:solidFill>
                  <a:srgbClr val="000000"/>
                </a:solidFill>
                <a:latin typeface="Arial"/>
                <a:ea typeface="DejaVu Sans"/>
              </a:rPr>
              <a:t>2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e D, para a assimilação do cálcio, aumenta a atividade dos corpúsculos brancos, eleva o grau de resistência às moléstias infecciosas, mantém os dentes em bom estado, acelera a convalescença.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Deficiência predispõe à queimadura do sol, causa certas anemias, origina a necrose da polpa dentária e provoca a inflamação das gengivas, causa o </a:t>
            </a:r>
            <a:r>
              <a:rPr b="0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escorbuto.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Ex. goiaba, caqui, abacate, mamão, banana, grape-fruit, carambola, limão, laranja, tangerina, manga, morango e acerola.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108" name="Picture 7" descr=""/>
          <p:cNvPicPr/>
          <p:nvPr/>
        </p:nvPicPr>
        <p:blipFill>
          <a:blip r:embed="rId1"/>
          <a:stretch/>
        </p:blipFill>
        <p:spPr>
          <a:xfrm>
            <a:off x="2688120" y="6131880"/>
            <a:ext cx="1594080" cy="1194840"/>
          </a:xfrm>
          <a:prstGeom prst="rect">
            <a:avLst/>
          </a:prstGeom>
          <a:ln w="9360"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7341840" y="208080"/>
            <a:ext cx="2418120" cy="709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2000" spc="-1" strike="noStrike" u="sng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INTRODUÇÃO À FRUTICULTURA</a:t>
            </a:r>
            <a:r>
              <a:rPr b="0" lang="pt-BR" sz="2000" spc="-1" strike="noStrike">
                <a:solidFill>
                  <a:srgbClr val="33cc33"/>
                </a:solidFill>
                <a:latin typeface="Arial"/>
                <a:ea typeface="DejaVu Sans"/>
              </a:rPr>
              <a:t> 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785240" y="83880"/>
            <a:ext cx="4978800" cy="9219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t-BR" sz="4400" spc="-1" strike="noStrike">
                <a:solidFill>
                  <a:srgbClr val="cc99ff"/>
                </a:solidFill>
                <a:latin typeface="Tahoma"/>
                <a:ea typeface="DejaVu Sans"/>
              </a:rPr>
              <a:t>FRUTICULTURA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672120" y="1931760"/>
            <a:ext cx="8398440" cy="303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5.7 - </a:t>
            </a:r>
            <a:r>
              <a:rPr b="0" lang="pt-B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Vitamina B</a:t>
            </a:r>
            <a:r>
              <a:rPr b="0" lang="pt-BR" sz="3200" spc="-1" strike="noStrike" u="sng" baseline="-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0" lang="pt-B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Influi no crescimento e no desenvolvimento do corpo; e para que se formem os glóbulos vermelhos do sangue. </a:t>
            </a:r>
            <a:endParaRPr b="0" lang="pt-B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Ex. abacate, pêssego e pêra.</a:t>
            </a:r>
            <a:r>
              <a:rPr b="0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112" name="Picture 7" descr=""/>
          <p:cNvPicPr/>
          <p:nvPr/>
        </p:nvPicPr>
        <p:blipFill>
          <a:blip r:embed="rId1"/>
          <a:stretch/>
        </p:blipFill>
        <p:spPr>
          <a:xfrm>
            <a:off x="6468480" y="4633920"/>
            <a:ext cx="3610080" cy="2923560"/>
          </a:xfrm>
          <a:prstGeom prst="rect">
            <a:avLst/>
          </a:prstGeom>
          <a:ln w="9360"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7341840" y="208080"/>
            <a:ext cx="2418120" cy="709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2000" spc="-1" strike="noStrike" u="sng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INTRODUÇÃO À FRUTICULTURA</a:t>
            </a:r>
            <a:r>
              <a:rPr b="0" lang="pt-BR" sz="2000" spc="-1" strike="noStrike">
                <a:solidFill>
                  <a:srgbClr val="33cc33"/>
                </a:solidFill>
                <a:latin typeface="Arial"/>
                <a:ea typeface="DejaVu Sans"/>
              </a:rPr>
              <a:t> 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023200" y="83880"/>
            <a:ext cx="4819320" cy="9219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t-BR" sz="4400" spc="-1" strike="noStrike">
                <a:solidFill>
                  <a:srgbClr val="cc99ff"/>
                </a:solidFill>
                <a:latin typeface="Tahoma"/>
                <a:ea typeface="DejaVu Sans"/>
              </a:rPr>
              <a:t>FRUTICULTURA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504000" y="1343880"/>
            <a:ext cx="9154440" cy="5681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5.8 - </a:t>
            </a:r>
            <a:r>
              <a:rPr b="0" lang="pt-B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Vitamina “D”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Absolutamente indispensável para controlar o equilíbrio do cálcio e regularizar a assimilação dos sais minerais. 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Deficiência causa fraqueza muscular, instabilidade do sistema nervoso, falta de resistência às moléstias infecciosas,  irritabilidade dos sistemas nervosos e causa raquitismo. 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As frutas contêm esta vitamina em pequenas quantidades. 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Tomar sol. 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116" name="Picture 7" descr=""/>
          <p:cNvPicPr/>
          <p:nvPr/>
        </p:nvPicPr>
        <p:blipFill>
          <a:blip r:embed="rId1"/>
          <a:stretch/>
        </p:blipFill>
        <p:spPr>
          <a:xfrm>
            <a:off x="8293680" y="4851360"/>
            <a:ext cx="1784880" cy="1794960"/>
          </a:xfrm>
          <a:prstGeom prst="rect">
            <a:avLst/>
          </a:prstGeom>
          <a:ln>
            <a:noFill/>
          </a:ln>
        </p:spPr>
      </p:pic>
      <p:sp>
        <p:nvSpPr>
          <p:cNvPr id="117" name="CustomShape 3"/>
          <p:cNvSpPr/>
          <p:nvPr/>
        </p:nvSpPr>
        <p:spPr>
          <a:xfrm>
            <a:off x="7341840" y="208080"/>
            <a:ext cx="2418120" cy="709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2000" spc="-1" strike="noStrike" u="sng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INTRODUÇÃO À FRUTICULTURA</a:t>
            </a:r>
            <a:r>
              <a:rPr b="0" lang="pt-BR" sz="2000" spc="-1" strike="noStrike">
                <a:solidFill>
                  <a:srgbClr val="33cc33"/>
                </a:solidFill>
                <a:latin typeface="Arial"/>
                <a:ea typeface="DejaVu Sans"/>
              </a:rPr>
              <a:t> 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000" y="1764000"/>
            <a:ext cx="9070560" cy="498672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000000"/>
                </a:solidFill>
                <a:latin typeface="Arial"/>
                <a:ea typeface="DejaVu Sans"/>
              </a:rPr>
              <a:t>EMENTA </a:t>
            </a:r>
            <a:endParaRPr b="0" lang="pt-BR" sz="36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000000"/>
                </a:solidFill>
                <a:latin typeface="Arial"/>
                <a:ea typeface="DejaVu Sans"/>
              </a:rPr>
              <a:t>COMPETÊNCIAS </a:t>
            </a:r>
            <a:endParaRPr b="0" lang="pt-BR" sz="36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000000"/>
                </a:solidFill>
                <a:latin typeface="Arial"/>
                <a:ea typeface="DejaVu Sans"/>
              </a:rPr>
              <a:t>CONTEÚDO PROGRAMÁTICO</a:t>
            </a:r>
            <a:endParaRPr b="0" lang="pt-BR" sz="36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000000"/>
                </a:solidFill>
                <a:latin typeface="Arial"/>
                <a:ea typeface="DejaVu Sans"/>
              </a:rPr>
              <a:t>CRONOGRAMA DE AULAS</a:t>
            </a:r>
            <a:endParaRPr b="0" lang="pt-BR" sz="3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682640" y="493560"/>
            <a:ext cx="7925400" cy="103392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3500" spc="-1" strike="noStrike">
                <a:solidFill>
                  <a:srgbClr val="000000"/>
                </a:solidFill>
                <a:latin typeface="Arial"/>
                <a:ea typeface="DejaVu Sans"/>
              </a:rPr>
              <a:t>NA PRÁTICA</a:t>
            </a:r>
            <a:endParaRPr b="0" lang="pt-BR" sz="35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39640" y="2136600"/>
            <a:ext cx="9070560" cy="498672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Colocaremos em prática o que aprenderemos ao longo da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Viagens programadas: 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Pomar Agroecológico em Urubici, SC (17/set).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Pomar Agroecológico em São Joaquim (20/out).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Aulas práticas: câmpus Lages</a:t>
            </a:r>
            <a:endParaRPr b="0" lang="pt-BR" sz="2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Produção de mudas (reprodutiva e vegetativa)</a:t>
            </a:r>
            <a:endParaRPr b="0" lang="pt-BR" sz="2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Planejamento de pomar e instalação  teórico e prática (3-6/set).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254400" y="279360"/>
            <a:ext cx="3568320" cy="125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t-BR" sz="3500" spc="-1" strike="noStrike">
                <a:solidFill>
                  <a:srgbClr val="000000"/>
                </a:solidFill>
                <a:latin typeface="Arial"/>
                <a:ea typeface="DejaVu Sans"/>
              </a:rPr>
              <a:t>FRUTICULTURA</a:t>
            </a:r>
            <a:endParaRPr b="0" lang="pt-BR" sz="35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04000" y="1764000"/>
            <a:ext cx="9069120" cy="49852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ffffff"/>
                </a:solidFill>
                <a:latin typeface="Arial"/>
                <a:ea typeface="DejaVu Sans"/>
              </a:rPr>
              <a:t>“</a:t>
            </a:r>
            <a:r>
              <a:rPr b="0" lang="pt-BR" sz="4000" spc="-1" strike="noStrike">
                <a:solidFill>
                  <a:srgbClr val="ffffff"/>
                </a:solidFill>
                <a:latin typeface="Arial"/>
                <a:ea typeface="DejaVu Sans"/>
              </a:rPr>
              <a:t>A fruticultura pode ser conceituada como sendo o conjunto de técnicas e práticas aplicadas adequadamente com o objetivo de explorar plantas que produzam frutas comestíveis, comercialmente”</a:t>
            </a:r>
            <a:endParaRPr b="0" lang="pt-BR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ffffff"/>
                </a:solidFill>
                <a:latin typeface="Arial"/>
                <a:ea typeface="DejaVu Sans"/>
              </a:rPr>
              <a:t>(FACHINELLO; NACHTIGAL, 2014).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3683160" y="350640"/>
            <a:ext cx="413928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FRUTA OU FRUTO?</a:t>
            </a:r>
            <a:endParaRPr b="0" lang="pt-BR" sz="31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505080" y="1492920"/>
            <a:ext cx="9070560" cy="5778720"/>
          </a:xfrm>
          <a:prstGeom prst="rect">
            <a:avLst/>
          </a:prstGeom>
          <a:solidFill>
            <a:srgbClr val="dbeef4"/>
          </a:solidFill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 algn="just">
              <a:lnSpc>
                <a:spcPct val="100000"/>
              </a:lnSpc>
            </a:pP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Segundo Ferreira (1993), fruta é a designação comum às frutas, pseudofrutos e infrutescências comestíveis; com sabor adocicado; </a:t>
            </a:r>
            <a:endParaRPr b="0" lang="pt-BR" sz="3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de caule, no geral, lenhoso; consumidos in natura e/ou processado. </a:t>
            </a:r>
            <a:endParaRPr b="0" lang="pt-BR" sz="3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Já o fruto é o órgão gerado pelos vegetais floríferos, e que conduz a semente, portanto resulta do desenvolvimento do ovário depois da fecundação.” </a:t>
            </a:r>
            <a:endParaRPr b="0" lang="pt-BR" sz="3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(FACHINELLO; NACHTIGAL, 2014).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683160" y="350640"/>
            <a:ext cx="413928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FRUTA OU FRUTO?</a:t>
            </a:r>
            <a:endParaRPr b="0" lang="pt-BR" sz="31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504000" y="1419840"/>
            <a:ext cx="9070560" cy="5994720"/>
          </a:xfrm>
          <a:prstGeom prst="rect">
            <a:avLst/>
          </a:prstGeom>
          <a:solidFill>
            <a:srgbClr val="dbeef4"/>
          </a:solidFill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/>
          <a:p>
            <a:pPr algn="just">
              <a:lnSpc>
                <a:spcPct val="100000"/>
              </a:lnSpc>
            </a:pP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Toda fruta é um fruto, mas nem todo fruto é uma fruta.</a:t>
            </a:r>
            <a:endParaRPr b="0" lang="pt-BR" sz="3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FRUTO: termo botânico aplicado ao órgão que tem função de proteger e disseminar sementes.</a:t>
            </a:r>
            <a:endParaRPr b="0" lang="pt-BR" sz="3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FRUTA: termo popular aplicado aos frutos doces (exceção limões e algumas laranjas) e comestíveis, como banana e uva.</a:t>
            </a:r>
            <a:endParaRPr b="0" lang="pt-BR" sz="3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O tomate, por exemplo, é o fruto do tomateiro. Não é uma fruta, pois não é ‘doce’, considerado uma hortaliça-fruto.</a:t>
            </a:r>
            <a:endParaRPr b="0" lang="pt-BR" sz="3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1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287640" y="288000"/>
            <a:ext cx="9265320" cy="655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252000" y="1007640"/>
            <a:ext cx="9606960" cy="496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369000" y="576000"/>
            <a:ext cx="8960760" cy="669456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504000" y="5553360"/>
            <a:ext cx="2303640" cy="186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Application>LibreOffice/5.4.4.2$Windows_x86 LibreOffice_project/2524958677847fb3bb44820e40380acbe820f960</Application>
  <Paragraphs>122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Usuário</dc:creator>
  <dc:description/>
  <dc:language>pt-BR</dc:language>
  <cp:lastModifiedBy/>
  <dcterms:modified xsi:type="dcterms:W3CDTF">2018-07-26T08:51:08Z</dcterms:modified>
  <cp:revision>20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49</vt:i4>
  </property>
</Properties>
</file>