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26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23.xml" ContentType="application/vnd.openxmlformats-officedocument.presentationml.slide+xml"/>
  <Override PartName="/ppt/slides/slide6.xml" ContentType="application/vnd.openxmlformats-officedocument.presentationml.slide+xml"/>
  <Override PartName="/ppt/slides/slide24.xml" ContentType="application/vnd.openxmlformats-officedocument.presentationml.slide+xml"/>
  <Override PartName="/ppt/slides/slide7.xml" ContentType="application/vnd.openxmlformats-officedocument.presentationml.slide+xml"/>
  <Override PartName="/ppt/slides/slide25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_rels/slide22.xml.rels" ContentType="application/vnd.openxmlformats-package.relationships+xml"/>
  <Override PartName="/ppt/slides/_rels/slide23.xml.rels" ContentType="application/vnd.openxmlformats-package.relationships+xml"/>
  <Override PartName="/ppt/slides/_rels/slide24.xml.rels" ContentType="application/vnd.openxmlformats-package.relationships+xml"/>
  <Override PartName="/ppt/slides/_rels/slide25.xml.rels" ContentType="application/vnd.openxmlformats-package.relationships+xml"/>
  <Override PartName="/ppt/slides/_rels/slide26.xml.rels" ContentType="application/vnd.openxmlformats-package.relationships+xml"/>
  <Override PartName="/ppt/media/image1.png" ContentType="image/pn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4880" cy="6142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4880" cy="6142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2.º nível da estrutura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pt-BR" sz="44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2.º nível da estrutura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da estrutura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hyperlink" Target="https://pt.wikipedia.org/wiki/Ipomoea" TargetMode="External"/><Relationship Id="rId3" Type="http://schemas.openxmlformats.org/officeDocument/2006/relationships/hyperlink" Target="https://pt.wikipedia.org/wiki/M%C3%A9xico" TargetMode="External"/><Relationship Id="rId4" Type="http://schemas.openxmlformats.org/officeDocument/2006/relationships/hyperlink" Target="https://pt.wikipedia.org/wiki/Am%C3%A9rica_Central" TargetMode="External"/><Relationship Id="rId5" Type="http://schemas.openxmlformats.org/officeDocument/2006/relationships/image" Target="../media/image3.jpeg"/><Relationship Id="rId6" Type="http://schemas.openxmlformats.org/officeDocument/2006/relationships/slideLayout" Target="../slideLayouts/slideLayout1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5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Espaço Reservado para Conteúdo 3" descr=""/>
          <p:cNvPicPr/>
          <p:nvPr/>
        </p:nvPicPr>
        <p:blipFill>
          <a:blip r:embed="rId1"/>
          <a:stretch/>
        </p:blipFill>
        <p:spPr>
          <a:xfrm>
            <a:off x="2872080" y="1567440"/>
            <a:ext cx="6538680" cy="4922640"/>
          </a:xfrm>
          <a:prstGeom prst="rect">
            <a:avLst/>
          </a:prstGeom>
          <a:ln>
            <a:noFill/>
          </a:ln>
        </p:spPr>
      </p:pic>
      <p:sp>
        <p:nvSpPr>
          <p:cNvPr id="77" name="CustomShape 1"/>
          <p:cNvSpPr/>
          <p:nvPr/>
        </p:nvSpPr>
        <p:spPr>
          <a:xfrm>
            <a:off x="0" y="365040"/>
            <a:ext cx="1219140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9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Calibri Light"/>
                <a:ea typeface="DejaVu Sans"/>
              </a:rPr>
              <a:t>SEMINÁRIO DE PLANTAS COMPANHEIRAS</a:t>
            </a:r>
            <a:br/>
            <a:r>
              <a:rPr b="0" lang="pt-BR" sz="4400" spc="-1" strike="noStrike">
                <a:solidFill>
                  <a:srgbClr val="000000"/>
                </a:solidFill>
                <a:latin typeface="Calibri Light"/>
                <a:ea typeface="DejaVu Sans"/>
              </a:rPr>
              <a:t>               TÉCNICO EM AGROECOLOGIA</a:t>
            </a:r>
            <a:endParaRPr b="0" lang="pt-BR" sz="44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>
              <a:lnSpc>
                <a:spcPct val="9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  <a:ea typeface="DejaVu Sans"/>
              </a:rPr>
              <a:t>ORIGEM</a:t>
            </a: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838080" y="365040"/>
            <a:ext cx="10514880" cy="6492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latin typeface="Calibri Light"/>
                <a:ea typeface="DejaVu Sans"/>
              </a:rPr>
              <a:t>O PICÃO-BRANCO É NATIVO DA AMÉRICA DO SUL, SENDO UMA PLANTA SUBESPONTÂNEA DE DIVERSAS ÁREAS RURAIS E URBANAS, E POR ISTO, É CONSIDERADA INVASORA. ESTA ESPÉCIE TAMBÉM É CHAMADA DE </a:t>
            </a:r>
            <a:r>
              <a:rPr b="0" i="1" lang="pt-BR" sz="3200" spc="-1" strike="noStrike">
                <a:solidFill>
                  <a:srgbClr val="000000"/>
                </a:solidFill>
                <a:latin typeface="Calibri Light"/>
                <a:ea typeface="DejaVu Sans"/>
              </a:rPr>
              <a:t>GUASCA</a:t>
            </a:r>
            <a:r>
              <a:rPr b="0" lang="pt-BR" sz="3200" spc="-1" strike="noStrike">
                <a:solidFill>
                  <a:srgbClr val="000000"/>
                </a:solidFill>
                <a:latin typeface="Calibri Light"/>
                <a:ea typeface="DejaVu Sans"/>
              </a:rPr>
              <a:t>, PRINCIPALMENTE NAS SUAS REGIÕES DE ORIGEM.</a:t>
            </a:r>
            <a:endParaRPr b="0" lang="pt-BR" sz="3200" spc="-1" strike="noStrike">
              <a:latin typeface="Arial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>
              <a:lnSpc>
                <a:spcPct val="9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pt-BR" sz="4400" spc="-1" strike="noStrike">
                <a:solidFill>
                  <a:srgbClr val="000000"/>
                </a:solidFill>
                <a:latin typeface="Arial"/>
                <a:ea typeface="DejaVu Sans"/>
              </a:rPr>
              <a:t>HISTÓRICO DE ORIGEM</a:t>
            </a: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838080" y="365040"/>
            <a:ext cx="10514880" cy="6130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latin typeface="Calibri Light"/>
                <a:ea typeface="DejaVu Sans"/>
              </a:rPr>
              <a:t>ALÉM DE SER UMA PLANTA NATIVA DA AMÉRICA DO SUL, O PICÃO BRANCO TAMBÉM PODE SER ENCONTRADO EM OUTRAS LOCALIDADES, DESDE QUE ESTEJAM SITUADAS EM ÁREAS TROPICAIS. NA ÁFRICA, FILIPINAS E CARIBE FORAM IDENTIFICADAS ESPÉCIES DA PLANTA EM TODO O TERRITÓRIO. ESTUDOS A RESPEITO DA VERDADEIRA ORIGEM DA PLANTA INDICARAM QUE A PROPAGAÇÃO DA PLANTA COMEÇOU NA REGIÃO DO AMAZONAS, INCLUINDO OUTROS SISTEMAS ETNO-BOTÂNICOS DE NATIVOS SUL AMERICANOS NO GERAL.</a:t>
            </a:r>
            <a:endParaRPr b="0" lang="pt-BR" sz="3200" spc="-1" strike="noStrike">
              <a:latin typeface="Arial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715320" y="0"/>
            <a:ext cx="10514880" cy="10231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>
              <a:lnSpc>
                <a:spcPct val="90000"/>
              </a:lnSpc>
            </a:pPr>
            <a:r>
              <a:rPr b="0" lang="pt-BR" sz="4000" spc="-1" strike="noStrike">
                <a:solidFill>
                  <a:srgbClr val="000000"/>
                </a:solidFill>
                <a:latin typeface="Calibri Light"/>
                <a:ea typeface="DejaVu Sans"/>
              </a:rPr>
              <a:t> </a:t>
            </a:r>
            <a:r>
              <a:rPr b="1" lang="pt-BR" sz="4000" spc="-1" strike="noStrike">
                <a:solidFill>
                  <a:srgbClr val="000000"/>
                </a:solidFill>
                <a:latin typeface="Calibri Light"/>
                <a:ea typeface="DejaVu Sans"/>
              </a:rPr>
              <a:t>BENEFICIOS MEDICINAIS</a:t>
            </a:r>
            <a:endParaRPr b="0" lang="pt-BR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851760" y="307080"/>
            <a:ext cx="10514880" cy="6550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latin typeface="Calibri Light"/>
                <a:ea typeface="DejaVu Sans"/>
              </a:rPr>
              <a:t>EM GERAL, O PICÃO BRANCO É CONHECIDO PELAS PROPRIEDADES CICATRIZANTE E ANTI-INFLAMATÓRIA, PORÉM, HÁ QUEM ACREDITE QUE ELA TAMBÉM PODE ATUAR NO AUXÍLIO AO SISTEMA HEPÁTICO, DESINTOXICANDO-O E REGENERANDO-O. CONSUMIDO NA FORMA DE CHÁ, O PICÃO PODE SER UM ÓTIMO COMBATENTE DA ICTERÍCIA E HEPATITES NO GERAL. ALÉM DAS PROPRIEDADES MEDICINAIS QUANDO INGERIDO, O USO EXTERNO DA PLANTA, EM BANHOS, POR EXEMPLO, TAMBÉM É LARGAMENTE DIFUNDIDO. UM DOS USOS MAIS INDICADOS É NA MEDICINA PEDIÁTRICA, POIS AUXILIA NO BEM ESTAR DA CRIANÇA. A ÚNICA RESTRIÇÃO NO USO É PARA AS MULHERES GRÁVIDAS, POIS PODE RESTRINGIR O FLUXO E A QUANTIDADE DE URINA NO ORGANISMO.</a:t>
            </a:r>
            <a:endParaRPr b="0" lang="pt-BR" sz="3200" spc="-1" strike="noStrike">
              <a:latin typeface="Arial"/>
            </a:endParaRPr>
          </a:p>
        </p:txBody>
      </p:sp>
    </p:spTree>
  </p:cSld>
  <p:timing>
    <p:tnLst>
      <p:par>
        <p:cTn id="23" dur="indefinite" restart="never" nodeType="tmRoot">
          <p:childTnLst>
            <p:seq>
              <p:cTn id="2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838080" y="365040"/>
            <a:ext cx="10216080" cy="132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>
              <a:lnSpc>
                <a:spcPct val="90000"/>
              </a:lnSpc>
            </a:pPr>
            <a:r>
              <a:rPr b="1" lang="pt-BR" sz="3600" spc="-1" strike="noStrike">
                <a:solidFill>
                  <a:srgbClr val="000000"/>
                </a:solidFill>
                <a:latin typeface="Calibri Light"/>
                <a:ea typeface="DejaVu Sans"/>
              </a:rPr>
              <a:t>FORMAS DE USO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838080" y="917640"/>
            <a:ext cx="10514880" cy="594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latin typeface="Calibri Light"/>
                <a:ea typeface="DejaVu Sans"/>
              </a:rPr>
              <a:t>PODEMOS UTILIZAR SUAS FOLHAS COMO HORTALIÇA, REFOGADAS OU CRUAS, PORÉM SEU MAIOR USO É COMO TEMPERO. O PÓ SECO DE SUAS FOLHAS DESIDRATADAS É UM TEMPERO DELICIOSO PARA SOPAS, ENSOPADOS E CARNE DE FRANGO. PARA FAZER SUA SECAGEM O PROCESSO É DIFERENTE DOS TRADICIONAIS, FEITOS EM TEMPERATURA AMBIENTE, POIS ELA PRECISA DE TEMPERATURA PARA ATIVAR SEU SABOR. SE SECAREM EM TEMPERATURA AMBIENTE, ELAS NÃO TERÃO AROMA E SABOR.</a:t>
            </a:r>
            <a:endParaRPr b="0" lang="pt-BR" sz="3200" spc="-1" strike="noStrike">
              <a:latin typeface="Arial"/>
            </a:endParaRPr>
          </a:p>
        </p:txBody>
      </p:sp>
    </p:spTree>
  </p:cSld>
  <p:timing>
    <p:tnLst>
      <p:par>
        <p:cTn id="25" dur="indefinite" restart="never" nodeType="tmRoot">
          <p:childTnLst>
            <p:seq>
              <p:cTn id="2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501120" y="69120"/>
            <a:ext cx="10514880" cy="1658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pt-BR" sz="2800" spc="-1" strike="noStrike">
                <a:solidFill>
                  <a:srgbClr val="000000"/>
                </a:solidFill>
                <a:latin typeface="Calibri Light"/>
                <a:ea typeface="DejaVu Sans"/>
              </a:rPr>
              <a:t>SÃO PLANTAS DICOTILEDÔNEAS</a:t>
            </a:r>
            <a:endParaRPr b="0" lang="pt-BR" sz="2800" spc="-1" strike="noStrike">
              <a:latin typeface="Arial"/>
            </a:endParaRPr>
          </a:p>
        </p:txBody>
      </p:sp>
    </p:spTree>
  </p:cSld>
  <p:timing>
    <p:tnLst>
      <p:par>
        <p:cTn id="27" dur="indefinite" restart="never" nodeType="tmRoot">
          <p:childTnLst>
            <p:seq>
              <p:cTn id="2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6073200" y="365040"/>
            <a:ext cx="5279760" cy="132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>
              <a:lnSpc>
                <a:spcPct val="9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  <a:ea typeface="DejaVu Sans"/>
              </a:rPr>
              <a:t>SERRALHA</a:t>
            </a: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TextShape 2"/>
          <p:cNvSpPr txBox="1"/>
          <p:nvPr/>
        </p:nvSpPr>
        <p:spPr>
          <a:xfrm>
            <a:off x="838080" y="1690200"/>
            <a:ext cx="10514880" cy="4485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latin typeface="Calibri Light"/>
                <a:ea typeface="DejaVu Sans"/>
              </a:rPr>
              <a:t>C</a:t>
            </a:r>
            <a:endParaRPr b="0" lang="pt-BR" sz="3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t-BR" sz="3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t-BR" sz="3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t-BR" sz="3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t-BR" sz="3200" spc="-1" strike="noStrike"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latin typeface="Calibri Light"/>
                <a:ea typeface="DejaVu Sans"/>
              </a:rPr>
              <a:t>Com folhas de coloração verde clara, a serralha é uma planta anual, de pequeno porte, ereta e leitosa. Pouco ramificada, ela é originária do Norte da África, da Europa e da Ásia. Ela também pode ser encontrada na região Sul do Brasil.</a:t>
            </a:r>
            <a:endParaRPr b="0" lang="pt-BR" sz="3200" spc="-1" strike="noStrike">
              <a:latin typeface="Arial"/>
            </a:endParaRPr>
          </a:p>
        </p:txBody>
      </p:sp>
      <p:pic>
        <p:nvPicPr>
          <p:cNvPr id="103" name="Imagem 3" descr=""/>
          <p:cNvPicPr/>
          <p:nvPr/>
        </p:nvPicPr>
        <p:blipFill>
          <a:blip r:embed="rId1"/>
          <a:stretch/>
        </p:blipFill>
        <p:spPr>
          <a:xfrm>
            <a:off x="838080" y="246240"/>
            <a:ext cx="4921920" cy="3686760"/>
          </a:xfrm>
          <a:prstGeom prst="rect">
            <a:avLst/>
          </a:prstGeom>
          <a:ln>
            <a:noFill/>
          </a:ln>
        </p:spPr>
      </p:pic>
      <p:sp>
        <p:nvSpPr>
          <p:cNvPr id="104" name="CustomShape 3"/>
          <p:cNvSpPr/>
          <p:nvPr/>
        </p:nvSpPr>
        <p:spPr>
          <a:xfrm>
            <a:off x="6537960" y="1320840"/>
            <a:ext cx="23360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Roboto Slab"/>
                <a:ea typeface="DejaVu Sans"/>
              </a:rPr>
              <a:t>(</a:t>
            </a:r>
            <a:r>
              <a:rPr b="0" i="1" lang="pt-BR" sz="1800" spc="-1" strike="noStrike">
                <a:solidFill>
                  <a:srgbClr val="000000"/>
                </a:solidFill>
                <a:latin typeface="Roboto Slab"/>
                <a:ea typeface="DejaVu Sans"/>
              </a:rPr>
              <a:t>Sonchus oleraceus</a:t>
            </a:r>
            <a:r>
              <a:rPr b="0" lang="pt-BR" sz="1800" spc="-1" strike="noStrike">
                <a:solidFill>
                  <a:srgbClr val="000000"/>
                </a:solidFill>
                <a:latin typeface="Roboto Slab"/>
                <a:ea typeface="DejaVu Sans"/>
              </a:rPr>
              <a:t>) </a:t>
            </a:r>
            <a:endParaRPr b="0" lang="pt-BR" sz="1800" spc="-1" strike="noStrike">
              <a:latin typeface="Arial"/>
            </a:endParaRPr>
          </a:p>
        </p:txBody>
      </p:sp>
    </p:spTree>
  </p:cSld>
  <p:timing>
    <p:tnLst>
      <p:par>
        <p:cTn id="29" dur="indefinite" restart="never" nodeType="tmRoot">
          <p:childTnLst>
            <p:seq>
              <p:cTn id="3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>
              <a:lnSpc>
                <a:spcPct val="90000"/>
              </a:lnSpc>
            </a:pPr>
            <a:r>
              <a:rPr b="1" lang="pt-BR" sz="4400" spc="-1" strike="noStrike">
                <a:solidFill>
                  <a:srgbClr val="000000"/>
                </a:solidFill>
                <a:latin typeface="Calibri Light"/>
                <a:ea typeface="DejaVu Sans"/>
              </a:rPr>
              <a:t>O que é Serralha?</a:t>
            </a:r>
            <a:br/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720720" y="274320"/>
            <a:ext cx="10514880" cy="42883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latin typeface="Calibri Light"/>
                <a:ea typeface="DejaVu Sans"/>
              </a:rPr>
              <a:t>Ela é uma planta de porte pequeno e ereto, com raízes profundas, folhas leitosas (presença de látex) e pouco ramificadas.</a:t>
            </a:r>
            <a:endParaRPr b="0" lang="pt-BR" sz="2800" spc="-1" strike="noStrike">
              <a:latin typeface="Arial"/>
            </a:endParaRPr>
          </a:p>
        </p:txBody>
      </p:sp>
    </p:spTree>
  </p:cSld>
  <p:timing>
    <p:tnLst>
      <p:par>
        <p:cTn id="31" dur="indefinite" restart="never" nodeType="tmRoot">
          <p:childTnLst>
            <p:seq>
              <p:cTn id="3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>
              <a:lnSpc>
                <a:spcPct val="90000"/>
              </a:lnSpc>
            </a:pPr>
            <a:r>
              <a:rPr b="1" lang="pt-BR" sz="3600" spc="-1" strike="noStrike">
                <a:solidFill>
                  <a:srgbClr val="000000"/>
                </a:solidFill>
                <a:latin typeface="Calibri Light"/>
                <a:ea typeface="DejaVu Sans"/>
              </a:rPr>
              <a:t> </a:t>
            </a:r>
            <a:r>
              <a:rPr b="1" lang="pt-BR" sz="3600" spc="-1" strike="noStrike">
                <a:solidFill>
                  <a:srgbClr val="000000"/>
                </a:solidFill>
                <a:latin typeface="Calibri Light"/>
                <a:ea typeface="DejaVu Sans"/>
              </a:rPr>
              <a:t>FORMAS DE DESENVOLVIMENTO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TextShape 2"/>
          <p:cNvSpPr txBox="1"/>
          <p:nvPr/>
        </p:nvSpPr>
        <p:spPr>
          <a:xfrm>
            <a:off x="838080" y="365040"/>
            <a:ext cx="10514880" cy="6492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latin typeface="Calibri Light"/>
                <a:ea typeface="DejaVu Sans"/>
              </a:rPr>
              <a:t>A SERRALHA É CONSIDERADA UMA PLANTA INVASORA, POIS SUAS SEMENTES SÃO CARREGADAS PELO VENTO E CRESCEM RAPIDAMENTE EM QUALQUER TIPO DE SOLO FAVORÁVEL. ESSA HORTALIÇA POSSUI VITAMINAS E MINERAIS QUE FAZEM COM QUE ELA SEJA INDICADA NO TRATAMENTO DE ALGUMAS DOENÇAS, COMO VEREMOS NO PRÓXIMO TÓPICO, BENEFÍCIOS.</a:t>
            </a:r>
            <a:endParaRPr b="0" lang="pt-BR" sz="3200" spc="-1" strike="noStrike">
              <a:latin typeface="Arial"/>
            </a:endParaRPr>
          </a:p>
        </p:txBody>
      </p:sp>
    </p:spTree>
  </p:cSld>
  <p:timing>
    <p:tnLst>
      <p:par>
        <p:cTn id="33" dur="indefinite" restart="never" nodeType="tmRoot">
          <p:childTnLst>
            <p:seq>
              <p:cTn id="3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959040" y="525600"/>
            <a:ext cx="10697760" cy="893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>
              <a:lnSpc>
                <a:spcPct val="90000"/>
              </a:lnSpc>
            </a:pPr>
            <a:r>
              <a:rPr b="1" lang="pt-BR" sz="3600" spc="-1" strike="noStrike">
                <a:solidFill>
                  <a:srgbClr val="000000"/>
                </a:solidFill>
                <a:latin typeface="Calibri Light"/>
                <a:ea typeface="DejaVu Sans"/>
              </a:rPr>
              <a:t>PROPRIEDADES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TextShape 2"/>
          <p:cNvSpPr txBox="1"/>
          <p:nvPr/>
        </p:nvSpPr>
        <p:spPr>
          <a:xfrm>
            <a:off x="959040" y="1289880"/>
            <a:ext cx="10532160" cy="3978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b="1" lang="pt-BR" sz="3200" spc="-1" strike="noStrike">
                <a:solidFill>
                  <a:srgbClr val="000000"/>
                </a:solidFill>
                <a:latin typeface="Calibri Light"/>
                <a:ea typeface="DejaVu Sans"/>
              </a:rPr>
              <a:t>ALÍVIO DE DORES E INCHAÇOS REUMÁTICOS</a:t>
            </a:r>
            <a:r>
              <a:rPr b="0" lang="pt-BR" sz="3200" spc="-1" strike="noStrike">
                <a:solidFill>
                  <a:srgbClr val="000000"/>
                </a:solidFill>
                <a:latin typeface="Calibri Light"/>
                <a:ea typeface="DejaVu Sans"/>
              </a:rPr>
              <a:t> -FALANDO UM POUCO MAIS SOBRE SUAS PROPRIEDADES MEDICINAIS, A SERRALHA TAMBÉM TEM AÇÃO ANTI-INFLAMATÓRIA, POIS QUANDO APLICADAS EM FORMA DE CATAPLASMA DIRETAMENTE NAS LESÕES OU PARTES DOLORIDAS DO CORPO, AJUDA A ALIVIAR E A TRATAR INCHAÇOS E DORES REUMÁTICAS. </a:t>
            </a:r>
            <a:endParaRPr b="0" lang="pt-BR" sz="32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pt-BR" sz="3200" spc="-1" strike="noStrike">
              <a:latin typeface="Arial"/>
            </a:endParaRPr>
          </a:p>
        </p:txBody>
      </p:sp>
    </p:spTree>
  </p:cSld>
  <p:timing>
    <p:tnLst>
      <p:par>
        <p:cTn id="35" dur="indefinite" restart="never" nodeType="tmRoot">
          <p:childTnLst>
            <p:seq>
              <p:cTn id="3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838080" y="160200"/>
            <a:ext cx="10514880" cy="26233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>
              <a:lnSpc>
                <a:spcPct val="90000"/>
              </a:lnSpc>
            </a:pPr>
            <a:r>
              <a:rPr b="1" lang="pt-BR" sz="3200" spc="-1" strike="noStrike">
                <a:solidFill>
                  <a:srgbClr val="000000"/>
                </a:solidFill>
                <a:latin typeface="Calibri Light"/>
                <a:ea typeface="DejaVu Sans"/>
              </a:rPr>
              <a:t>TIPOS DE DOENCAS QUE PODEM SER TRATADAS PELO PICÃO BRANCO...E SEUS BENEFICIOS !!!!</a:t>
            </a: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TextShape 2"/>
          <p:cNvSpPr txBox="1"/>
          <p:nvPr/>
        </p:nvSpPr>
        <p:spPr>
          <a:xfrm>
            <a:off x="838080" y="2139480"/>
            <a:ext cx="10514880" cy="3278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pt-BR" sz="3200" spc="-1" strike="noStrike">
                <a:solidFill>
                  <a:srgbClr val="000000"/>
                </a:solidFill>
                <a:latin typeface="Calibri Light"/>
                <a:ea typeface="DejaVu Sans"/>
              </a:rPr>
              <a:t>ALÉM DE SER CONHECIDA POR DESINTOXICAR O FÍGADO E COMBATER DORES DE ESTÔMAGO, A SERRALHA TAMBÉM TEM AÇÃO ANTIMICROBIANA, ANTI-INFLAMATÓRIA, ANTICANCERÍGENA, ADSTRINGENTE E DE PURIFICAÇÃO DO SANGUE.</a:t>
            </a:r>
            <a:endParaRPr b="0" lang="pt-BR" sz="3200" spc="-1" strike="noStrike">
              <a:latin typeface="Arial"/>
            </a:endParaRPr>
          </a:p>
        </p:txBody>
      </p:sp>
    </p:spTree>
  </p:cSld>
  <p:timing>
    <p:tnLst>
      <p:par>
        <p:cTn id="37" dur="indefinite" restart="never" nodeType="tmRoot">
          <p:childTnLst>
            <p:seq>
              <p:cTn id="3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4163760" y="0"/>
            <a:ext cx="7241040" cy="3090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Calibri Light"/>
                <a:ea typeface="DejaVu Sans"/>
              </a:rPr>
              <a:t>CORDA DE VIOLA</a:t>
            </a:r>
            <a:br/>
            <a:br/>
            <a:endParaRPr b="0" lang="pt-BR" sz="4400" spc="-1" strike="noStrike">
              <a:latin typeface="Arial"/>
            </a:endParaRPr>
          </a:p>
        </p:txBody>
      </p:sp>
      <p:pic>
        <p:nvPicPr>
          <p:cNvPr id="79" name="Imagem 4" descr=""/>
          <p:cNvPicPr/>
          <p:nvPr/>
        </p:nvPicPr>
        <p:blipFill>
          <a:blip r:embed="rId1"/>
          <a:stretch/>
        </p:blipFill>
        <p:spPr>
          <a:xfrm>
            <a:off x="918360" y="1801080"/>
            <a:ext cx="4288320" cy="3224880"/>
          </a:xfrm>
          <a:prstGeom prst="rect">
            <a:avLst/>
          </a:prstGeom>
          <a:ln>
            <a:noFill/>
          </a:ln>
        </p:spPr>
      </p:pic>
      <p:sp>
        <p:nvSpPr>
          <p:cNvPr id="80" name="CustomShape 2"/>
          <p:cNvSpPr/>
          <p:nvPr/>
        </p:nvSpPr>
        <p:spPr>
          <a:xfrm>
            <a:off x="4700880" y="5795640"/>
            <a:ext cx="183960" cy="36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1" name="CustomShape 3"/>
          <p:cNvSpPr/>
          <p:nvPr/>
        </p:nvSpPr>
        <p:spPr>
          <a:xfrm>
            <a:off x="759960" y="5518440"/>
            <a:ext cx="11113920" cy="821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i="1" lang="pt-BR" sz="2400" spc="-1" strike="noStrike">
                <a:solidFill>
                  <a:srgbClr val="222222"/>
                </a:solidFill>
                <a:latin typeface="Arial"/>
                <a:ea typeface="DejaVu Sans"/>
              </a:rPr>
              <a:t>Ipomoea purpurea</a:t>
            </a:r>
            <a:r>
              <a:rPr b="0" lang="pt-BR" sz="2400" spc="-1" strike="noStrike">
                <a:solidFill>
                  <a:srgbClr val="222222"/>
                </a:solidFill>
                <a:latin typeface="Arial"/>
                <a:ea typeface="DejaVu Sans"/>
              </a:rPr>
              <a:t>, a </a:t>
            </a:r>
            <a:r>
              <a:rPr b="1" lang="pt-BR" sz="2400" spc="-1" strike="noStrike">
                <a:solidFill>
                  <a:srgbClr val="222222"/>
                </a:solidFill>
                <a:latin typeface="Arial"/>
                <a:ea typeface="DejaVu Sans"/>
              </a:rPr>
              <a:t>Glória da Manhã</a:t>
            </a:r>
            <a:r>
              <a:rPr b="0" lang="pt-BR" sz="2400" spc="-1" strike="noStrike">
                <a:solidFill>
                  <a:srgbClr val="222222"/>
                </a:solidFill>
                <a:latin typeface="Arial"/>
                <a:ea typeface="DejaVu Sans"/>
              </a:rPr>
              <a:t>, </a:t>
            </a:r>
            <a:r>
              <a:rPr b="1" lang="pt-BR" sz="2400" spc="-1" strike="noStrike">
                <a:solidFill>
                  <a:srgbClr val="222222"/>
                </a:solidFill>
                <a:latin typeface="Arial"/>
                <a:ea typeface="DejaVu Sans"/>
              </a:rPr>
              <a:t>Corda-de-viola</a:t>
            </a:r>
            <a:r>
              <a:rPr b="0" lang="pt-BR" sz="2400" spc="-1" strike="noStrike">
                <a:solidFill>
                  <a:srgbClr val="222222"/>
                </a:solidFill>
                <a:latin typeface="Arial"/>
                <a:ea typeface="DejaVu Sans"/>
              </a:rPr>
              <a:t>, é uma espécie do gênero </a:t>
            </a:r>
            <a:r>
              <a:rPr b="0" i="1" lang="pt-BR" sz="2400" spc="-1" strike="noStrike" u="sng">
                <a:solidFill>
                  <a:srgbClr val="0563c1"/>
                </a:solidFill>
                <a:uFillTx/>
                <a:latin typeface="Arial"/>
                <a:ea typeface="DejaVu Sans"/>
                <a:hlinkClick r:id="rId2"/>
              </a:rPr>
              <a:t>Ipomoea</a:t>
            </a:r>
            <a:r>
              <a:rPr b="0" lang="pt-BR" sz="2400" spc="-1" strike="noStrike">
                <a:solidFill>
                  <a:srgbClr val="222222"/>
                </a:solidFill>
                <a:latin typeface="Arial"/>
                <a:ea typeface="DejaVu Sans"/>
              </a:rPr>
              <a:t>, nativa do </a:t>
            </a:r>
            <a:r>
              <a:rPr b="0" lang="pt-BR" sz="2400" spc="-1" strike="noStrike" u="sng">
                <a:solidFill>
                  <a:srgbClr val="0563c1"/>
                </a:solidFill>
                <a:uFillTx/>
                <a:latin typeface="Arial"/>
                <a:ea typeface="DejaVu Sans"/>
                <a:hlinkClick r:id="rId3"/>
              </a:rPr>
              <a:t>México</a:t>
            </a:r>
            <a:r>
              <a:rPr b="0" lang="pt-BR" sz="2400" spc="-1" strike="noStrike">
                <a:solidFill>
                  <a:srgbClr val="222222"/>
                </a:solidFill>
                <a:latin typeface="Arial"/>
                <a:ea typeface="DejaVu Sans"/>
              </a:rPr>
              <a:t> e da </a:t>
            </a:r>
            <a:r>
              <a:rPr b="0" lang="pt-BR" sz="2400" spc="-1" strike="noStrike" u="sng">
                <a:solidFill>
                  <a:srgbClr val="0563c1"/>
                </a:solidFill>
                <a:uFillTx/>
                <a:latin typeface="Arial"/>
                <a:ea typeface="DejaVu Sans"/>
                <a:hlinkClick r:id="rId4"/>
              </a:rPr>
              <a:t>América Central</a:t>
            </a:r>
            <a:r>
              <a:rPr b="0" lang="pt-BR" sz="2400" spc="-1" strike="noStrike">
                <a:solidFill>
                  <a:srgbClr val="222222"/>
                </a:solidFill>
                <a:latin typeface="Arial"/>
                <a:ea typeface="DejaVu Sans"/>
              </a:rPr>
              <a:t>. </a:t>
            </a:r>
            <a:endParaRPr b="0" lang="pt-BR" sz="2400" spc="-1" strike="noStrike">
              <a:latin typeface="Arial"/>
            </a:endParaRPr>
          </a:p>
        </p:txBody>
      </p:sp>
      <p:pic>
        <p:nvPicPr>
          <p:cNvPr id="82" name="Imagem 8" descr=""/>
          <p:cNvPicPr/>
          <p:nvPr/>
        </p:nvPicPr>
        <p:blipFill>
          <a:blip r:embed="rId5"/>
          <a:stretch/>
        </p:blipFill>
        <p:spPr>
          <a:xfrm>
            <a:off x="6791760" y="1787040"/>
            <a:ext cx="5058000" cy="32385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838080" y="365040"/>
            <a:ext cx="10514880" cy="6376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pt-BR" sz="3200" spc="-1" strike="noStrike">
                <a:solidFill>
                  <a:srgbClr val="000000"/>
                </a:solidFill>
                <a:latin typeface="Calibri Light"/>
                <a:ea typeface="DejaVu Sans"/>
              </a:rPr>
              <a:t>ANSIEDADE E INSÔNIA</a:t>
            </a:r>
            <a:r>
              <a:rPr b="0" lang="pt-BR" sz="3200" spc="-1" strike="noStrike">
                <a:solidFill>
                  <a:srgbClr val="000000"/>
                </a:solidFill>
                <a:latin typeface="Calibri Light"/>
                <a:ea typeface="DejaVu Sans"/>
              </a:rPr>
              <a:t> - PESSOAS QUE SOFREM DE ANSIEDADE OU TEM DIFICULDADE PARA DORMIR, PODEM SE BENEFICIAR COM UM CHÁ DE SERRALHA, POIS ELA TAMBÉM POSSUI PROPRIEDADES SEDATIVAS.</a:t>
            </a:r>
            <a:endParaRPr b="0" lang="pt-BR" sz="3200" spc="-1" strike="noStrike"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pt-BR" sz="3200" spc="-1" strike="noStrike">
                <a:solidFill>
                  <a:srgbClr val="000000"/>
                </a:solidFill>
                <a:latin typeface="Calibri Light"/>
                <a:ea typeface="DejaVu Sans"/>
              </a:rPr>
              <a:t>PREVINE O ENVELHECIMENTO PRECOCE</a:t>
            </a:r>
            <a:r>
              <a:rPr b="0" lang="pt-BR" sz="3200" spc="-1" strike="noStrike">
                <a:solidFill>
                  <a:srgbClr val="000000"/>
                </a:solidFill>
                <a:latin typeface="Calibri Light"/>
                <a:ea typeface="DejaVu Sans"/>
              </a:rPr>
              <a:t> - ALÉM DISSO, ELA POSSUI FLAVONÓIDES, QUE SÃO ANTIOXIDANTES QUE AJUDAM A COMBATER OS RADICAIS LIVRES, PREVENINDO O ENVELHECIMENTO PRECOCE E DOENÇAS GRAVES COMO CÂNCER, DOENÇAS CARDÍACAS E ARTRITES.</a:t>
            </a:r>
            <a:endParaRPr b="0" lang="pt-BR" sz="3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t-BR" sz="3200" spc="-1" strike="noStrike"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pt-BR" sz="3200" spc="-1" strike="noStrike">
                <a:solidFill>
                  <a:srgbClr val="000000"/>
                </a:solidFill>
                <a:latin typeface="Calibri Light"/>
                <a:ea typeface="DejaVu Sans"/>
              </a:rPr>
              <a:t>SÃO PLANTAS DICOTILEDÔNEAS</a:t>
            </a:r>
            <a:endParaRPr b="0" lang="pt-BR" sz="3200" spc="-1" strike="noStrike">
              <a:latin typeface="Arial"/>
            </a:endParaRPr>
          </a:p>
        </p:txBody>
      </p:sp>
    </p:spTree>
  </p:cSld>
  <p:timing>
    <p:tnLst>
      <p:par>
        <p:cTn id="39" dur="indefinite" restart="never" nodeType="tmRoot">
          <p:childTnLst>
            <p:seq>
              <p:cTn id="4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838080" y="365040"/>
            <a:ext cx="10393560" cy="2855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>
              <a:lnSpc>
                <a:spcPct val="9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  <a:ea typeface="DejaVu Sans"/>
              </a:rPr>
              <a:t>CAPIM KIKUYO</a:t>
            </a: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838080" y="3371040"/>
            <a:ext cx="10393560" cy="28051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                            </a:t>
            </a:r>
            <a:r>
              <a:rPr b="1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Kikuyo, quicuiu </a:t>
            </a:r>
            <a:r>
              <a:rPr b="1" i="1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(Pennisetum clandestinum)</a:t>
            </a:r>
            <a:endParaRPr b="0" lang="pt-BR" sz="2800" spc="-1" strike="noStrike">
              <a:latin typeface="Arial"/>
            </a:endParaRPr>
          </a:p>
        </p:txBody>
      </p:sp>
      <p:pic>
        <p:nvPicPr>
          <p:cNvPr id="116" name="Imagem 3" descr=""/>
          <p:cNvPicPr/>
          <p:nvPr/>
        </p:nvPicPr>
        <p:blipFill>
          <a:blip r:embed="rId1"/>
          <a:stretch/>
        </p:blipFill>
        <p:spPr>
          <a:xfrm>
            <a:off x="5883840" y="183600"/>
            <a:ext cx="5707080" cy="39988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41" dur="indefinite" restart="never" nodeType="tmRoot">
          <p:childTnLst>
            <p:seq>
              <p:cTn id="4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966600" y="419760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>
              <a:lnSpc>
                <a:spcPct val="90000"/>
              </a:lnSpc>
            </a:pPr>
            <a:r>
              <a:rPr b="1" lang="pt-BR" sz="3600" spc="-1" strike="noStrike">
                <a:solidFill>
                  <a:srgbClr val="000000"/>
                </a:solidFill>
                <a:latin typeface="Calibri Light"/>
                <a:ea typeface="DejaVu Sans"/>
              </a:rPr>
              <a:t>ORIGEM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TextShape 2"/>
          <p:cNvSpPr txBox="1"/>
          <p:nvPr/>
        </p:nvSpPr>
        <p:spPr>
          <a:xfrm>
            <a:off x="966600" y="1310040"/>
            <a:ext cx="10514880" cy="4257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latin typeface="Calibri Light"/>
                <a:ea typeface="DejaVu Sans"/>
              </a:rPr>
              <a:t>O CAPIM QUICUIO É DE ORIGEM AFRICANA, FOI INTRODUZIDO NO BRASIL EM 1923. É UMA GRAMÍNEA PERENE DE PORTE GERALMENTE BAIXO (40 A 60 CM), QUE FORMA DENSOS GRAMADOS DE FOLHAS ESTREITAS E LONGAS COM COLMOS ENRAIZADOS DE MAIS DE DOIS METROS.</a:t>
            </a:r>
            <a:endParaRPr b="0" lang="pt-BR" sz="3200" spc="-1" strike="noStrike">
              <a:latin typeface="Arial"/>
            </a:endParaRPr>
          </a:p>
        </p:txBody>
      </p:sp>
    </p:spTree>
  </p:cSld>
  <p:timing>
    <p:tnLst>
      <p:par>
        <p:cTn id="43" dur="indefinite" restart="never" nodeType="tmRoot">
          <p:childTnLst>
            <p:seq>
              <p:cTn id="4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838080" y="395640"/>
            <a:ext cx="10514880" cy="555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pt-BR" sz="3200" spc="-1" strike="noStrike">
                <a:solidFill>
                  <a:srgbClr val="000000"/>
                </a:solidFill>
                <a:latin typeface="Calibri Light"/>
                <a:ea typeface="DejaVu Sans"/>
              </a:rPr>
              <a:t>PLANTA INVASORA  </a:t>
            </a:r>
            <a:r>
              <a:rPr b="0" lang="pt-BR" sz="3200" spc="-1" strike="noStrike">
                <a:solidFill>
                  <a:srgbClr val="000000"/>
                </a:solidFill>
                <a:latin typeface="Calibri Light"/>
                <a:ea typeface="DejaVu Sans"/>
              </a:rPr>
              <a:t>PERENES, POMARES, GRAMADOS. </a:t>
            </a:r>
            <a:endParaRPr b="0" lang="pt-BR" sz="3200" spc="-1" strike="noStrike">
              <a:latin typeface="Arial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latin typeface="Calibri Light"/>
                <a:ea typeface="DejaVu Sans"/>
              </a:rPr>
              <a:t>COMUM EM REGIÕES SERRANAS E NO SUL DO PAÍS, ONDE INFESTA LAVOURAS ANUAIS  JARDINS. MUITO AGRESSIVA, REPRODUZ-SE POR RIZOMAS, RARAMENTE POR SEMENTES. SEUS RIZOMAS PODEM RESISTEM A DESSECAÇÃO E AO CORTE COM ARADO. BOA FORRAGEIRA.</a:t>
            </a:r>
            <a:endParaRPr b="0" lang="pt-BR" sz="32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pt-BR" sz="3200" spc="-1" strike="noStrike">
              <a:latin typeface="Arial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latin typeface="Calibri Light"/>
                <a:ea typeface="DejaVu Sans"/>
              </a:rPr>
              <a:t>O CAPIM QUICUIO, TEM ALTO PODER DE ALASTRAMENTO, É MUITO RESISTENTE E EXIGE POUCA FERTILIDADE NO SOLO.</a:t>
            </a:r>
            <a:endParaRPr b="0" lang="pt-BR" sz="32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pt-BR" sz="3200" spc="-1" strike="noStrike">
              <a:latin typeface="Arial"/>
            </a:endParaRPr>
          </a:p>
        </p:txBody>
      </p:sp>
    </p:spTree>
  </p:cSld>
  <p:timing>
    <p:tnLst>
      <p:par>
        <p:cTn id="45" dur="indefinite" restart="never" nodeType="tmRoot">
          <p:childTnLst>
            <p:seq>
              <p:cTn id="4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532440" y="365040"/>
            <a:ext cx="10929960" cy="132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>
              <a:lnSpc>
                <a:spcPct val="9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Calibri Light"/>
                <a:ea typeface="DejaVu Sans"/>
              </a:rPr>
              <a:t>FORMAS DE UTILIZAÇÃO</a:t>
            </a: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TextShape 2"/>
          <p:cNvSpPr txBox="1"/>
          <p:nvPr/>
        </p:nvSpPr>
        <p:spPr>
          <a:xfrm>
            <a:off x="532440" y="1025640"/>
            <a:ext cx="11300040" cy="3136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latin typeface="Calibri Light"/>
                <a:ea typeface="DejaVu Sans"/>
              </a:rPr>
              <a:t>UTILIZAÇÃO RECOMENDADA FENAÇÃO E PASTOREIO DE BOVINOS CORTE E LEITE, EQUINOS, MUARES E OVINOS,CAPRINOS.</a:t>
            </a:r>
            <a:endParaRPr b="0" lang="pt-BR" sz="3200" spc="-1" strike="noStrike"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latin typeface="Calibri Light"/>
                <a:ea typeface="DejaVu Sans"/>
              </a:rPr>
              <a:t> </a:t>
            </a:r>
            <a:endParaRPr b="0" lang="pt-BR" sz="3200" spc="-1" strike="noStrike">
              <a:latin typeface="Arial"/>
            </a:endParaRPr>
          </a:p>
        </p:txBody>
      </p:sp>
    </p:spTree>
  </p:cSld>
  <p:timing>
    <p:tnLst>
      <p:par>
        <p:cTn id="47" dur="indefinite" restart="never" nodeType="tmRoot">
          <p:childTnLst>
            <p:seq>
              <p:cTn id="4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674280" y="269640"/>
            <a:ext cx="10514880" cy="48070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latin typeface="Calibri Light"/>
                <a:ea typeface="DejaVu Sans"/>
              </a:rPr>
              <a:t>ALÉM DE SER MUITO INDICADO PARA BOVINOS, CAPRINOS, OVINOS E EQUINOS, O CAPIM QUICUIO É RECOMENDADO PELAS ENTIDADES DE TODO MUNDO COMO A MELHOR OPÇÃO PARA FORMAÇÃO DE PASTOS PARA GALINHAS E FRANGOS CAIPIRAS, POIS ALÉM DE POSSUIR ALTO ÍNDICE DE PROTEÍNA, ESTE CAPIM NÃO MORRE FÁCIL, E SUAS RAÍZES PROFUNDAS NÃO PODEM SER ARRANCADAS PELAS AVES, TENDO RÁPIDO REBROTE ATÉ MESMO EM SITUAÇÕES TOTALMENTE DEGRADANTES.</a:t>
            </a:r>
            <a:endParaRPr b="0" lang="pt-BR" sz="3200" spc="-1" strike="noStrike">
              <a:latin typeface="Arial"/>
            </a:endParaRPr>
          </a:p>
        </p:txBody>
      </p:sp>
    </p:spTree>
  </p:cSld>
  <p:timing>
    <p:tnLst>
      <p:par>
        <p:cTn id="49" dur="indefinite" restart="never" nodeType="tmRoot">
          <p:childTnLst>
            <p:seq>
              <p:cTn id="5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838080" y="0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>
              <a:lnSpc>
                <a:spcPct val="90000"/>
              </a:lnSpc>
            </a:pPr>
            <a:r>
              <a:rPr b="1" lang="pt-BR" sz="3600" spc="-1" strike="noStrike">
                <a:solidFill>
                  <a:srgbClr val="000000"/>
                </a:solidFill>
                <a:latin typeface="Calibri Light"/>
                <a:ea typeface="DejaVu Sans"/>
              </a:rPr>
              <a:t>CULTURAS AFETADAS....!!!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TextShape 2"/>
          <p:cNvSpPr txBox="1"/>
          <p:nvPr/>
        </p:nvSpPr>
        <p:spPr>
          <a:xfrm>
            <a:off x="838080" y="955440"/>
            <a:ext cx="10514880" cy="315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pt-BR" sz="3200" spc="-1" strike="noStrike">
                <a:solidFill>
                  <a:srgbClr val="000000"/>
                </a:solidFill>
                <a:latin typeface="Calibri Light"/>
                <a:ea typeface="DejaVu Sans"/>
              </a:rPr>
              <a:t>CULTURAS AFETADAS:</a:t>
            </a:r>
            <a:r>
              <a:rPr b="0" lang="pt-BR" sz="3200" spc="-1" strike="noStrike">
                <a:solidFill>
                  <a:srgbClr val="000000"/>
                </a:solidFill>
                <a:latin typeface="Calibri Light"/>
                <a:ea typeface="DejaVu Sans"/>
              </a:rPr>
              <a:t> ALGODÃO, ALGODÃO, AMEIXA, ARROZ, ARROZ IRRIGADO, ARROZ IRRIGADO, ARROZ, BANANA, CACAU, CAFÉ, CANA-DE-AÇÚCAR, CANA-DE-AÇÚCAR (MATURAÇÃO), CANA-DE-AÇÚCAR (SOCA), CITROS, CÔCO, EUCALIPTO, FEIJÃO, FEIJÃO, FUMO, MAÇÃ, MAMÃO, MILHO, MILHO, NECTARINA, PASTAGENS, PÊRA, PÊSSEGO, PINUS, REFLORESTAMENTO, SERINGUEIRA, SOJA.</a:t>
            </a:r>
            <a:endParaRPr b="0" lang="pt-BR" sz="3200" spc="-1" strike="noStrike">
              <a:latin typeface="Arial"/>
            </a:endParaRPr>
          </a:p>
        </p:txBody>
      </p:sp>
      <p:sp>
        <p:nvSpPr>
          <p:cNvPr id="125" name="TextShape 3"/>
          <p:cNvSpPr txBox="1"/>
          <p:nvPr/>
        </p:nvSpPr>
        <p:spPr>
          <a:xfrm>
            <a:off x="838080" y="4107960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3600" spc="-1" strike="noStrike">
                <a:solidFill>
                  <a:srgbClr val="000000"/>
                </a:solidFill>
                <a:latin typeface="Calibri Light"/>
                <a:ea typeface="DejaVu Sans"/>
              </a:rPr>
              <a:t>É UMA GRAMÍNEA MONOTICÔLEDONEA.</a:t>
            </a:r>
            <a:endParaRPr b="0" lang="pt-BR" sz="3600" spc="-1" strike="noStrike">
              <a:latin typeface="Arial"/>
            </a:endParaRPr>
          </a:p>
        </p:txBody>
      </p:sp>
    </p:spTree>
  </p:cSld>
  <p:timing>
    <p:tnLst>
      <p:par>
        <p:cTn id="51" dur="indefinite" restart="never" nodeType="tmRoot">
          <p:childTnLst>
            <p:seq>
              <p:cTn id="5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933480" y="627840"/>
            <a:ext cx="10366200" cy="5581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latin typeface="Calibri Light"/>
                <a:ea typeface="DejaVu Sans"/>
              </a:rPr>
              <a:t>MONOTREPADEIRAS, HERBÁCEAS E REPRODUZIDAS POR SEMENTES. </a:t>
            </a:r>
            <a:endParaRPr b="0" lang="pt-BR" sz="32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pt-BR" sz="3200" spc="-1" strike="noStrike">
              <a:latin typeface="Arial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latin typeface="Calibri Light"/>
                <a:ea typeface="DejaVu Sans"/>
              </a:rPr>
              <a:t>A CORDA-DE-VIOLA, EM GERAL, PREFERE SOLOS TRABALHADOS, FÉRTEIS E COM BOA UMIDADE. SUAS FOLHAS POSSUEM FORMATOS DIFERENTES E SUAS FLORES SÃO MUITO VISTOSAS E COLORIDAS, INCLUSIVE SÃO UTILIZADAS COMO PLANTAS ORNAMENTAIS. TICOLEDÔNEA.</a:t>
            </a:r>
            <a:endParaRPr b="0" lang="pt-BR" sz="3200" spc="-1" strike="noStrike"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705240" y="172800"/>
            <a:ext cx="11486520" cy="642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Calibri Light"/>
                <a:ea typeface="DejaVu Sans"/>
              </a:rPr>
              <a:t>NO BRASIL EXISTEM MAIS DE 140 ESPÉCIES DISTRIBUÍDAS POR TODO PAÍS.</a:t>
            </a:r>
            <a:endParaRPr b="0" lang="pt-BR" sz="3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Calibri Light"/>
                <a:ea typeface="DejaVu Sans"/>
              </a:rPr>
              <a:t>          </a:t>
            </a:r>
            <a:r>
              <a:rPr b="1" lang="pt-BR" sz="3200" spc="-1" strike="noStrike">
                <a:solidFill>
                  <a:srgbClr val="000000"/>
                </a:solidFill>
                <a:latin typeface="Calibri Light"/>
                <a:ea typeface="DejaVu Sans"/>
              </a:rPr>
              <a:t>PLÂNTULA</a:t>
            </a:r>
            <a:r>
              <a:rPr b="0" lang="pt-BR" sz="3200" spc="-1" strike="noStrike">
                <a:solidFill>
                  <a:srgbClr val="000000"/>
                </a:solidFill>
                <a:latin typeface="Calibri Light"/>
                <a:ea typeface="DejaVu Sans"/>
              </a:rPr>
              <a:t>: COTILÉDONES COM A PARTE FRONTAL DIVIDA EM DOIS LOBOS BEM DEFINIDOS, COM NERVURAS PROEMINENTES.</a:t>
            </a:r>
            <a:endParaRPr b="0" lang="pt-BR" sz="3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Calibri Light"/>
                <a:ea typeface="DejaVu Sans"/>
              </a:rPr>
              <a:t>          </a:t>
            </a:r>
            <a:r>
              <a:rPr b="1" lang="pt-BR" sz="3200" spc="-1" strike="noStrike">
                <a:solidFill>
                  <a:srgbClr val="000000"/>
                </a:solidFill>
                <a:latin typeface="Calibri Light"/>
                <a:ea typeface="DejaVu Sans"/>
              </a:rPr>
              <a:t>FOLHAS</a:t>
            </a:r>
            <a:r>
              <a:rPr b="0" lang="pt-BR" sz="3200" spc="-1" strike="noStrike">
                <a:solidFill>
                  <a:srgbClr val="000000"/>
                </a:solidFill>
                <a:latin typeface="Calibri Light"/>
                <a:ea typeface="DejaVu Sans"/>
              </a:rPr>
              <a:t>: SÃO SIMPLES E OCORREM AO LONGO DO RAMO, CONTENDO UM LONGO PECÍOLO. O LIMBO É DE APARÊNCIA CORDIFORME OU TRILOBADAS, PODENDO CONTER VARIADA QUANTIDADE DE LOBOS BEM DEFINIDOS. COLORAÇÃO VERDE, COM PEQUENOS PÊLOS OU GLABRA.</a:t>
            </a:r>
            <a:endParaRPr b="0" lang="pt-BR" sz="3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Calibri Light"/>
                <a:ea typeface="DejaVu Sans"/>
              </a:rPr>
              <a:t>       </a:t>
            </a:r>
            <a:r>
              <a:rPr b="1" lang="pt-BR" sz="3200" spc="-1" strike="noStrike">
                <a:solidFill>
                  <a:srgbClr val="000000"/>
                </a:solidFill>
                <a:latin typeface="Calibri Light"/>
                <a:ea typeface="DejaVu Sans"/>
              </a:rPr>
              <a:t>   </a:t>
            </a:r>
            <a:r>
              <a:rPr b="1" lang="pt-BR" sz="3200" spc="-1" strike="noStrike">
                <a:solidFill>
                  <a:srgbClr val="000000"/>
                </a:solidFill>
                <a:latin typeface="Calibri Light"/>
                <a:ea typeface="DejaVu Sans"/>
              </a:rPr>
              <a:t>CAULE</a:t>
            </a:r>
            <a:r>
              <a:rPr b="0" lang="pt-BR" sz="3200" spc="-1" strike="noStrike">
                <a:solidFill>
                  <a:srgbClr val="000000"/>
                </a:solidFill>
                <a:latin typeface="Calibri Light"/>
                <a:ea typeface="DejaVu Sans"/>
              </a:rPr>
              <a:t>: CILÍNDRICO COM PÊLOS, RAMIFICADO, COM 1-4 MM DE DIÂMETRO E PODENDO ALCANÇAR 3 M DE COMPRIMENTO. SUA COLORAÇÃO VARIA ENTRE O VERDE E O VERMELHO. NORMALMENTE SÃO TREPADEIRAS, E BASTANTE VOLUMOSAS.</a:t>
            </a:r>
            <a:endParaRPr b="0" lang="pt-BR" sz="3200" spc="-1" strike="noStrike"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488160" y="186120"/>
            <a:ext cx="11031480" cy="4781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just">
              <a:lnSpc>
                <a:spcPct val="90000"/>
              </a:lnSpc>
            </a:pPr>
            <a:r>
              <a:rPr b="1" lang="pt-BR" sz="3200" spc="-1" strike="noStrike">
                <a:solidFill>
                  <a:srgbClr val="000000"/>
                </a:solidFill>
                <a:latin typeface="Calibri Light"/>
                <a:ea typeface="DejaVu Sans"/>
              </a:rPr>
              <a:t>	</a:t>
            </a:r>
            <a:r>
              <a:rPr b="1" lang="pt-BR" sz="3200" spc="-1" strike="noStrike">
                <a:solidFill>
                  <a:srgbClr val="000000"/>
                </a:solidFill>
                <a:latin typeface="Calibri Light"/>
                <a:ea typeface="DejaVu Sans"/>
              </a:rPr>
              <a:t>	</a:t>
            </a:r>
            <a:br/>
            <a:r>
              <a:rPr b="0" lang="pt-BR" sz="3200" spc="-1" strike="noStrike">
                <a:solidFill>
                  <a:srgbClr val="000000"/>
                </a:solidFill>
                <a:latin typeface="Calibri Light"/>
                <a:ea typeface="DejaVu Sans"/>
              </a:rPr>
              <a:t>         </a:t>
            </a:r>
            <a:r>
              <a:rPr b="1" lang="pt-BR" sz="3200" spc="-1" strike="noStrike">
                <a:solidFill>
                  <a:srgbClr val="000000"/>
                </a:solidFill>
                <a:latin typeface="Calibri Light"/>
                <a:ea typeface="DejaVu Sans"/>
              </a:rPr>
              <a:t>SEMENTES</a:t>
            </a:r>
            <a:r>
              <a:rPr b="0" lang="pt-BR" sz="3200" spc="-1" strike="noStrike">
                <a:solidFill>
                  <a:srgbClr val="000000"/>
                </a:solidFill>
                <a:latin typeface="Calibri Light"/>
                <a:ea typeface="DejaVu Sans"/>
              </a:rPr>
              <a:t>: NORMALMENTE COM FORMATO OVÓIDE OU SUBGLOBOSO; SUPERFÍCIE OU COM PEQUENOS PÊLOS, LISA OU LEVEMENTE ENRUGADA. SUA COLORAÇÃO É ESCURA, VARIANDO ENTRE   </a:t>
            </a:r>
            <a:r>
              <a:rPr b="1" lang="pt-BR" sz="3200" spc="-1" strike="noStrike">
                <a:solidFill>
                  <a:srgbClr val="000000"/>
                </a:solidFill>
                <a:latin typeface="Calibri Light"/>
                <a:ea typeface="DejaVu Sans"/>
              </a:rPr>
              <a:t>INFLORESCÊNCIA</a:t>
            </a:r>
            <a:r>
              <a:rPr b="0" lang="pt-BR" sz="3200" spc="-1" strike="noStrike">
                <a:solidFill>
                  <a:srgbClr val="000000"/>
                </a:solidFill>
                <a:latin typeface="Calibri Light"/>
                <a:ea typeface="DejaVu Sans"/>
              </a:rPr>
              <a:t>: OS CAPÍTULOS SE DÃO A PARTIR DE LONGOS PEDÚNCULOS, COM BRÁCTEAS DE COLORAÇÃO VERDE. SOBRE ESTES HÁ FLORES COM 5 PÉTALAS, COM CORES VARIADAS, DEPENDENDO DA ESPÉCIE, NO FORMATO CAMPANULADO.</a:t>
            </a:r>
            <a:br/>
            <a:r>
              <a:rPr b="0" lang="pt-BR" sz="3200" spc="-1" strike="noStrike">
                <a:solidFill>
                  <a:srgbClr val="000000"/>
                </a:solidFill>
                <a:latin typeface="Calibri Light"/>
                <a:ea typeface="DejaVu Sans"/>
              </a:rPr>
              <a:t>       </a:t>
            </a:r>
            <a:endParaRPr b="0" lang="pt-BR" sz="3200" spc="-1" strike="noStrike"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668520" y="477720"/>
            <a:ext cx="11354760" cy="1967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just">
              <a:lnSpc>
                <a:spcPct val="9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Calibri Light"/>
                <a:ea typeface="DejaVu Sans"/>
              </a:rPr>
              <a:t>A PRIMEIRA VISTA A CORDA DE VIOLA  PARECE UMA PLANTA INOFENSIVA, ATÉ MAIS QUE ISSO ELA É  ENCANTADORA.</a:t>
            </a:r>
            <a:br/>
            <a:r>
              <a:rPr b="0" lang="pt-BR" sz="3200" spc="-1" strike="noStrike">
                <a:solidFill>
                  <a:srgbClr val="000000"/>
                </a:solidFill>
                <a:latin typeface="Calibri Light"/>
                <a:ea typeface="DejaVu Sans"/>
              </a:rPr>
              <a:t>MAS ELA TEM DADO UMA GRANDE DOR DE CABEÇA PARA OS PRODUTORES DE CANA DE AÇÚCAR. </a:t>
            </a:r>
            <a:endParaRPr b="0" lang="pt-BR" sz="3200" spc="-1" strike="noStrike"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9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  <a:ea typeface="DejaVu Sans"/>
              </a:rPr>
              <a:t>DANOS CAUSADOS...</a:t>
            </a: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191160" y="395640"/>
            <a:ext cx="11736720" cy="4964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Calibri Light"/>
                <a:ea typeface="DejaVu Sans"/>
              </a:rPr>
              <a:t>OS DANOS CAUSADOS PELA CORDA-DE-VIOLA ESTÃO PRESENTES EM TODOS OS CICLOS DA PLANTAÇÃO DE CANA, MAS É NA FASE INICIAL QUE ELAS MAIS OFERECEM PERIGO, DISPUTANDO OS RECURSOS INDISPENSÁVEIS, COMO ÁGUA, LUZ E NUTRIENTES. JÁ NA FASE ADULTA, PREJUDICAM NA ABSORÇÃO DE LUZ PELA CANA, DIMINUINDO A FOTOSSÍNTESE E A PRODUÇÃO DE SACAROSE. ALÉM DESSES PROBLEMAS, A PLANTA INVASORA AINDA DIFICULTA A COLHEITA MECÂNICA, “EMBUCHANDO” A MÁQUINA E EXIGINDO CUIDADOS CONSTANTES DO OPERADOR, QUE PERDERÁ TEMPO E EFICIÊNCIA.</a:t>
            </a:r>
            <a:endParaRPr b="0" lang="pt-BR" sz="3200" spc="-1" strike="noStrike"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5150880" y="224640"/>
            <a:ext cx="5985360" cy="1692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>
              <a:lnSpc>
                <a:spcPct val="9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pt-BR" sz="4400" spc="-1" strike="noStrike">
                <a:solidFill>
                  <a:srgbClr val="000000"/>
                </a:solidFill>
                <a:latin typeface="Arial"/>
                <a:ea typeface="DejaVu Sans"/>
              </a:rPr>
              <a:t>PICÃO BRANCO</a:t>
            </a: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0" name="Imagem 3" descr=""/>
          <p:cNvPicPr/>
          <p:nvPr/>
        </p:nvPicPr>
        <p:blipFill>
          <a:blip r:embed="rId1"/>
          <a:stretch/>
        </p:blipFill>
        <p:spPr>
          <a:xfrm>
            <a:off x="123480" y="224640"/>
            <a:ext cx="4741200" cy="4741200"/>
          </a:xfrm>
          <a:prstGeom prst="rect">
            <a:avLst/>
          </a:prstGeom>
          <a:ln>
            <a:noFill/>
          </a:ln>
        </p:spPr>
      </p:pic>
      <p:sp>
        <p:nvSpPr>
          <p:cNvPr id="91" name="CustomShape 2"/>
          <p:cNvSpPr/>
          <p:nvPr/>
        </p:nvSpPr>
        <p:spPr>
          <a:xfrm>
            <a:off x="5246640" y="1337400"/>
            <a:ext cx="5793840" cy="63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pt-BR" sz="1800" spc="-1" strike="noStrike">
                <a:solidFill>
                  <a:srgbClr val="669900"/>
                </a:solidFill>
                <a:latin typeface="Open Sans"/>
                <a:ea typeface="DejaVu Sans"/>
              </a:rPr>
              <a:t>Fazendeiro, botão de ouro </a:t>
            </a:r>
            <a:r>
              <a:rPr b="1" i="1" lang="pt-BR" sz="1800" spc="-1" strike="noStrike">
                <a:solidFill>
                  <a:srgbClr val="669900"/>
                </a:solidFill>
                <a:latin typeface="Open Sans"/>
                <a:ea typeface="DejaVu Sans"/>
              </a:rPr>
              <a:t>(Galinsoga parviflora)</a:t>
            </a:r>
            <a:endParaRPr b="0" lang="pt-BR" sz="1800" spc="-1" strike="noStrike"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</TotalTime>
  <Application>LibreOffice/6.0.2.1$Windows_X86_64 LibreOffice_project/f7f06a8f319e4b62f9bc5095aa112a65d2f3ac89</Application>
  <Words>854</Words>
  <Paragraphs>60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2018-06-14T23:45:26Z</dcterms:created>
  <dc:creator>Lucia Helena Capistrano</dc:creator>
  <dc:description/>
  <dc:language>pt-BR</dc:language>
  <cp:lastModifiedBy/>
  <dcterms:modified xsi:type="dcterms:W3CDTF">2018-06-19T11:50:09Z</dcterms:modified>
  <cp:revision>45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26</vt:i4>
  </property>
</Properties>
</file>