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8" r:id="rId12"/>
    <p:sldId id="299" r:id="rId13"/>
    <p:sldId id="296" r:id="rId14"/>
    <p:sldId id="300" r:id="rId15"/>
    <p:sldId id="294" r:id="rId16"/>
    <p:sldId id="309" r:id="rId17"/>
    <p:sldId id="310" r:id="rId18"/>
    <p:sldId id="311" r:id="rId19"/>
    <p:sldId id="307" r:id="rId20"/>
    <p:sldId id="308" r:id="rId21"/>
    <p:sldId id="312" r:id="rId22"/>
    <p:sldId id="313" r:id="rId23"/>
    <p:sldId id="314" r:id="rId24"/>
    <p:sldId id="295" r:id="rId25"/>
    <p:sldId id="301" r:id="rId26"/>
    <p:sldId id="302" r:id="rId27"/>
    <p:sldId id="303" r:id="rId28"/>
    <p:sldId id="316" r:id="rId29"/>
    <p:sldId id="319" r:id="rId30"/>
    <p:sldId id="318" r:id="rId31"/>
    <p:sldId id="315" r:id="rId32"/>
    <p:sldId id="317" r:id="rId33"/>
    <p:sldId id="305" r:id="rId34"/>
    <p:sldId id="306" r:id="rId35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641" autoAdjust="0"/>
    <p:restoredTop sz="94660"/>
  </p:normalViewPr>
  <p:slideViewPr>
    <p:cSldViewPr>
      <p:cViewPr varScale="1">
        <p:scale>
          <a:sx n="68" d="100"/>
          <a:sy n="68" d="100"/>
        </p:scale>
        <p:origin x="-1602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2580ECA-5DC1-4CBF-A88C-7FCF93CFE570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811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067CE7B-6DED-4BC9-A1D3-CA25CB793EA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68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pt-BR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9E2BF6-0515-4945-9E1F-40D9E8DF97F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3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FBB09-7C1A-40E4-B494-5072FE0492B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8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AD95F0-1790-4D50-954F-0742C6DFD53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4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B59D2B-5ADE-4CB0-85C3-29B4F29C0AE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B3F3DF-E626-4275-B6A5-57BF9B76E0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7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FBD1F4-1CE7-4328-BCB3-A0DA2F83892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7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520CA9-8AA1-4F6F-839C-91FF5A505C3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1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A82EE8-4ABD-4394-A190-6C8F6D43213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7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22DC46-8A7B-4808-B0D1-EC199DAB234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6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97E3EC-D446-4125-A699-6E0B07B8183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17D2BD-17B2-4971-9922-749862C6FA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4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EA5EA81-57DA-467F-8170-8BBCF163C94E}" type="slidenum"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107000" cy="756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t-BR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Transforma%C3%A7%C3%A3o_isot%C3%A9rmica" TargetMode="External"/><Relationship Id="rId2" Type="http://schemas.openxmlformats.org/officeDocument/2006/relationships/hyperlink" Target="https://pt.wikipedia.org/wiki/Sistema_adiab%C3%A1tico_(f%C3%ADsica)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t.wikipedia.org/wiki/Sistema_isoc%C3%B3rico_(f%C3%ADsica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408" y="1547589"/>
            <a:ext cx="6425096" cy="28043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6600" b="1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Termodinâmica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</a:br>
            <a:endParaRPr lang="pt-BR" sz="2800" b="1" i="0" u="none" strike="noStrike" kern="0" spc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Processos Químicos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Módulo II - </a:t>
            </a:r>
            <a:r>
              <a:rPr lang="pt-BR" sz="2500" b="1" i="1" u="none" strike="noStrike" kern="0" spc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Câmpus</a:t>
            </a: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 Lages</a:t>
            </a:r>
            <a: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Marco 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Aurelio</a:t>
            </a: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Woehl</a:t>
            </a:r>
            <a:endParaRPr lang="pt-BR" sz="2000" b="0" i="0" u="none" strike="noStrike" kern="0" spc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4" name="Picture 4" descr="http://bebopandco.com/wp-content/uploads/2014/01/protein-food-group-coloring-sheet-pic-4737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8" y="4139877"/>
            <a:ext cx="4518361" cy="32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allpar.com/photos/bios/weertman/LA-31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39" y="3478399"/>
            <a:ext cx="5050086" cy="38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m para enzy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652">
            <a:off x="4072764" y="2725654"/>
            <a:ext cx="2123902" cy="24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83928" y="1403573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pt-BR" smtClean="0">
                <a:solidFill>
                  <a:sysClr val="windowText" lastClr="000000"/>
                </a:solidFill>
              </a:rPr>
              <a:t>O que é o calor?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http://www.comomalhar.com/jpg/G-Quantas-calorias-x-1-grama-de-proteina-de-carboidrato-e-de-gord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13" y="3356029"/>
            <a:ext cx="3701993" cy="38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mnett.com.br/quimica/wp-content/uploads/2012/02/imagem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02" y="3555293"/>
            <a:ext cx="3490971" cy="34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348355" y="755501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Leis da Termodinâmica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http://wbraga.usuarios.rdc.puc-rio.br/fentran/termo/Newcome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36" y="1763613"/>
            <a:ext cx="6747638" cy="5472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gr.msu.edu/~lira/supp/images/watt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8" y="107429"/>
            <a:ext cx="5472608" cy="7339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trabalho de expansão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 bwMode="auto">
          <a:xfrm>
            <a:off x="287784" y="1619597"/>
            <a:ext cx="8352928" cy="57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frgs.br/napead/repositorio/objetos/leis-da-termodinamica/images/formulas/primeiralei/img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61" y="5147989"/>
            <a:ext cx="5688632" cy="171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frgs.br/napead/repositorio/objetos/leis-da-termodinamica/images/formulas/primeiralei/img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17" y="3434683"/>
            <a:ext cx="343673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ufrgs.br/napead/repositorio/objetos/leis-da-termodinamica/images/formulas/primeiralei/img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34" y="4283893"/>
            <a:ext cx="5161621" cy="10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7784" y="1632922"/>
            <a:ext cx="9289032" cy="2627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Processo reversível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32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- à pressão constante:</a:t>
            </a: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pt-BR" sz="2800" i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4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800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859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348355" y="755501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Leis da Termodinâmica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400814" y="2001770"/>
            <a:ext cx="7416000" cy="521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marL="0" indent="0" algn="l">
              <a:buFont typeface="StarSymbol"/>
              <a:buNone/>
            </a:pPr>
            <a:r>
              <a:rPr lang="pt-BR" i="1" dirty="0" smtClean="0">
                <a:solidFill>
                  <a:sysClr val="windowText" lastClr="000000"/>
                </a:solidFill>
              </a:rPr>
              <a:t>Primeira Lei da Termodinâmica:</a:t>
            </a:r>
          </a:p>
          <a:p>
            <a:pPr marL="0" indent="0" algn="just">
              <a:buFont typeface="StarSymbol"/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• Se um sistema troca energia com a vizinhança (entorno) por trabalho e por calor, então a variação da sua energia interna é dada por: </a:t>
            </a:r>
          </a:p>
          <a:p>
            <a:pPr marL="0" indent="0" algn="ctr">
              <a:buFont typeface="StarSymbol"/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∆U = Q − W </a:t>
            </a: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r>
              <a:rPr lang="pt-BR" sz="2000" dirty="0" smtClean="0">
                <a:solidFill>
                  <a:sysClr val="windowText" lastClr="000000"/>
                </a:solidFill>
              </a:rPr>
              <a:t>• W &gt; 0 quando o sistema se expande e perde energia para a vizinhança. </a:t>
            </a:r>
          </a:p>
          <a:p>
            <a:pPr marL="0" indent="0" algn="just">
              <a:buFont typeface="StarSymbol"/>
              <a:buNone/>
            </a:pPr>
            <a:r>
              <a:rPr lang="pt-BR" sz="2000" dirty="0" smtClean="0">
                <a:solidFill>
                  <a:sysClr val="windowText" lastClr="000000"/>
                </a:solidFill>
              </a:rPr>
              <a:t>• W &lt; 0 quando o sistema se contrai e recebe energia da vizinhança.</a:t>
            </a:r>
          </a:p>
          <a:p>
            <a:pPr marL="0" indent="0" algn="just">
              <a:buFont typeface="StarSymbol"/>
              <a:buNone/>
            </a:pPr>
            <a:r>
              <a:rPr lang="pt-BR" sz="2000" dirty="0" smtClean="0">
                <a:solidFill>
                  <a:sysClr val="windowText" lastClr="000000"/>
                </a:solidFill>
              </a:rPr>
              <a:t>• Q &gt; 0 quando a energia passa da vizinhança para o sistema. </a:t>
            </a:r>
          </a:p>
          <a:p>
            <a:pPr marL="0" indent="0" algn="just">
              <a:buFont typeface="StarSymbol"/>
              <a:buNone/>
            </a:pPr>
            <a:r>
              <a:rPr lang="pt-BR" sz="2000" dirty="0" smtClean="0">
                <a:solidFill>
                  <a:sysClr val="windowText" lastClr="000000"/>
                </a:solidFill>
              </a:rPr>
              <a:t>• Q &lt; 0 quando a energia passa do sistema para a vizinhança. </a:t>
            </a:r>
            <a:endParaRPr lang="pt-BR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71116"/>
            <a:ext cx="9289032" cy="1034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Máquinas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térmicas</a:t>
            </a:r>
          </a:p>
        </p:txBody>
      </p:sp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24" y="59554"/>
            <a:ext cx="5760640" cy="75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0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71116"/>
            <a:ext cx="9289032" cy="1034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Máquinas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térmicas</a:t>
            </a:r>
          </a:p>
        </p:txBody>
      </p:sp>
      <p:pic>
        <p:nvPicPr>
          <p:cNvPr id="3074" name="Picture 2" descr="Resultado de imagem para máquina térmica refrigerad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1547589"/>
            <a:ext cx="7776864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71116"/>
            <a:ext cx="9289032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Ciclos termodinâmicos</a:t>
            </a:r>
          </a:p>
        </p:txBody>
      </p:sp>
      <p:pic>
        <p:nvPicPr>
          <p:cNvPr id="4098" name="Picture 2" descr="Resultado de imagem para ciclo termodinâm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2233855"/>
            <a:ext cx="5040560" cy="50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9289032" cy="56486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Processos termodinâmicos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32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>
              <a:spcAft>
                <a:spcPts val="600"/>
              </a:spcAft>
            </a:pPr>
            <a:r>
              <a:rPr lang="pt-BR" sz="2800" dirty="0">
                <a:hlinkClick r:id="rId2" tooltip="Sistema adiabático (física)"/>
              </a:rPr>
              <a:t>Processo Adiabático</a:t>
            </a:r>
            <a:r>
              <a:rPr lang="pt-BR" sz="2800" dirty="0"/>
              <a:t>: No processo adiabático não há troca de calor do sistema com o meio, ou seja, Q = 0, então pela equação (4) da 1ª lei da termodinâmica,  ΔU=W.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hlinkClick r:id="rId3" tooltip="Transformação isotérmica"/>
              </a:rPr>
              <a:t>Processo Isotérmico</a:t>
            </a:r>
            <a:r>
              <a:rPr lang="pt-BR" sz="2800" dirty="0"/>
              <a:t>: No processo isotérmico, a temperatura do sistema é constante.</a:t>
            </a:r>
          </a:p>
          <a:p>
            <a:pPr>
              <a:spcAft>
                <a:spcPts val="600"/>
              </a:spcAft>
            </a:pPr>
            <a:r>
              <a:rPr lang="pt-BR" sz="2800" dirty="0"/>
              <a:t>Processo Isobárico: No processo isobárico, a pressão do sistema é constante.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hlinkClick r:id="rId4" tooltip="Sistema isocórico (física)"/>
              </a:rPr>
              <a:t>Processo </a:t>
            </a:r>
            <a:r>
              <a:rPr lang="pt-BR" sz="2800" dirty="0" err="1">
                <a:hlinkClick r:id="rId4" tooltip="Sistema isocórico (física)"/>
              </a:rPr>
              <a:t>Isocórico</a:t>
            </a:r>
            <a:r>
              <a:rPr lang="pt-BR" sz="2800" dirty="0"/>
              <a:t> (isovolumétrico): </a:t>
            </a:r>
            <a:r>
              <a:rPr lang="pt-BR" sz="2800" i="1" dirty="0"/>
              <a:t>No processo </a:t>
            </a:r>
            <a:r>
              <a:rPr lang="pt-BR" sz="2800" i="1" dirty="0" err="1"/>
              <a:t>isocórico</a:t>
            </a:r>
            <a:r>
              <a:rPr lang="pt-BR" sz="2800" i="1" dirty="0"/>
              <a:t>, o volume do sistema é constante, pela equação do trabalho isso faz com que o trabalho seja igual a zero. Logo, </a:t>
            </a:r>
            <a:r>
              <a:rPr lang="pt-BR" sz="2800" i="1" dirty="0" smtClean="0"/>
              <a:t>ΔU=Q</a:t>
            </a:r>
            <a:endParaRPr lang="pt-BR" sz="2800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53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7784" y="1632922"/>
            <a:ext cx="9289032" cy="4691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Trabalho e energia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32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Trabalho: movimento </a:t>
            </a:r>
            <a:r>
              <a:rPr lang="pt-BR" sz="2800" i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contra</a:t>
            </a: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uma força que se opõe ao deslocamento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pt-BR" sz="28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Energia: capacidade de realizar trabalho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pt-BR" sz="28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Sistemas: aberto*, fechado*,  isolado**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pt-BR" sz="28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pt-BR" sz="24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pt-BR" sz="24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*fronteiras diatérmicas; ** fronteiras adiabáticas</a:t>
            </a:r>
            <a:endParaRPr lang="pt-BR" sz="2800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482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9289032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Processo isotérmico x processo adiabático</a:t>
            </a:r>
          </a:p>
        </p:txBody>
      </p:sp>
      <p:pic>
        <p:nvPicPr>
          <p:cNvPr id="1028" name="Picture 4" descr="Resultado de imagem para processo isotérmic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2411684"/>
            <a:ext cx="5184576" cy="48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9289032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Ciclo de Carnot</a:t>
            </a:r>
          </a:p>
        </p:txBody>
      </p:sp>
      <p:pic>
        <p:nvPicPr>
          <p:cNvPr id="5122" name="Picture 2" descr="Resultado de imagem para ciclo de carnot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26158" r="29788" b="-1"/>
          <a:stretch/>
        </p:blipFill>
        <p:spPr bwMode="auto">
          <a:xfrm>
            <a:off x="96292" y="2339678"/>
            <a:ext cx="446963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ciclo de carno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81" y="2807730"/>
            <a:ext cx="5376593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9289032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Ciclo de Carnot</a:t>
            </a:r>
          </a:p>
        </p:txBody>
      </p:sp>
      <p:sp>
        <p:nvSpPr>
          <p:cNvPr id="4" name="AutoShape 5" descr="{\displaystyle \left(1-{\frac {T_{f}}{T_{q}}}\right)\times 100\%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r="14818"/>
          <a:stretch/>
        </p:blipFill>
        <p:spPr bwMode="auto">
          <a:xfrm>
            <a:off x="1" y="-36587"/>
            <a:ext cx="10152880" cy="759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if.ufrgs.br/~dschulz/web/imagens/ciclo_otto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251446"/>
            <a:ext cx="8039052" cy="73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7784" y="1632922"/>
            <a:ext cx="9289032" cy="1034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Ciclo de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Otto</a:t>
            </a:r>
          </a:p>
        </p:txBody>
      </p:sp>
    </p:spTree>
    <p:extLst>
      <p:ext uri="{BB962C8B-B14F-4D97-AF65-F5344CB8AC3E}">
        <p14:creationId xmlns:p14="http://schemas.microsoft.com/office/powerpoint/2010/main" val="4813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367904" y="1161097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pt-BR" smtClean="0">
                <a:solidFill>
                  <a:sysClr val="windowText" lastClr="000000"/>
                </a:solidFill>
              </a:rPr>
              <a:t>Leis da Termodinâmica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420363" y="5071662"/>
            <a:ext cx="7416000" cy="25531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marL="0" indent="0" algn="l">
              <a:buFont typeface="StarSymbol"/>
              <a:buNone/>
            </a:pPr>
            <a:r>
              <a:rPr lang="pt-BR" sz="2000" smtClean="0">
                <a:solidFill>
                  <a:sysClr val="windowText" lastClr="000000"/>
                </a:solidFill>
              </a:rPr>
              <a:t>. </a:t>
            </a:r>
            <a:endParaRPr lang="pt-BR" sz="20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 W = P \Delta V = P (V_f - V_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29" y="3620804"/>
            <a:ext cx="345311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 Q = \Delta U + P \Delta V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53" y="4943051"/>
            <a:ext cx="230425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 Q = \Delta H = \Delta U + P \Delta V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02" y="6239194"/>
            <a:ext cx="3264363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420363" y="2407366"/>
            <a:ext cx="7416000" cy="521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l">
              <a:buFont typeface="StarSymbol"/>
              <a:buNone/>
            </a:pPr>
            <a:r>
              <a:rPr lang="pt-BR" i="1" dirty="0" smtClean="0">
                <a:solidFill>
                  <a:sysClr val="windowText" lastClr="000000"/>
                </a:solidFill>
              </a:rPr>
              <a:t>Primeira Lei da Termodinâmica:</a:t>
            </a:r>
          </a:p>
          <a:p>
            <a:pPr marL="0" indent="0" algn="just">
              <a:buFont typeface="StarSymbol"/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• A pressão constante:</a:t>
            </a:r>
          </a:p>
          <a:p>
            <a:pPr marL="0" indent="0" algn="just">
              <a:buFont typeface="StarSymbol"/>
              <a:buNone/>
            </a:pPr>
            <a:endParaRPr lang="pt-BR" sz="2400" dirty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dirty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dirty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dirty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r>
              <a:rPr lang="pt-BR" sz="2000" dirty="0" smtClean="0">
                <a:solidFill>
                  <a:sysClr val="windowText" lastClr="000000"/>
                </a:solidFill>
              </a:rPr>
              <a:t>onde </a:t>
            </a:r>
            <a:r>
              <a:rPr lang="pt-BR" sz="2000" b="1" dirty="0" smtClean="0">
                <a:solidFill>
                  <a:sysClr val="windowText" lastClr="000000"/>
                </a:solidFill>
              </a:rPr>
              <a:t>∆H</a:t>
            </a:r>
            <a:r>
              <a:rPr lang="pt-BR" sz="2000" dirty="0" smtClean="0">
                <a:solidFill>
                  <a:sysClr val="windowText" lastClr="000000"/>
                </a:solidFill>
              </a:rPr>
              <a:t> é a </a:t>
            </a:r>
            <a:r>
              <a:rPr lang="pt-BR" sz="2000" b="1" dirty="0" smtClean="0">
                <a:solidFill>
                  <a:sysClr val="windowText" lastClr="000000"/>
                </a:solidFill>
              </a:rPr>
              <a:t>variação de entalpia </a:t>
            </a:r>
            <a:r>
              <a:rPr lang="pt-BR" sz="2000" dirty="0" smtClean="0">
                <a:solidFill>
                  <a:sysClr val="windowText" lastClr="000000"/>
                </a:solidFill>
              </a:rPr>
              <a:t>de uma transformação</a:t>
            </a:r>
          </a:p>
          <a:p>
            <a:pPr marL="0" indent="0" algn="just">
              <a:buFont typeface="StarSymbol"/>
              <a:buNone/>
            </a:pPr>
            <a:endParaRPr lang="pt-BR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eria.org/chemtextbook/tableA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6"/>
          <a:stretch/>
        </p:blipFill>
        <p:spPr bwMode="auto">
          <a:xfrm>
            <a:off x="1508125" y="0"/>
            <a:ext cx="8572500" cy="74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s.prenhall.com/wps/media/objects/4678/4790699/images/table8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2123653"/>
            <a:ext cx="7412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slideplayer.com/1/255637/slides/slide_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21" y="755501"/>
            <a:ext cx="8279904" cy="62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78164" y="1547589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Lei de </a:t>
            </a:r>
            <a:r>
              <a:rPr lang="pt-BR" dirty="0" err="1" smtClean="0">
                <a:solidFill>
                  <a:sysClr val="windowText" lastClr="000000"/>
                </a:solidFill>
              </a:rPr>
              <a:t>Hess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2809749"/>
            <a:ext cx="9143665" cy="225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4" y="5621191"/>
            <a:ext cx="82581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78164" y="1547589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Lei de </a:t>
            </a:r>
            <a:r>
              <a:rPr lang="pt-BR" dirty="0" err="1" smtClean="0">
                <a:solidFill>
                  <a:sysClr val="windowText" lastClr="000000"/>
                </a:solidFill>
              </a:rPr>
              <a:t>Hess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2832700"/>
            <a:ext cx="85915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7784" y="1632922"/>
            <a:ext cx="9289032" cy="2686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Calor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32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Processos </a:t>
            </a:r>
            <a:r>
              <a:rPr lang="pt-BR" sz="2800" i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endotérmicos</a:t>
            </a: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e </a:t>
            </a:r>
            <a:r>
              <a:rPr lang="pt-BR" sz="2800" i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exotérmicos</a:t>
            </a:r>
            <a:endParaRPr lang="pt-BR" sz="2800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pt-BR" sz="28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Lei “zero” da termodinâmica</a:t>
            </a:r>
            <a:endParaRPr lang="pt-BR" sz="24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800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2050" name="Picture 2" descr="Resultado de imagem para lei zero da termodinamic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4067869"/>
            <a:ext cx="7704856" cy="29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4715941"/>
            <a:ext cx="70294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87" y="3203773"/>
            <a:ext cx="3467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78164" y="1547589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Lei de </a:t>
            </a:r>
            <a:r>
              <a:rPr lang="pt-BR" dirty="0" err="1" smtClean="0">
                <a:solidFill>
                  <a:sysClr val="windowText" lastClr="000000"/>
                </a:solidFill>
              </a:rPr>
              <a:t>Hess</a:t>
            </a: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6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39" y="3038409"/>
            <a:ext cx="7915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4" y="3928243"/>
            <a:ext cx="92773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78164" y="1547589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Lei de </a:t>
            </a:r>
            <a:r>
              <a:rPr lang="pt-BR" dirty="0" err="1" smtClean="0">
                <a:solidFill>
                  <a:sysClr val="windowText" lastClr="000000"/>
                </a:solidFill>
              </a:rPr>
              <a:t>Hess</a:t>
            </a: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3E0"/>
              </a:clrFrom>
              <a:clrTo>
                <a:srgbClr val="FEF3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2" y="4859957"/>
            <a:ext cx="95264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3E0"/>
              </a:clrFrom>
              <a:clrTo>
                <a:srgbClr val="FEF3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70" y="2498967"/>
            <a:ext cx="7788558" cy="192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78164" y="1331565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algn="l"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Lei de </a:t>
            </a:r>
            <a:r>
              <a:rPr lang="pt-BR" dirty="0" err="1" smtClean="0">
                <a:solidFill>
                  <a:sysClr val="windowText" lastClr="000000"/>
                </a:solidFill>
              </a:rPr>
              <a:t>Hess</a:t>
            </a: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quação de Gibbs-Helmholtz para determinar a espontaneidade de uma reaçã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90" y="4198917"/>
            <a:ext cx="3816424" cy="14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295896" y="301320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Leis da Termodinâmica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943968" y="1590177"/>
            <a:ext cx="7992641" cy="521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l">
              <a:buFont typeface="StarSymbol"/>
              <a:buNone/>
            </a:pPr>
            <a:r>
              <a:rPr lang="pt-BR" i="1" dirty="0" smtClean="0">
                <a:solidFill>
                  <a:sysClr val="windowText" lastClr="000000"/>
                </a:solidFill>
              </a:rPr>
              <a:t>Segunda Lei:</a:t>
            </a:r>
          </a:p>
          <a:p>
            <a:pPr marL="0" indent="0" algn="just">
              <a:buNone/>
            </a:pPr>
            <a:r>
              <a:rPr lang="pt-BR" sz="2800" i="1" dirty="0">
                <a:solidFill>
                  <a:sysClr val="windowText" lastClr="000000"/>
                </a:solidFill>
              </a:rPr>
              <a:t> </a:t>
            </a:r>
            <a:r>
              <a:rPr lang="pt-BR" sz="2400" i="1" dirty="0">
                <a:solidFill>
                  <a:sysClr val="windowText" lastClr="000000"/>
                </a:solidFill>
              </a:rPr>
              <a:t>"A quantidade de entropia de qualquer sistema isolado termodinamicamente tende a incrementar-se com o tempo, até alcançar um valor </a:t>
            </a:r>
            <a:r>
              <a:rPr lang="pt-BR" sz="2400" i="1" dirty="0" smtClean="0">
                <a:solidFill>
                  <a:sysClr val="windowText" lastClr="000000"/>
                </a:solidFill>
              </a:rPr>
              <a:t>máximo.“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Equação de </a:t>
            </a:r>
            <a:r>
              <a:rPr lang="pt-BR" sz="2400" dirty="0" err="1" smtClean="0">
                <a:solidFill>
                  <a:sysClr val="windowText" lastClr="000000"/>
                </a:solidFill>
              </a:rPr>
              <a:t>Gibbs-Helmholz</a:t>
            </a:r>
            <a:endParaRPr lang="pt-BR" sz="2400" dirty="0" smtClean="0">
              <a:solidFill>
                <a:sysClr val="windowText" lastClr="000000"/>
              </a:solidFill>
            </a:endParaRPr>
          </a:p>
          <a:p>
            <a:pPr marL="0" indent="0">
              <a:buFont typeface="StarSymbol"/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					,onde S é a entropia e </a:t>
            </a:r>
          </a:p>
          <a:p>
            <a:pPr marL="0" indent="0" algn="r">
              <a:buFont typeface="StarSymbol"/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G a energia livre de </a:t>
            </a:r>
            <a:r>
              <a:rPr lang="pt-BR" sz="2400" dirty="0" err="1" smtClean="0">
                <a:solidFill>
                  <a:sysClr val="windowText" lastClr="000000"/>
                </a:solidFill>
              </a:rPr>
              <a:t>Gibbs</a:t>
            </a:r>
            <a:endParaRPr lang="pt-BR" sz="2400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pt-BR" sz="2400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ysClr val="windowText" lastClr="000000"/>
                </a:solidFill>
              </a:rPr>
              <a:t>∆</a:t>
            </a:r>
            <a:r>
              <a:rPr lang="pt-BR" sz="2400" dirty="0">
                <a:solidFill>
                  <a:sysClr val="windowText" lastClr="000000"/>
                </a:solidFill>
              </a:rPr>
              <a:t>G &lt; 0 processo espontâneo</a:t>
            </a:r>
          </a:p>
          <a:p>
            <a:pPr marL="0" indent="0">
              <a:buNone/>
            </a:pPr>
            <a:r>
              <a:rPr lang="pt-BR" sz="2400" dirty="0">
                <a:solidFill>
                  <a:sysClr val="windowText" lastClr="000000"/>
                </a:solidFill>
              </a:rPr>
              <a:t>∆G </a:t>
            </a:r>
            <a:r>
              <a:rPr lang="pt-BR" sz="2400" dirty="0" smtClean="0">
                <a:solidFill>
                  <a:sysClr val="windowText" lastClr="000000"/>
                </a:solidFill>
              </a:rPr>
              <a:t>&gt; </a:t>
            </a:r>
            <a:r>
              <a:rPr lang="pt-BR" sz="2400" dirty="0">
                <a:solidFill>
                  <a:sysClr val="windowText" lastClr="000000"/>
                </a:solidFill>
              </a:rPr>
              <a:t>0 processo </a:t>
            </a:r>
            <a:r>
              <a:rPr lang="pt-BR" sz="2400" dirty="0" smtClean="0">
                <a:solidFill>
                  <a:sysClr val="windowText" lastClr="000000"/>
                </a:solidFill>
              </a:rPr>
              <a:t>não-espontâneo</a:t>
            </a:r>
            <a:endParaRPr lang="pt-BR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pentextbc.ca/introductorychemistry/wp-content/uploads/sites/17/2014/06/Standard_Molar_Entropy_Table_-e14114953953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32" y="2483693"/>
            <a:ext cx="798743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79872" y="932400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Entropia molar padrão (S°)</a:t>
            </a: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784" y="1632922"/>
            <a:ext cx="9289032" cy="55178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Energia interna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32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É uma </a:t>
            </a:r>
            <a:r>
              <a:rPr lang="pt-BR" sz="2800" i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função de estado. </a:t>
            </a: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Para um gás monoatômico*:</a:t>
            </a: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pt-BR" sz="2800" i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4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800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8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800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8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800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8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pt-BR" sz="24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*ver </a:t>
            </a:r>
            <a:r>
              <a:rPr lang="pt-BR" sz="2400" i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Teorema</a:t>
            </a: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pt-BR" sz="2400" i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da Equipartição</a:t>
            </a:r>
            <a:endParaRPr lang="pt-BR" sz="2000" i="1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3" name="Picture 2" descr="Resultado de imagem para energia intern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2" y="3239195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7784" y="1632922"/>
            <a:ext cx="9289032" cy="2627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Energia interna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32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- Para um gás diatômico: mais dois graus de liberdade!</a:t>
            </a: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pt-BR" sz="2800" i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4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800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3076" name="Picture 4" descr="http://images.slideplayer.com/26/8890063/slides/slide_5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46207" r="7630" b="19770"/>
          <a:stretch/>
        </p:blipFill>
        <p:spPr bwMode="auto">
          <a:xfrm>
            <a:off x="295007" y="3419797"/>
            <a:ext cx="9494899" cy="29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ímbolo de 'Não' 1"/>
          <p:cNvSpPr/>
          <p:nvPr/>
        </p:nvSpPr>
        <p:spPr>
          <a:xfrm>
            <a:off x="863848" y="4020906"/>
            <a:ext cx="2376264" cy="2327948"/>
          </a:xfrm>
          <a:prstGeom prst="noSmoking">
            <a:avLst>
              <a:gd name="adj" fmla="val 54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9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2" b="20961"/>
          <a:stretch/>
        </p:blipFill>
        <p:spPr bwMode="auto">
          <a:xfrm>
            <a:off x="556448" y="3612500"/>
            <a:ext cx="90203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7784" y="1632922"/>
            <a:ext cx="9289032" cy="2627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Energia interna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3200" b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pt-BR" sz="28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- Para um gás diatômico:</a:t>
            </a:r>
          </a:p>
          <a:p>
            <a:pPr marL="457200" marR="0" lvl="0" indent="-4572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</a:pPr>
            <a:endParaRPr lang="pt-BR" sz="2800" i="1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4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R="0" lvl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pt-BR" sz="2800" kern="0" dirty="0" smtClean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934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uclear-power.net/wp-content/uploads/2017/02/Molar-specific-heats-ideal-ga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2123651"/>
            <a:ext cx="7416824" cy="52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238106" y="827509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pt-BR" dirty="0" smtClean="0">
                <a:solidFill>
                  <a:sysClr val="windowText" lastClr="000000"/>
                </a:solidFill>
              </a:rPr>
              <a:t>Como medir o calor?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951317" y="4823334"/>
            <a:ext cx="326932" cy="20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13" name="Picture 7" descr="Q=m\cdot c \cdot\Delta\th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20" y="3183546"/>
            <a:ext cx="2030911" cy="30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\rightarrow\Delta\theta &gt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82" y="4066109"/>
            <a:ext cx="1152128" cy="2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\rightarrow\Delta\theta &lt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083" y="4961031"/>
            <a:ext cx="1152129" cy="2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Q=m \cdot 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9" y="6538274"/>
            <a:ext cx="172019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022098" y="2065563"/>
            <a:ext cx="531425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>
                <a:solidFill>
                  <a:srgbClr val="252525"/>
                </a:solidFill>
                <a:latin typeface="Arial" charset="0"/>
                <a:cs typeface="Arial" charset="0"/>
              </a:rPr>
              <a:t>Função Fundamental da Calorimetria</a:t>
            </a: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 (Quantidade de Calor Sensível)</a:t>
            </a:r>
            <a:endParaRPr lang="pt-BR" alt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Ocorre mudança de temperatura nas substâncias.</a:t>
            </a:r>
            <a:endParaRPr lang="pt-BR" alt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  </a:t>
            </a:r>
            <a:endParaRPr lang="pt-BR" altLang="pt-BR" sz="16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6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16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Q&gt;0 </a:t>
            </a: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(o corpo recebe calor)  </a:t>
            </a:r>
            <a:r>
              <a:rPr lang="pt-BR" altLang="pt-BR" sz="1400" dirty="0">
                <a:solidFill>
                  <a:srgbClr val="252525"/>
                </a:solidFill>
                <a:latin typeface="Arial" charset="0"/>
                <a:cs typeface="Arial" charset="0"/>
              </a:rPr>
              <a:t> </a:t>
            </a: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(o corpo se aquece</a:t>
            </a:r>
            <a:r>
              <a:rPr lang="pt-BR" altLang="pt-BR" sz="16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6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600" dirty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600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sz="16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Q&lt;0 </a:t>
            </a: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(o corpo cede calor)  </a:t>
            </a:r>
            <a:r>
              <a:rPr lang="pt-BR" altLang="pt-BR" sz="1400" dirty="0">
                <a:solidFill>
                  <a:srgbClr val="252525"/>
                </a:solidFill>
                <a:latin typeface="Arial" charset="0"/>
                <a:cs typeface="Arial" charset="0"/>
              </a:rPr>
              <a:t>(</a:t>
            </a: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o corpo se esfria</a:t>
            </a:r>
            <a:r>
              <a:rPr lang="pt-BR" altLang="pt-BR" sz="1600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sz="1600" dirty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 b="1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600" b="1" dirty="0" smtClean="0">
              <a:solidFill>
                <a:srgbClr val="252525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solidFill>
                  <a:srgbClr val="252525"/>
                </a:solidFill>
                <a:latin typeface="Arial" charset="0"/>
                <a:cs typeface="Arial" charset="0"/>
              </a:rPr>
              <a:t>Quantidade </a:t>
            </a:r>
            <a:r>
              <a:rPr lang="pt-BR" altLang="pt-BR" sz="1600" b="1" dirty="0">
                <a:solidFill>
                  <a:srgbClr val="252525"/>
                </a:solidFill>
                <a:latin typeface="Arial" charset="0"/>
                <a:cs typeface="Arial" charset="0"/>
              </a:rPr>
              <a:t>de Calor Latente</a:t>
            </a:r>
            <a:endParaRPr lang="pt-BR" alt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252525"/>
                </a:solidFill>
                <a:latin typeface="Arial" charset="0"/>
                <a:cs typeface="Arial" charset="0"/>
              </a:rPr>
              <a:t>Ocorre mudança de estado físico nas substâncias.</a:t>
            </a:r>
            <a:endParaRPr lang="pt-BR" alt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12" descr="http://2012books.lardbucket.org/books/principles-of-general-chemistry-v1.0/section_09/c3f2def4f1ad04996c40999978baa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52" y="3065056"/>
            <a:ext cx="2990398" cy="379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23888" y="467469"/>
            <a:ext cx="741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pt-BR" sz="4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pt-BR" smtClean="0">
                <a:solidFill>
                  <a:sysClr val="windowText" lastClr="000000"/>
                </a:solidFill>
              </a:rPr>
              <a:t>O que é o calor?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223888" y="1685475"/>
            <a:ext cx="7416000" cy="521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0" indent="0" algn="l">
              <a:buFont typeface="StarSymbol"/>
              <a:buNone/>
            </a:pPr>
            <a:r>
              <a:rPr lang="pt-BR" i="1" dirty="0" smtClean="0">
                <a:solidFill>
                  <a:sysClr val="windowText" lastClr="000000"/>
                </a:solidFill>
              </a:rPr>
              <a:t>Experimento de Joule</a:t>
            </a:r>
          </a:p>
          <a:p>
            <a:pPr marL="0" indent="0" algn="l">
              <a:buFont typeface="StarSymbol"/>
              <a:buNone/>
            </a:pPr>
            <a:endParaRPr lang="pt-BR" i="1" dirty="0">
              <a:solidFill>
                <a:sysClr val="windowText" lastClr="000000"/>
              </a:solidFill>
            </a:endParaRPr>
          </a:p>
          <a:p>
            <a:pPr marL="0" indent="0" algn="l">
              <a:buFont typeface="StarSymbol"/>
              <a:buNone/>
            </a:pPr>
            <a:endParaRPr lang="pt-BR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just">
              <a:buFont typeface="StarSymbol"/>
              <a:buNone/>
            </a:pPr>
            <a:endParaRPr lang="pt-BR" sz="2400" i="1" dirty="0" smtClean="0">
              <a:solidFill>
                <a:sysClr val="windowText" lastClr="000000"/>
              </a:solidFill>
            </a:endParaRPr>
          </a:p>
          <a:p>
            <a:pPr marL="0" indent="0" algn="l">
              <a:buFont typeface="StarSymbol"/>
              <a:buNone/>
            </a:pPr>
            <a:endParaRPr lang="pt-BR" i="1" dirty="0" smtClean="0">
              <a:solidFill>
                <a:sysClr val="windowText" lastClr="000000"/>
              </a:solidFill>
            </a:endParaRPr>
          </a:p>
          <a:p>
            <a:pPr marL="0" indent="0" algn="ctr">
              <a:buFont typeface="StarSymbol"/>
              <a:buNone/>
            </a:pP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2" descr="http://etc.usf.edu/clipart/35600/35657/joule_35657_md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2474672"/>
            <a:ext cx="60960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362</Words>
  <Application>Microsoft Office PowerPoint</Application>
  <PresentationFormat>Personalizar</PresentationFormat>
  <Paragraphs>120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 A Woehl</dc:creator>
  <cp:lastModifiedBy>Marco</cp:lastModifiedBy>
  <cp:revision>68</cp:revision>
  <dcterms:created xsi:type="dcterms:W3CDTF">2013-08-01T09:08:21Z</dcterms:created>
  <dcterms:modified xsi:type="dcterms:W3CDTF">2017-10-19T20:21:55Z</dcterms:modified>
</cp:coreProperties>
</file>