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5" r:id="rId3"/>
    <p:sldId id="286" r:id="rId4"/>
    <p:sldId id="294" r:id="rId5"/>
    <p:sldId id="287" r:id="rId6"/>
    <p:sldId id="288" r:id="rId7"/>
    <p:sldId id="289" r:id="rId8"/>
    <p:sldId id="291" r:id="rId9"/>
    <p:sldId id="290" r:id="rId10"/>
    <p:sldId id="292" r:id="rId11"/>
    <p:sldId id="293" r:id="rId12"/>
    <p:sldId id="297" r:id="rId13"/>
    <p:sldId id="295" r:id="rId14"/>
    <p:sldId id="296" r:id="rId15"/>
    <p:sldId id="298" r:id="rId16"/>
    <p:sldId id="299" r:id="rId17"/>
    <p:sldId id="301" r:id="rId18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2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2580ECA-5DC1-4CBF-A88C-7FCF93CFE570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8110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067CE7B-6DED-4BC9-A1D3-CA25CB793EA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68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pt-BR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9E2BF6-0515-4945-9E1F-40D9E8DF97F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3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0FBB09-7C1A-40E4-B494-5072FE0492B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8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AD95F0-1790-4D50-954F-0742C6DFD53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4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B59D2B-5ADE-4CB0-85C3-29B4F29C0AE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B3F3DF-E626-4275-B6A5-57BF9B76E0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7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FBD1F4-1CE7-4328-BCB3-A0DA2F83892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7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520CA9-8AA1-4F6F-839C-91FF5A505C3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1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A82EE8-4ABD-4394-A190-6C8F6D43213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7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22DC46-8A7B-4808-B0D1-EC199DAB234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6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97E3EC-D446-4125-A699-6E0B07B8183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17D2BD-17B2-4971-9922-749862C6FAA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4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EA5EA81-57DA-467F-8170-8BBCF163C94E}" type="slidenum"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107000" cy="756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t-BR" sz="32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3408" y="1547589"/>
            <a:ext cx="5993048" cy="28043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6600" b="1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Gases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</a:br>
            <a:endParaRPr lang="pt-BR" sz="2800" b="1" i="0" u="none" strike="noStrike" kern="0" spc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500" b="1" i="1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Processos Químicos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500" b="1" i="1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Módulo II - </a:t>
            </a:r>
            <a:r>
              <a:rPr lang="pt-BR" sz="2500" b="1" i="1" u="none" strike="noStrike" kern="0" spc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Câmpus</a:t>
            </a:r>
            <a:r>
              <a:rPr lang="pt-BR" sz="2500" b="1" i="1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 Lages</a:t>
            </a:r>
            <a:r>
              <a:rPr lang="pt-BR" sz="2000" b="0" i="0" u="none" strike="noStrike" kern="0" spc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Marco </a:t>
            </a:r>
            <a:r>
              <a:rPr lang="pt-BR" sz="2000" b="0" i="0" u="none" strike="noStrike" kern="0" spc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Aurelio</a:t>
            </a: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pt-BR" sz="2000" b="0" i="0" u="none" strike="noStrike" kern="0" spc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Woehl</a:t>
            </a:r>
            <a:endParaRPr lang="pt-BR" sz="2000" b="0" i="0" u="none" strike="noStrike" kern="0" spc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1026" name="Picture 2" descr="https://upload.wikimedia.org/wikipedia/commons/e/e6/Aeronautics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8E6D7"/>
              </a:clrFrom>
              <a:clrTo>
                <a:srgbClr val="E8E6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" r="34807" b="19747"/>
          <a:stretch/>
        </p:blipFill>
        <p:spPr bwMode="auto">
          <a:xfrm>
            <a:off x="6076847" y="2030186"/>
            <a:ext cx="4017162" cy="55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eselduck.info/machine/01%20prime%20movers/gas_turbine/gas_turbine_twin_install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5470048"/>
            <a:ext cx="2867204" cy="20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atentimages.storage.googleapis.com/US8020722B2/US08020722-20110920-D00008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272" y="4323934"/>
            <a:ext cx="2664296" cy="251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sasafety.com/media/catalog/product/cache/1/image/9df78eab33525d08d6e5fb8d27136e95/H/T/HT3587FS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 r="31710"/>
          <a:stretch/>
        </p:blipFill>
        <p:spPr bwMode="auto">
          <a:xfrm>
            <a:off x="4268979" y="2949778"/>
            <a:ext cx="2499525" cy="460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0/01/MaxwellBoltzmann-en.svg/360px-MaxwellBoltzmann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78" y="2339677"/>
            <a:ext cx="7200678" cy="47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 \sqrt{\overline{u^2}}=\ \sqrt{\frac{3RT}{M}}=\ \sqrt{\frac{3(8.3145\ J{\ K}^{-1}{\ mol}^{-1})(298.15\ K)}{28.02\ x\ {10}^{-3}\ kg{\ mol}^{-1}}}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/>
          <a:stretch/>
        </p:blipFill>
        <p:spPr bwMode="auto">
          <a:xfrm>
            <a:off x="222797" y="2539861"/>
            <a:ext cx="2845585" cy="80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8630" y="1861756"/>
            <a:ext cx="9433048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373D3F"/>
                </a:solidFill>
                <a:effectLst/>
                <a:latin typeface="Tinos"/>
                <a:cs typeface="Arial" pitchFamily="34" charset="0"/>
              </a:rPr>
              <a:t>Calcule a velocidade quadrática média das</a:t>
            </a:r>
            <a:r>
              <a:rPr kumimoji="0" lang="pt-BR" altLang="pt-BR" sz="2400" b="0" i="0" u="none" strike="noStrike" cap="none" normalizeH="0" dirty="0" smtClean="0">
                <a:ln>
                  <a:noFill/>
                </a:ln>
                <a:solidFill>
                  <a:srgbClr val="373D3F"/>
                </a:solidFill>
                <a:effectLst/>
                <a:latin typeface="Tinos"/>
                <a:cs typeface="Arial" pitchFamily="34" charset="0"/>
              </a:rPr>
              <a:t> moléculas de nitrogênio a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373D3F"/>
                </a:solidFill>
                <a:effectLst/>
                <a:latin typeface="Tinos"/>
                <a:cs typeface="Arial" pitchFamily="34" charset="0"/>
              </a:rPr>
              <a:t>25ºC:</a:t>
            </a:r>
            <a:r>
              <a:rPr kumimoji="0" lang="pt-BR" alt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373D3F"/>
                </a:solidFill>
                <a:effectLst/>
                <a:latin typeface="Tinos"/>
              </a:rPr>
              <a:t>Sabendo que 1 J = 1 kg</a:t>
            </a:r>
            <a:r>
              <a:rPr lang="pt-BR" altLang="pt-BR" sz="2000" i="1" baseline="30000" dirty="0">
                <a:solidFill>
                  <a:srgbClr val="373D3F"/>
                </a:solidFill>
                <a:latin typeface="Tinos"/>
              </a:rPr>
              <a:t>2</a:t>
            </a: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373D3F"/>
                </a:solidFill>
                <a:effectLst/>
                <a:latin typeface="Tinos"/>
              </a:rPr>
              <a:t> m</a:t>
            </a:r>
            <a:r>
              <a:rPr kumimoji="0" lang="pt-BR" altLang="pt-BR" sz="2000" b="0" i="1" u="none" strike="noStrike" cap="none" normalizeH="0" baseline="30000" dirty="0" smtClean="0">
                <a:ln>
                  <a:noFill/>
                </a:ln>
                <a:solidFill>
                  <a:srgbClr val="373D3F"/>
                </a:solidFill>
                <a:effectLst/>
                <a:latin typeface="Tinos"/>
              </a:rPr>
              <a:t>-2</a:t>
            </a: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373D3F"/>
                </a:solidFill>
                <a:effectLst/>
                <a:latin typeface="Tino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Podemos converter a metros por segundo: s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pt-BR" alt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102" name="Picture 6" descr=" \sqrt{\overline{u^2}}=\ \sqrt{\frac{3RT}{M}}=\ \sqrt{\frac{3(8.3145\ J{\ K}^{-1}{\ mol}^{-1})(298.15\ K)}{28.02\ x\ {10}^{-3}\ kg{\ mol}^{-1}}}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2771725"/>
            <a:ext cx="7937980" cy="7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 \sqrt{\overline{u^2}}=\ \sqrt{2.654\ x\ {10}^{5\ }J\ {kg}^{-1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3692398"/>
            <a:ext cx="5400600" cy="5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sqrt{\overline{u^2}}=\ \sqrt{2.654\ x\ {10}^{5\ }J\ {kg}^{-1}\ x\ \frac{1\ kg\ m^2{\ s}^{-2}}{1\ J}}\ \sqrt{\overline{u^2}}= \sqrt{2.654\ x\ {10}^{5\ }m^2{\ s}^{-2}}\ \textit{ = 515.2 m} {\ s}^{-1} \textit{}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03808" y="5301134"/>
            <a:ext cx="7109509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\sqrt{\overline{u^2}}=\ \sqrt{2.654\ x\ {10}^{5\ }J\ {kg}^{-1}\ x\ \frac{1\ kg\ m^2{\ s}^{-2}}{1\ J}}\ \sqrt{\overline{u^2}}= \sqrt{2.654\ x\ {10}^{5\ }m^2{\ s}^{-2}}\ \textit{ = 515.2 m} {\ s}^{-1} \textit{}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-14292" b="-1"/>
          <a:stretch/>
        </p:blipFill>
        <p:spPr bwMode="auto">
          <a:xfrm>
            <a:off x="488446" y="6135592"/>
            <a:ext cx="7360178" cy="8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1/13/Phase-diag-pt.svg/350px-Phase-diag-p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2158584"/>
            <a:ext cx="6984776" cy="53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7784" y="1632922"/>
            <a:ext cx="6883325" cy="85769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Gases ideais x Gases reais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176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32922"/>
            <a:ext cx="6883325" cy="85769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Gases ideais x Gases reais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O “fator de compressibilidade”</a:t>
            </a:r>
          </a:p>
        </p:txBody>
      </p:sp>
      <p:sp>
        <p:nvSpPr>
          <p:cNvPr id="3" name="AutoShape 2" descr="{\displaystyle pV_{m}=RTZ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{\displaystyle pV_{m}=RTZ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{\displaystyle pV_{m}=RTZ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http://www.profpc.com.br/estado%20gasoso/gas_real_z_fi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2699717"/>
            <a:ext cx="2816728" cy="47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-tRSQQOkTu8M/UZL33sxxV6I/AAAAAAAAAVs/vIo2HxOX24A/s1600/temperatura+press%C3%A3o+critic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2699717"/>
            <a:ext cx="694420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otadosconcursos.com.br/sistema/public/imagens_provas/21275/24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-4477" r="3830" b="-1310"/>
          <a:stretch/>
        </p:blipFill>
        <p:spPr bwMode="auto">
          <a:xfrm>
            <a:off x="409903" y="1403571"/>
            <a:ext cx="9254185" cy="615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9" t="15574" r="14087" b="68334"/>
          <a:stretch/>
        </p:blipFill>
        <p:spPr bwMode="auto">
          <a:xfrm>
            <a:off x="1007864" y="2555701"/>
            <a:ext cx="4792718" cy="11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ages.slideplayer.com/23/6909250/slides/slide_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 t="45241" r="21324" b="39587"/>
          <a:stretch/>
        </p:blipFill>
        <p:spPr bwMode="auto">
          <a:xfrm>
            <a:off x="2015976" y="5003973"/>
            <a:ext cx="6211614" cy="10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7784" y="1632922"/>
            <a:ext cx="9217024" cy="52819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Gases </a:t>
            </a: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reais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Equação de estado virial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onde </a:t>
            </a:r>
            <a:r>
              <a:rPr lang="pt-BR" sz="2000" i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B, C</a:t>
            </a: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,... são o segundo, terceiro, ... coeficientes do virial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Equação de Van der </a:t>
            </a:r>
            <a:r>
              <a:rPr lang="pt-BR" sz="2000" b="1" kern="0" dirty="0" err="1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Waals</a:t>
            </a:r>
            <a:endParaRPr lang="pt-BR" sz="2000" b="1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Onde </a:t>
            </a:r>
            <a:r>
              <a:rPr lang="pt-BR" sz="2000" i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b</a:t>
            </a: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é o volume molar “</a:t>
            </a:r>
            <a:r>
              <a:rPr lang="pt-BR" sz="2000" kern="0" dirty="0" err="1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exluído</a:t>
            </a: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” (~ volume do líquido) e </a:t>
            </a:r>
            <a:r>
              <a:rPr lang="pt-BR" sz="2000" i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a</a:t>
            </a: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corresponde a forças de atração intermoleculares </a:t>
            </a:r>
            <a:endParaRPr lang="pt-BR" sz="20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34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2vlcm61l7u1fs.cloudfront.net/media%2Fca1%2Fca1c43a1-dcf2-4b7d-b556-8a4dc5a2fdbf%2FphptFYMJ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4" y="2490614"/>
            <a:ext cx="8770562" cy="50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8182" y="1632922"/>
            <a:ext cx="9217024" cy="85769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Gases </a:t>
            </a: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reais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Equação de Van der </a:t>
            </a:r>
            <a:r>
              <a:rPr lang="pt-BR" sz="2000" b="1" kern="0" dirty="0" err="1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Waals</a:t>
            </a:r>
            <a:endParaRPr lang="pt-BR" sz="2000" b="1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243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182" y="1632922"/>
            <a:ext cx="9217024" cy="85769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Gases </a:t>
            </a: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reais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Equação de Van der </a:t>
            </a:r>
            <a:r>
              <a:rPr lang="pt-BR" sz="2000" b="1" kern="0" dirty="0" err="1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Waals</a:t>
            </a:r>
            <a:endParaRPr lang="pt-BR" sz="2000" b="1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4" name="Picture 2" descr="Resultado de imagem para van der waals equ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203773"/>
            <a:ext cx="36022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van der waals isoter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89" y="2061768"/>
            <a:ext cx="5512339" cy="52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7784" y="1632922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Pressão e Volume</a:t>
            </a:r>
          </a:p>
        </p:txBody>
      </p:sp>
      <p:pic>
        <p:nvPicPr>
          <p:cNvPr id="2052" name="Picture 4" descr="http://lh3.ggpht.com/_Qmjqb2Gk9no/TFw0Q0WrfqI/AAAAAAAAJcg/LGfuXQDDIWk/Tabela%201_thumb%5B5%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2483723"/>
            <a:ext cx="9492892" cy="28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32922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Pressão e Volume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1" y="2433667"/>
            <a:ext cx="1905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barômetro torricel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10" y="2411685"/>
            <a:ext cx="280035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barômetro mercú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2627709"/>
            <a:ext cx="4387602" cy="46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manômetro mercú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4" y="2987749"/>
            <a:ext cx="4650189" cy="40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7614" y="2051645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Pressão e Volume</a:t>
            </a:r>
          </a:p>
        </p:txBody>
      </p:sp>
      <p:pic>
        <p:nvPicPr>
          <p:cNvPr id="5124" name="Picture 4" descr="Resultado de imagem para manômetro funcion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7" y="3234363"/>
            <a:ext cx="4695052" cy="2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32922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Lei de Boyle</a:t>
            </a:r>
          </a:p>
        </p:txBody>
      </p:sp>
      <p:pic>
        <p:nvPicPr>
          <p:cNvPr id="4100" name="Picture 4" descr="http://www.feiradeciencias.com.br/cientistas/fotos/boyle_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3011015"/>
            <a:ext cx="2702831" cy="43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undoeducacao.bol.uol.com.br/upload/conteudo/images/grafico-de-isoterm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6" y="2339677"/>
            <a:ext cx="5174332" cy="50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4" y="2666926"/>
            <a:ext cx="1659144" cy="21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32922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Lei de Charles</a:t>
            </a:r>
          </a:p>
        </p:txBody>
      </p:sp>
      <p:pic>
        <p:nvPicPr>
          <p:cNvPr id="5122" name="Picture 2" descr="https://image.slidesharecdn.com/gaslawsppt-140704065227-phpapp01/95/gas-laws-ppt-7-638.jpg?cb=140445677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14961" r="17362" b="23456"/>
          <a:stretch/>
        </p:blipFill>
        <p:spPr bwMode="auto">
          <a:xfrm>
            <a:off x="1223888" y="2195661"/>
            <a:ext cx="8208912" cy="53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2" y="2339677"/>
            <a:ext cx="35666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7784" y="1632922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Lei de Gay-Lussac</a:t>
            </a:r>
          </a:p>
        </p:txBody>
      </p:sp>
      <p:pic>
        <p:nvPicPr>
          <p:cNvPr id="6146" name="Picture 2" descr="Resultado de imagem para gay lussa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" y="2411685"/>
            <a:ext cx="18288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-nm.mnimgs.com/img/study_content/lp/1/11/5/198/676/1361/1418/27-5-09_LP_Utpal_Chem_1.11.5.5.2.2_SJT_SS_html_m5c087c9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6" y="1955153"/>
            <a:ext cx="5216091" cy="523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32922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Lei de Graham</a:t>
            </a:r>
          </a:p>
        </p:txBody>
      </p:sp>
      <p:pic>
        <p:nvPicPr>
          <p:cNvPr id="1026" name="Picture 2" descr="Resultado de imagem para graham le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84" y="5580037"/>
            <a:ext cx="2088232" cy="15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graham l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2483693"/>
            <a:ext cx="139726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efusão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r="12963"/>
          <a:stretch/>
        </p:blipFill>
        <p:spPr bwMode="auto">
          <a:xfrm>
            <a:off x="1367904" y="2051645"/>
            <a:ext cx="5034336" cy="508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efusã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84" y="1802833"/>
            <a:ext cx="3532033" cy="35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2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32922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Teoria Cinética dos Gases</a:t>
            </a:r>
          </a:p>
        </p:txBody>
      </p:sp>
      <p:pic>
        <p:nvPicPr>
          <p:cNvPr id="2050" name="Picture 2" descr="Resultado de imagem para kinetic theory of gas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" y="3923853"/>
            <a:ext cx="3106250" cy="310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pentextbc.ca/introductorychemistry/wp-content/uploads/sites/17/2014/01/Distribution-of-molecular-speeds-of-O2-gas-at-three-temperatur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29" y="2456333"/>
            <a:ext cx="6776887" cy="49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v_p = \sqrt { \frac{2kT}{m} } = \sqrt { \frac{2RT}{M} 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v_p = \sqrt { \frac{2kT}{m} } = \sqrt { \frac{2RT}{M} 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1" descr="v_p = \sqrt { \frac{2kT}{m} } = \sqrt { \frac{2RT}{M} 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3" descr="{\displaystyle v_{rms}={\sqrt {{3RT} \over {M_{m}}}}}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4" name="Picture 16" descr="http://brasilescola.uol.com.br/upload/conteudo/images/c230ba670479b9015931c5efc3be55f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3" y="2505586"/>
            <a:ext cx="2301353" cy="144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104</Words>
  <Application>Microsoft Office PowerPoint</Application>
  <PresentationFormat>Personalizar</PresentationFormat>
  <Paragraphs>43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 A Woehl</dc:creator>
  <cp:lastModifiedBy>Marco</cp:lastModifiedBy>
  <cp:revision>47</cp:revision>
  <dcterms:created xsi:type="dcterms:W3CDTF">2013-08-01T09:08:21Z</dcterms:created>
  <dcterms:modified xsi:type="dcterms:W3CDTF">2017-08-03T14:50:51Z</dcterms:modified>
</cp:coreProperties>
</file>