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61" r:id="rId5"/>
    <p:sldId id="270" r:id="rId6"/>
    <p:sldId id="260" r:id="rId7"/>
    <p:sldId id="264" r:id="rId8"/>
    <p:sldId id="263" r:id="rId9"/>
    <p:sldId id="259" r:id="rId10"/>
    <p:sldId id="265" r:id="rId11"/>
    <p:sldId id="262" r:id="rId12"/>
    <p:sldId id="267" r:id="rId13"/>
    <p:sldId id="258" r:id="rId14"/>
    <p:sldId id="266" r:id="rId15"/>
    <p:sldId id="268" r:id="rId16"/>
    <p:sldId id="271" r:id="rId17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0" y="-34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D873891-BF36-44C4-9CDF-91F4DD0F1015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086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70FB183-4308-44B7-A412-9BB38D940A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28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pt-BR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103EE1-EE3D-4E11-B93A-EBB4DCCFF9E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4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46F378-17A4-4BAC-A584-9241866A730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9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021F8C-75F6-4556-9699-04AF8DD3F5E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5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6FA-D912-4A42-B28C-D47E96F75428}" type="slidenum">
              <a:rPr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E98-0B77-48BA-837E-302FBD3CC298}" type="slidenum">
              <a:rPr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04BF-1D95-4D10-BF5E-0839FF07A250}" type="slidenum">
              <a:rPr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C373-6A85-4B52-A304-C6B191AD45FE}" type="slidenum">
              <a:rPr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23AB-0840-439C-ABAB-46F906666FA2}" type="slidenum">
              <a:rPr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F08-A52C-4164-ACB7-40C726278D32}" type="slidenum">
              <a:rPr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1145-C6EB-4E16-872D-2A1329FA08D2}" type="slidenum">
              <a:rPr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C550-EAD2-4C07-B54B-164C3F72DC53}" type="slidenum">
              <a:rPr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3CD187-83BB-4607-83A9-546392C4BDB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3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14AB-4C06-4F12-8783-405A90B13165}" type="slidenum">
              <a:rPr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C687-AC01-47AE-B784-18979EF13E83}" type="slidenum">
              <a:rPr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F7BD-0CE2-4790-9DDE-D7B74A317B1B}" type="slidenum">
              <a:rPr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797282-DDB1-4285-9902-C877E063DAA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4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DDBAF2-4C38-45A7-9326-CBFA0807465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9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EB3B-01FD-4C5A-A9F2-298A5AB6CE3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276847-F8FC-4000-ADBF-5506F302022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6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A79E39-4784-47FC-B01F-025A47B7D4A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0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6F45CB-88B8-4E7C-A8DD-142D110ECF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9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AE066D-654F-4A75-B4E9-15A7CC0048C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B14B6DE-0BDB-4F08-BF9F-EF27BD4FDE46}" type="slidenum"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9720" y="0"/>
            <a:ext cx="10070280" cy="75596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t-BR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fld id="{6367B88A-622B-4717-89DA-6756065F95A4}" type="slidenum">
              <a:rPr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924120" cy="7559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t-BR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288000" y="1835621"/>
            <a:ext cx="9360000" cy="5428818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pt-BR" dirty="0" smtClean="0"/>
              <a:t>Especialização em Tecnologias e Práticas Educacionais</a:t>
            </a:r>
          </a:p>
          <a:p>
            <a:pPr marL="0" indent="0" algn="ctr">
              <a:buNone/>
            </a:pPr>
            <a:r>
              <a:rPr lang="pt-BR" dirty="0" smtClean="0"/>
              <a:t>Unidade: Pesquisa Aplicada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Lages, outubro de 2016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f/fb/Metodo_cientifico.svg/350px-Metodo_cientifico.sv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527414"/>
            <a:ext cx="784282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5816" y="1547589"/>
            <a:ext cx="91450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 smtClean="0"/>
              <a:t>Indutivismo</a:t>
            </a:r>
            <a:endParaRPr lang="pt-BR" sz="3600" b="1" dirty="0" smtClean="0"/>
          </a:p>
          <a:p>
            <a:pPr algn="r"/>
            <a:r>
              <a:rPr lang="pt-BR" sz="3200" dirty="0" smtClean="0"/>
              <a:t>A ciência começa com a observação</a:t>
            </a:r>
          </a:p>
          <a:p>
            <a:pPr algn="r"/>
            <a:endParaRPr lang="pt-BR" sz="3200" dirty="0"/>
          </a:p>
          <a:p>
            <a:pPr algn="r"/>
            <a:r>
              <a:rPr lang="pt-BR" sz="3200" i="1" dirty="0" smtClean="0"/>
              <a:t>Newton: “</a:t>
            </a:r>
            <a:r>
              <a:rPr lang="pt-BR" sz="3200" i="1" dirty="0" err="1" smtClean="0"/>
              <a:t>Hipoteses</a:t>
            </a:r>
            <a:r>
              <a:rPr lang="pt-BR" sz="3200" i="1" dirty="0" smtClean="0"/>
              <a:t> non </a:t>
            </a:r>
            <a:r>
              <a:rPr lang="pt-BR" sz="3200" i="1" dirty="0" err="1" smtClean="0"/>
              <a:t>fingo</a:t>
            </a:r>
            <a:r>
              <a:rPr lang="pt-BR" sz="3600" i="1" dirty="0" smtClean="0"/>
              <a:t>”</a:t>
            </a:r>
          </a:p>
          <a:p>
            <a:pPr algn="r"/>
            <a:endParaRPr lang="pt-BR" sz="3600" i="1" dirty="0"/>
          </a:p>
          <a:p>
            <a:pPr algn="r"/>
            <a:endParaRPr lang="pt-BR" sz="3600" i="1" dirty="0"/>
          </a:p>
          <a:p>
            <a:r>
              <a:rPr lang="pt-BR" sz="3600" b="1" dirty="0" smtClean="0"/>
              <a:t>Positivismo</a:t>
            </a:r>
          </a:p>
          <a:p>
            <a:pPr algn="r"/>
            <a:r>
              <a:rPr lang="pt-BR" sz="3200" dirty="0" smtClean="0"/>
              <a:t>Evolução do pensamento humano; rejeição da metafísica</a:t>
            </a:r>
          </a:p>
          <a:p>
            <a:pPr algn="r"/>
            <a:endParaRPr lang="pt-BR" sz="3200" i="1" dirty="0" smtClean="0"/>
          </a:p>
          <a:p>
            <a:pPr algn="r"/>
            <a:r>
              <a:rPr lang="pt-BR" sz="3200" i="1" dirty="0" smtClean="0"/>
              <a:t>Auguste Comte e o “princípio da verificação” 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17732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763612"/>
            <a:ext cx="8856984" cy="521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18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5816" y="1547589"/>
            <a:ext cx="91450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 smtClean="0"/>
              <a:t>Falsificacionismo</a:t>
            </a:r>
            <a:endParaRPr lang="pt-BR" sz="3600" b="1" dirty="0" smtClean="0"/>
          </a:p>
          <a:p>
            <a:pPr algn="r"/>
            <a:r>
              <a:rPr lang="pt-BR" sz="3200" dirty="0" smtClean="0"/>
              <a:t>Uma teoria é científica se puder ser “falseada”</a:t>
            </a:r>
          </a:p>
          <a:p>
            <a:pPr algn="r"/>
            <a:endParaRPr lang="pt-BR" sz="3200" dirty="0"/>
          </a:p>
          <a:p>
            <a:pPr algn="r"/>
            <a:r>
              <a:rPr lang="pt-BR" sz="3200" i="1" dirty="0" smtClean="0"/>
              <a:t>Karl Popper, </a:t>
            </a:r>
            <a:r>
              <a:rPr lang="en-US" sz="3200" b="1" i="1" dirty="0"/>
              <a:t>The Logic of Scientific Discovery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 smtClean="0"/>
          </a:p>
          <a:p>
            <a:pPr algn="r"/>
            <a:endParaRPr lang="pt-BR" sz="3600" i="1" dirty="0"/>
          </a:p>
          <a:p>
            <a:r>
              <a:rPr lang="pt-BR" sz="3600" b="1" dirty="0" smtClean="0"/>
              <a:t>“A metodologia dos programas de pesquisa científica”, </a:t>
            </a:r>
            <a:r>
              <a:rPr lang="pt-BR" sz="3600" i="1" dirty="0" smtClean="0"/>
              <a:t>de Imre </a:t>
            </a:r>
            <a:r>
              <a:rPr lang="pt-BR" sz="3600" i="1" dirty="0" err="1" smtClean="0"/>
              <a:t>Lakatos</a:t>
            </a:r>
            <a:endParaRPr lang="pt-BR" sz="3600" i="1" dirty="0" smtClean="0"/>
          </a:p>
          <a:p>
            <a:pPr algn="r"/>
            <a:r>
              <a:rPr lang="pt-BR" sz="3200" dirty="0" smtClean="0"/>
              <a:t>Núcleo irredutível – programas progressivos e degenerescentes</a:t>
            </a:r>
          </a:p>
        </p:txBody>
      </p:sp>
    </p:spTree>
    <p:extLst>
      <p:ext uri="{BB962C8B-B14F-4D97-AF65-F5344CB8AC3E}">
        <p14:creationId xmlns:p14="http://schemas.microsoft.com/office/powerpoint/2010/main" val="7508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5816" y="1366475"/>
            <a:ext cx="914501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Os paradigmas de Kuhn</a:t>
            </a:r>
          </a:p>
          <a:p>
            <a:pPr algn="r"/>
            <a:r>
              <a:rPr lang="pt-BR" sz="3200" dirty="0" smtClean="0"/>
              <a:t>Pré-ciência </a:t>
            </a:r>
            <a:r>
              <a:rPr lang="pt-BR" sz="3200" dirty="0" smtClean="0">
                <a:latin typeface="Times New Roman"/>
                <a:cs typeface="Times New Roman"/>
                <a:sym typeface="Wingdings" panose="05000000000000000000" pitchFamily="2" charset="2"/>
              </a:rPr>
              <a:t>→</a:t>
            </a:r>
            <a:r>
              <a:rPr lang="pt-BR" sz="3200" dirty="0" smtClean="0"/>
              <a:t> ciência normal </a:t>
            </a:r>
            <a:r>
              <a:rPr lang="pt-BR" sz="3200" dirty="0" smtClean="0">
                <a:latin typeface="Times New Roman"/>
                <a:cs typeface="Times New Roman"/>
                <a:sym typeface="Wingdings" panose="05000000000000000000" pitchFamily="2" charset="2"/>
              </a:rPr>
              <a:t>→</a:t>
            </a:r>
            <a:r>
              <a:rPr lang="pt-BR" sz="3200" dirty="0" smtClean="0"/>
              <a:t> crise-revolução </a:t>
            </a:r>
            <a:r>
              <a:rPr lang="pt-BR" sz="3200" dirty="0" smtClean="0">
                <a:latin typeface="Times New Roman"/>
                <a:cs typeface="Times New Roman"/>
                <a:sym typeface="Wingdings" panose="05000000000000000000" pitchFamily="2" charset="2"/>
              </a:rPr>
              <a:t>→</a:t>
            </a:r>
            <a:r>
              <a:rPr lang="pt-BR" sz="3200" dirty="0" smtClean="0"/>
              <a:t> nova ciência normal </a:t>
            </a:r>
            <a:r>
              <a:rPr lang="pt-BR" sz="3200" dirty="0" smtClean="0">
                <a:latin typeface="Times New Roman"/>
                <a:cs typeface="Times New Roman"/>
                <a:sym typeface="Wingdings" panose="05000000000000000000" pitchFamily="2" charset="2"/>
              </a:rPr>
              <a:t>→</a:t>
            </a:r>
            <a:r>
              <a:rPr lang="pt-BR" sz="3200" dirty="0" smtClean="0"/>
              <a:t> nova crise</a:t>
            </a:r>
          </a:p>
          <a:p>
            <a:pPr algn="r"/>
            <a:endParaRPr lang="pt-BR" sz="3200" i="1" dirty="0" smtClean="0"/>
          </a:p>
          <a:p>
            <a:pPr algn="r"/>
            <a:r>
              <a:rPr lang="pt-BR" sz="3200" i="1" dirty="0" smtClean="0"/>
              <a:t>Thomas Kuhn, </a:t>
            </a:r>
            <a:r>
              <a:rPr lang="en-US" sz="3200" b="1" i="1" dirty="0" smtClean="0"/>
              <a:t>A </a:t>
            </a:r>
            <a:r>
              <a:rPr lang="en-US" sz="3200" b="1" i="1" dirty="0" err="1" smtClean="0"/>
              <a:t>Estrutura</a:t>
            </a:r>
            <a:r>
              <a:rPr lang="en-US" sz="3200" b="1" i="1" dirty="0" smtClean="0"/>
              <a:t> das </a:t>
            </a:r>
            <a:r>
              <a:rPr lang="en-US" sz="3200" b="1" i="1" dirty="0" err="1" smtClean="0"/>
              <a:t>Revoluções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Científicas</a:t>
            </a:r>
            <a:endParaRPr lang="en-US" sz="3200" b="1" i="1" dirty="0" smtClean="0"/>
          </a:p>
          <a:p>
            <a:pPr algn="r"/>
            <a:endParaRPr lang="en-US" sz="3600" b="1" i="1" dirty="0" smtClean="0"/>
          </a:p>
          <a:p>
            <a:pPr algn="r"/>
            <a:endParaRPr lang="en-US" sz="3600" b="1" i="1" dirty="0"/>
          </a:p>
          <a:p>
            <a:r>
              <a:rPr lang="en-US" sz="3600" b="1" dirty="0" smtClean="0"/>
              <a:t>A </a:t>
            </a:r>
            <a:r>
              <a:rPr lang="en-US" sz="3600" b="1" dirty="0" err="1" smtClean="0"/>
              <a:t>teoria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anarquista</a:t>
            </a:r>
            <a:r>
              <a:rPr lang="en-US" sz="3600" b="1" dirty="0" smtClean="0"/>
              <a:t> do </a:t>
            </a:r>
            <a:r>
              <a:rPr lang="en-US" sz="3600" b="1" dirty="0" err="1" smtClean="0"/>
              <a:t>conhecimento</a:t>
            </a:r>
            <a:endParaRPr lang="en-US" sz="3600" b="1" dirty="0" smtClean="0"/>
          </a:p>
          <a:p>
            <a:pPr algn="r"/>
            <a:r>
              <a:rPr lang="en-US" sz="3200" dirty="0" smtClean="0"/>
              <a:t>“Vale </a:t>
            </a:r>
            <a:r>
              <a:rPr lang="en-US" sz="3200" dirty="0" err="1" smtClean="0"/>
              <a:t>tudo</a:t>
            </a:r>
            <a:r>
              <a:rPr lang="en-US" sz="3200" dirty="0" smtClean="0"/>
              <a:t>!”</a:t>
            </a:r>
          </a:p>
          <a:p>
            <a:pPr algn="r"/>
            <a:endParaRPr lang="en-US" sz="3200" dirty="0"/>
          </a:p>
          <a:p>
            <a:pPr algn="r"/>
            <a:r>
              <a:rPr lang="en-US" sz="3200" i="1" dirty="0" smtClean="0"/>
              <a:t>Paul </a:t>
            </a:r>
            <a:r>
              <a:rPr lang="en-US" sz="3200" i="1" dirty="0" err="1" smtClean="0"/>
              <a:t>Feyerabend</a:t>
            </a:r>
            <a:r>
              <a:rPr lang="en-US" sz="3200" i="1" dirty="0" smtClean="0"/>
              <a:t>, </a:t>
            </a:r>
            <a:r>
              <a:rPr lang="en-US" sz="3200" b="1" i="1" dirty="0" smtClean="0"/>
              <a:t>Contra O </a:t>
            </a:r>
            <a:r>
              <a:rPr lang="en-US" sz="3200" b="1" i="1" dirty="0" err="1" smtClean="0"/>
              <a:t>Método</a:t>
            </a:r>
            <a:r>
              <a:rPr lang="en-US" sz="3200" dirty="0" smtClean="0"/>
              <a:t> 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6677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53662"/>
              </p:ext>
            </p:extLst>
          </p:nvPr>
        </p:nvGraphicFramePr>
        <p:xfrm>
          <a:off x="215776" y="1475581"/>
          <a:ext cx="9217024" cy="4480560"/>
        </p:xfrm>
        <a:graphic>
          <a:graphicData uri="http://schemas.openxmlformats.org/drawingml/2006/table">
            <a:tbl>
              <a:tblPr/>
              <a:tblGrid>
                <a:gridCol w="9217024"/>
              </a:tblGrid>
              <a:tr h="0">
                <a:tc>
                  <a:txBody>
                    <a:bodyPr/>
                    <a:lstStyle/>
                    <a:p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Bibliografia</a:t>
                      </a:r>
                      <a:r>
                        <a:rPr lang="pt-BR" sz="12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</a:t>
                      </a:r>
                    </a:p>
                    <a:p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CHALMERS, A. F. </a:t>
                      </a: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 que é Ciência afinal? </a:t>
                      </a: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São Paulo: Brasiliense, 1993</a:t>
                      </a:r>
                      <a:r>
                        <a:rPr lang="pt-BR" sz="1200" b="0" i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.</a:t>
                      </a:r>
                    </a:p>
                    <a:p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/>
                      </a:r>
                      <a:b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</a:b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CHIZZOTTI, A. A pesquisa qualitativa em ciências humanas e sociais: evolução e</a:t>
                      </a:r>
                      <a:b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</a:b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desafios</a:t>
                      </a:r>
                      <a:r>
                        <a:rPr lang="pt-BR" sz="1200" b="0" i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.</a:t>
                      </a:r>
                    </a:p>
                    <a:p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/>
                      </a:r>
                      <a:b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</a:b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LAKATOS, E. M.; MARCONI, M. A. Metodologia Científica. São Paulo: Atlas, 1991</a:t>
                      </a:r>
                      <a:r>
                        <a:rPr lang="pt-BR" sz="1200" b="0" i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.</a:t>
                      </a:r>
                    </a:p>
                    <a:p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/>
                      </a:r>
                      <a:b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</a:b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MOREIRA, M. A.; OSTERMANN, F. Sobre o ensino do método científico. Cad. Cat. Ens.</a:t>
                      </a:r>
                      <a:b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</a:b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Fís., v. 10, n. 2, p. 108-17, ago. 1993</a:t>
                      </a:r>
                      <a:r>
                        <a:rPr lang="pt-BR" sz="1200" b="0" i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.</a:t>
                      </a:r>
                    </a:p>
                    <a:p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/>
                      </a:r>
                      <a:b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</a:b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Revista Portuguesa de Educação, v. 16, n. 2, p. 221-236, 2003</a:t>
                      </a:r>
                      <a:r>
                        <a:rPr lang="pt-BR" sz="1200" b="0" i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.</a:t>
                      </a:r>
                    </a:p>
                    <a:p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/>
                      </a:r>
                      <a:b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</a:b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KOSMINSKY, L.; GIORDAN, M. Visões sobre ciências e sobre o cientista entre</a:t>
                      </a:r>
                      <a:b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</a:b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estudantes do Ensino Médio. Química Nova na Escola, v. 15, p. 11-18, 2002</a:t>
                      </a:r>
                      <a:r>
                        <a:rPr lang="pt-BR" sz="1200" b="0" i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.</a:t>
                      </a:r>
                    </a:p>
                    <a:p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/>
                      </a:r>
                      <a:b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</a:b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MARSULO, M. A. G.; SILVA, R. M. G. Os métodos científicos como possibilidade de</a:t>
                      </a:r>
                      <a:b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</a:b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construção de conhecimentos no ensino de ciências. Revista Electrónica de </a:t>
                      </a:r>
                      <a:r>
                        <a:rPr lang="pt-BR" sz="1200" b="0" i="0" dirty="0" err="1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Enseñanza</a:t>
                      </a: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/>
                      </a:r>
                      <a:b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</a:b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de </a:t>
                      </a:r>
                      <a:r>
                        <a:rPr lang="pt-BR" sz="1200" b="0" i="0" dirty="0" err="1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las</a:t>
                      </a: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 </a:t>
                      </a:r>
                      <a:r>
                        <a:rPr lang="pt-BR" sz="1200" b="0" i="0" dirty="0" err="1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Ciencias</a:t>
                      </a:r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, v. 4, n.3, 2005</a:t>
                      </a:r>
                      <a:r>
                        <a:rPr lang="pt-BR" sz="1200" b="0" i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.</a:t>
                      </a:r>
                    </a:p>
                    <a:p>
                      <a:endParaRPr lang="pt-BR" sz="1200" b="0" i="0" dirty="0" smtClean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  <a:p>
                      <a:endParaRPr lang="pt-BR" sz="1200" b="0" i="0" dirty="0" smtClean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  <a:p>
                      <a:endParaRPr lang="pt-BR" sz="1200" b="0" i="0" dirty="0" smtClean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  <a:p>
                      <a:r>
                        <a:rPr lang="pt-BR" sz="1200" b="0" i="1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CHIZZOTTI</a:t>
                      </a:r>
                      <a:r>
                        <a:rPr lang="pt-BR" sz="1200" b="0" i="1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  está disponível na biblioteca do </a:t>
                      </a:r>
                      <a:r>
                        <a:rPr lang="pt-BR" sz="1200" b="0" i="1" baseline="0" dirty="0" err="1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Câmpus</a:t>
                      </a:r>
                      <a:r>
                        <a:rPr lang="pt-BR" sz="1200" b="0" i="1" baseline="0" dirty="0" smtClean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; os demais podem ser encontrados na internet.</a:t>
                      </a:r>
                      <a:endParaRPr lang="pt-BR" i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19338" y="208597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phd comics traduz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2" y="2987749"/>
            <a:ext cx="987537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0032" y="1907629"/>
            <a:ext cx="4810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“Metodologia Científica”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719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hdcomics.com/comics/archive/phd051809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7" y="3333"/>
            <a:ext cx="6797309" cy="75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7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cebo andres diplott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52" y="0"/>
            <a:ext cx="4652108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hd comics traduz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7" y="179437"/>
            <a:ext cx="7997291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logs.scientificamerican.com/blogs/cache/file/2E5F3BD4-FDB5-4B49-8B647C0D1BA84BAD.png?w=590&amp;h=393&amp;5E6CAF37-2E7A-4A90-A5B7D672A05762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"/>
          <a:stretch/>
        </p:blipFill>
        <p:spPr bwMode="auto">
          <a:xfrm>
            <a:off x="431800" y="1547589"/>
            <a:ext cx="9433048" cy="58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logs.scientificamerican.com/blogs/assets/cross-check/File/slack-imgs_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" y="1763613"/>
            <a:ext cx="979970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logs.scientificamerican.com/blogs/assets/cross-check/File/life-expectancy-globally-since-177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4" y="1482595"/>
            <a:ext cx="9073255" cy="60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blogs.scientificamerican.com/blogs/assets/cross-check/File/ourworldindata_wars-after-1946-state-based-battle-death-rate-by-type-750x5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689515"/>
            <a:ext cx="8208912" cy="586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112</Words>
  <Application>Microsoft Office PowerPoint</Application>
  <PresentationFormat>Personalizar</PresentationFormat>
  <Paragraphs>47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Padrão</vt:lpstr>
      <vt:lpstr>1_Padrão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 A Woehl</dc:creator>
  <cp:lastModifiedBy>Marco</cp:lastModifiedBy>
  <cp:revision>19</cp:revision>
  <dcterms:created xsi:type="dcterms:W3CDTF">2015-03-02T16:12:03Z</dcterms:created>
  <dcterms:modified xsi:type="dcterms:W3CDTF">2016-10-15T11:35:34Z</dcterms:modified>
</cp:coreProperties>
</file>