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86" r:id="rId25"/>
    <p:sldId id="279" r:id="rId26"/>
    <p:sldId id="280" r:id="rId27"/>
    <p:sldId id="283" r:id="rId28"/>
    <p:sldId id="281" r:id="rId29"/>
    <p:sldId id="282" r:id="rId30"/>
    <p:sldId id="284" r:id="rId31"/>
    <p:sldId id="285" r:id="rId32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32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2580ECA-5DC1-4CBF-A88C-7FCF93CFE570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98110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067CE7B-6DED-4BC9-A1D3-CA25CB793EA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68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pt-BR" sz="2000" b="0" i="0" u="none" strike="noStrike" kern="1200">
        <a:ln>
          <a:noFill/>
        </a:ln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9E2BF6-0515-4945-9E1F-40D9E8DF97F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3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0FBB09-7C1A-40E4-B494-5072FE0492B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8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AD95F0-1790-4D50-954F-0742C6DFD53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46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B59D2B-5ADE-4CB0-85C3-29B4F29C0AE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B3F3DF-E626-4275-B6A5-57BF9B76E0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7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FBD1F4-1CE7-4328-BCB3-A0DA2F83892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7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520CA9-8AA1-4F6F-839C-91FF5A505C3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1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A82EE8-4ABD-4394-A190-6C8F6D43213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7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22DC46-8A7B-4808-B0D1-EC199DAB234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6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97E3EC-D446-4125-A699-6E0B07B8183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48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17D2BD-17B2-4971-9922-749862C6FAA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40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pt-BR" sz="28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pt-BR" sz="24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Arial" pitchFamily="18"/>
                <a:ea typeface="MS Gothic" pitchFamily="2"/>
                <a:cs typeface="Tahoma" pitchFamily="2"/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EA5EA81-57DA-467F-8170-8BBCF163C94E}" type="slidenum"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0107000" cy="756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t-BR" sz="44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t-BR" sz="32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58.jpeg"/><Relationship Id="rId5" Type="http://schemas.openxmlformats.org/officeDocument/2006/relationships/image" Target="../media/image53.jpeg"/><Relationship Id="rId10" Type="http://schemas.openxmlformats.org/officeDocument/2006/relationships/image" Target="../media/image57.jpeg"/><Relationship Id="rId4" Type="http://schemas.openxmlformats.org/officeDocument/2006/relationships/image" Target="../media/image52.gif"/><Relationship Id="rId9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unpoweredevs.com/wp-content/gallery/ev-charging/tesla-model-s-event-newport-beach-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/>
          <a:stretch/>
        </p:blipFill>
        <p:spPr bwMode="auto">
          <a:xfrm>
            <a:off x="503808" y="1708880"/>
            <a:ext cx="10121313" cy="631943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43408" y="1547589"/>
            <a:ext cx="5993048" cy="2671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Eletroquímica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</a:br>
            <a:endParaRPr lang="pt-BR" sz="2800" b="1" i="0" u="none" strike="noStrike" kern="0" spc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500" b="1" i="1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Química Geral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500" b="1" i="1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Engenharia Mecânica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500" b="1" i="1" kern="0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IFSC</a:t>
            </a:r>
            <a:r>
              <a:rPr lang="pt-BR" sz="2500" b="1" i="1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pt-BR" sz="2500" b="1" i="1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- </a:t>
            </a:r>
            <a:r>
              <a:rPr lang="pt-BR" sz="2500" b="1" i="1" u="none" strike="noStrike" kern="0" spc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Câmpus</a:t>
            </a:r>
            <a:r>
              <a:rPr lang="pt-BR" sz="2500" b="1" i="1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 Lages</a:t>
            </a:r>
            <a:r>
              <a:rPr lang="pt-BR" sz="2000" b="0" i="0" u="none" strike="noStrike" kern="0" spc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Marco </a:t>
            </a:r>
            <a:r>
              <a:rPr lang="pt-BR" sz="2000" b="0" i="0" u="none" strike="noStrike" kern="0" spc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Aurelio</a:t>
            </a: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 </a:t>
            </a:r>
            <a:r>
              <a:rPr lang="pt-BR" sz="2000" b="0" i="0" u="none" strike="noStrike" kern="0" spc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/>
                <a:ea typeface="MS Gothic" pitchFamily="2"/>
                <a:cs typeface="Tahoma" pitchFamily="2"/>
              </a:rPr>
              <a:t>Woehl</a:t>
            </a:r>
            <a:endParaRPr lang="pt-BR" sz="2000" b="0" i="0" u="none" strike="noStrike" kern="0" spc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3074" name="Picture 2" descr="http://upload.wikimedia.org/wikipedia/commons/thumb/d/df/Groove'sches_Element.png/220px-Groove'sches_Element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272" y="4945418"/>
            <a:ext cx="1871960" cy="272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hoto-dictionary.com/photofiles/list/9620/13078rusty_c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64" y="5974877"/>
            <a:ext cx="2284476" cy="190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8/89/C_battery_(Eveready_-761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13" y="6045190"/>
            <a:ext cx="1786102" cy="183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ndrevinigalvanoplastia.com.br/images/img_hom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16" y="6633004"/>
            <a:ext cx="1771969" cy="9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5258" y="1547589"/>
            <a:ext cx="6883325" cy="1447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Potenciais</a:t>
            </a:r>
            <a:r>
              <a:rPr lang="pt-BR" sz="2000" b="0" i="0" u="none" strike="noStrike" kern="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de eletrodo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0" i="0" u="none" strike="noStrike" kern="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O eletrodo-padrão de hidrogênio</a:t>
            </a:r>
            <a:endParaRPr lang="pt-BR" sz="2000" b="0" i="0" u="none" strike="noStrike" kern="0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991824"/>
            <a:ext cx="76676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5258" y="1547589"/>
            <a:ext cx="6883325" cy="144759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Potenciais</a:t>
            </a:r>
            <a:r>
              <a:rPr lang="pt-BR" sz="2000" b="0" i="0" u="none" strike="noStrike" kern="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de eletrodo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0" i="0" u="none" strike="noStrike" kern="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O eletrodo-padrão de hidrogênio</a:t>
            </a:r>
            <a:endParaRPr lang="pt-BR" sz="2000" b="0" i="0" u="none" strike="noStrike" kern="0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58" y="2987749"/>
            <a:ext cx="88677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2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5258" y="1547589"/>
            <a:ext cx="6883325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Potenciais</a:t>
            </a:r>
            <a:r>
              <a:rPr lang="pt-BR" sz="2000" b="0" i="0" u="none" strike="noStrike" kern="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de eletrodo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33" y="432"/>
            <a:ext cx="5688632" cy="755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r="14233"/>
          <a:stretch/>
        </p:blipFill>
        <p:spPr bwMode="auto">
          <a:xfrm>
            <a:off x="287784" y="3059757"/>
            <a:ext cx="8730749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918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5258" y="1547589"/>
            <a:ext cx="6883325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Potenciais</a:t>
            </a:r>
            <a:r>
              <a:rPr lang="pt-BR" sz="2000" b="0" i="0" u="none" strike="noStrike" kern="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de eletrodo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93" y="5035433"/>
            <a:ext cx="58388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843733"/>
            <a:ext cx="58102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958158"/>
            <a:ext cx="5715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3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5258" y="1547589"/>
            <a:ext cx="6883325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Força eletromotriz (</a:t>
            </a:r>
            <a:r>
              <a:rPr lang="pt-BR" sz="2000" b="0" i="0" u="none" strike="noStrike" kern="0" spc="0" baseline="0" dirty="0" err="1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fem</a:t>
            </a: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) de uma pilha</a:t>
            </a:r>
            <a:endParaRPr lang="pt-BR" sz="2000" b="0" i="0" u="none" strike="noStrike" kern="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24" y="2913937"/>
            <a:ext cx="7202334" cy="266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40" y="5764766"/>
            <a:ext cx="8291958" cy="183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1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5258" y="1547589"/>
            <a:ext cx="6883325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Força eletromotriz (</a:t>
            </a:r>
            <a:r>
              <a:rPr lang="pt-BR" sz="2000" b="0" i="0" u="none" strike="noStrike" kern="0" spc="0" baseline="0" dirty="0" err="1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fem</a:t>
            </a: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) de uma </a:t>
            </a:r>
            <a:r>
              <a:rPr lang="pt-BR" sz="2000" b="0" i="0" u="none" strike="noStrike" kern="0" spc="0" baseline="0" dirty="0" err="1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pilhaCC</a:t>
            </a:r>
            <a:endParaRPr lang="pt-BR" sz="2000" b="0" i="0" u="none" strike="noStrike" kern="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5781"/>
            <a:ext cx="10094611" cy="434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56" y="2699717"/>
            <a:ext cx="79629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05258" y="1547589"/>
            <a:ext cx="6883325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Corrosão</a:t>
            </a:r>
            <a:endParaRPr lang="pt-BR" sz="2000" b="0" i="0" u="none" strike="noStrike" kern="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4" name="Picture 12" descr="http://www.photo-dictionary.com/photofiles/list/9620/13078rusty_ca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16" y="4080256"/>
            <a:ext cx="5192909" cy="433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02" y="1741104"/>
            <a:ext cx="6027662" cy="571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424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05258" y="1547589"/>
            <a:ext cx="6883325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endParaRPr lang="pt-BR" sz="20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0" i="0" u="none" strike="noStrike" kern="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Acumulador ou bateria de chumbo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" y="2700233"/>
            <a:ext cx="5245536" cy="203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14" y="4763537"/>
            <a:ext cx="83629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05258" y="1547589"/>
            <a:ext cx="6883325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endParaRPr lang="pt-BR" sz="20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 de </a:t>
            </a:r>
            <a:r>
              <a:rPr lang="pt-BR" sz="2000" kern="0" dirty="0" err="1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Leclanché</a:t>
            </a:r>
            <a:r>
              <a:rPr lang="pt-BR" sz="20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ou de zinco/carvão</a:t>
            </a:r>
            <a:endParaRPr lang="pt-BR" sz="2000" b="0" i="0" u="none" strike="noStrike" kern="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27" y="3203773"/>
            <a:ext cx="71247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63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05258" y="1547589"/>
            <a:ext cx="6883325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endParaRPr lang="pt-BR" sz="20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 de </a:t>
            </a:r>
            <a:r>
              <a:rPr lang="pt-BR" sz="2000" kern="0" dirty="0" err="1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Leclanché</a:t>
            </a:r>
            <a:r>
              <a:rPr lang="pt-BR" sz="20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ou de zinco/carvão</a:t>
            </a:r>
            <a:endParaRPr lang="pt-BR" sz="2000" b="0" i="0" u="none" strike="noStrike" kern="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5" y="6156101"/>
            <a:ext cx="1019157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2" y="2843732"/>
            <a:ext cx="51435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48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2843733"/>
            <a:ext cx="9838186" cy="457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31440" y="1547589"/>
            <a:ext cx="5993048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Eletroquímica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Eletronegatividade e número de oxidação</a:t>
            </a:r>
            <a:r>
              <a:rPr lang="pt-BR" sz="2000" b="0" i="0" u="none" strike="noStrike" kern="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(</a:t>
            </a:r>
            <a:r>
              <a:rPr lang="pt-BR" sz="2000" b="0" i="0" u="none" strike="noStrike" kern="0" spc="0" dirty="0" err="1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Nox</a:t>
            </a:r>
            <a:r>
              <a:rPr lang="pt-BR" sz="2000" b="0" i="0" u="none" strike="noStrike" kern="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)</a:t>
            </a:r>
            <a:endParaRPr lang="pt-BR" sz="2000" b="0" i="0" u="none" strike="noStrike" kern="0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3362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05258" y="1547589"/>
            <a:ext cx="6883325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endParaRPr lang="pt-BR" sz="20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 de </a:t>
            </a:r>
            <a:r>
              <a:rPr lang="pt-BR" sz="2000" kern="0" dirty="0" err="1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Leclanché</a:t>
            </a:r>
            <a:r>
              <a:rPr lang="pt-BR" sz="20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ou de zinco/carvão</a:t>
            </a:r>
            <a:endParaRPr lang="pt-BR" sz="2000" b="0" i="0" u="none" strike="noStrike" kern="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2" y="2843732"/>
            <a:ext cx="51435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" y="6052696"/>
            <a:ext cx="10068180" cy="150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5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05258" y="1547589"/>
            <a:ext cx="6883325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endParaRPr lang="pt-BR" sz="20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 de mercúrio e de níquel-cádmio</a:t>
            </a:r>
            <a:endParaRPr lang="pt-BR" sz="2000" b="0" i="0" u="none" strike="noStrike" kern="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1" y="2700233"/>
            <a:ext cx="8080789" cy="272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5724053"/>
            <a:ext cx="1023804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1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05258" y="1547589"/>
            <a:ext cx="6883325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endParaRPr lang="pt-BR" sz="20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 de lítio (ou lítio-íon)</a:t>
            </a:r>
            <a:endParaRPr lang="pt-BR" sz="2000" b="0" i="0" u="none" strike="noStrike" kern="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453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36056" y="251445"/>
            <a:ext cx="6883325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endParaRPr lang="pt-BR" sz="20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0" i="0" u="none" strike="noStrike" kern="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Célula de combustível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256" y="1685210"/>
            <a:ext cx="63722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63" y="1692275"/>
            <a:ext cx="56483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4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 E = E^0 - \frac{RT}{nF} \ln Q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37" y="3707829"/>
            <a:ext cx="3778821" cy="99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 E = E^0 - \frac{0,0257}{n} \ln 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5271606"/>
            <a:ext cx="451249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81437" y="2123653"/>
            <a:ext cx="6883325" cy="85769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 – Equação de </a:t>
            </a:r>
            <a:r>
              <a:rPr lang="pt-BR" sz="3200" b="1" i="0" u="none" strike="noStrike" kern="0" spc="0" baseline="0" dirty="0" err="1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Nernst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endParaRPr lang="pt-BR" sz="2000" kern="0" dirty="0"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902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" y="-36587"/>
            <a:ext cx="10070124" cy="738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0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05258" y="1547589"/>
            <a:ext cx="6883325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Eletrólise</a:t>
            </a:r>
            <a:endParaRPr lang="pt-BR" sz="2000" b="0" i="0" u="none" strike="noStrike" kern="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" y="2411685"/>
            <a:ext cx="1006139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2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romacaonakahara.com.br/files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4"/>
          <a:stretch/>
        </p:blipFill>
        <p:spPr bwMode="auto">
          <a:xfrm>
            <a:off x="0" y="2195661"/>
            <a:ext cx="10080625" cy="5367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i00.i.aliimg.com/wsphoto/v0/1516514098_1/Free-Shipping-models-Audi-R8-Audi-Centennial-silver-plating-1-24-alloy-car-model-CM0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54E2D"/>
              </a:clrFrom>
              <a:clrTo>
                <a:srgbClr val="754E2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68" y="4259249"/>
            <a:ext cx="5193557" cy="337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7784" y="1632922"/>
            <a:ext cx="6883325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Galvanoplastia</a:t>
            </a:r>
            <a:endParaRPr lang="pt-BR" sz="2000" b="0" i="0" u="none" strike="noStrike" kern="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10247" name="Picture 7" descr="http://www.ganoksin.com/borisat/nenam/nenamart/wgc-clipart/Electroplating-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522"/>
            <a:ext cx="5641300" cy="369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://cdn.instructables.com/F98/1JVI/HNICKGPR/F981JVIHNICKGPR.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300" y="2279365"/>
            <a:ext cx="2207324" cy="22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ndrevinigalvanoplastia.com.br/images/img_hom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446" y="4902663"/>
            <a:ext cx="1771969" cy="9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mundoeducacao.com/upload/conteudo_legenda/1a222f2a2da7a31c3d0747df0bd99fd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36" y="5940077"/>
            <a:ext cx="2433198" cy="16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litbimg.rightinthebox.com/images/384x384/201401/polacb138905756999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15" y="5940077"/>
            <a:ext cx="1462896" cy="161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www.edsonperesfestas.com.br/site/produtos/talheres/talheres_02b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4687903"/>
            <a:ext cx="4151155" cy="31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mlb-s1-p.mlstatic.com/mini-galvanoplastia-folheaco-p-contato-2-em-1-2litros-19306-MLB20170159897_092014-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71" y="5912885"/>
            <a:ext cx="1510533" cy="17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quimica.com.br/pquimica/wp-content/uploads/2013/03/galvanoplastia_POST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696" y="6503298"/>
            <a:ext cx="1592215" cy="11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mecanicaindustrial.com.br/images/conteudos/fontes-de-galvanizaca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68" y="2251074"/>
            <a:ext cx="2551957" cy="25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7784" y="1632922"/>
            <a:ext cx="6883325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Lei de Faraday</a:t>
            </a:r>
            <a:endParaRPr lang="pt-BR" sz="2000" b="0" i="0" u="none" strike="noStrike" kern="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14" y="3059757"/>
            <a:ext cx="512398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43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9" y="2545848"/>
            <a:ext cx="9076657" cy="147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87784" y="1632922"/>
            <a:ext cx="6883325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Lei de Faraday</a:t>
            </a:r>
            <a:endParaRPr lang="pt-BR" sz="2000" b="0" i="0" u="none" strike="noStrike" kern="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0" y="4153531"/>
            <a:ext cx="2748270" cy="86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2" y="5244034"/>
            <a:ext cx="9950626" cy="226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3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31440" y="1547589"/>
            <a:ext cx="5993048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Eletroquímica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Eletronegatividade e número de oxidação</a:t>
            </a:r>
            <a:r>
              <a:rPr lang="pt-BR" sz="2000" b="0" i="0" u="none" strike="noStrike" kern="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(</a:t>
            </a:r>
            <a:r>
              <a:rPr lang="pt-BR" sz="2000" b="0" i="0" u="none" strike="noStrike" kern="0" spc="0" dirty="0" err="1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Nox</a:t>
            </a:r>
            <a:r>
              <a:rPr lang="pt-BR" sz="2000" b="0" i="0" u="none" strike="noStrike" kern="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)</a:t>
            </a:r>
            <a:endParaRPr lang="pt-BR" sz="2000" b="0" i="0" u="none" strike="noStrike" kern="0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373130"/>
            <a:ext cx="9936856" cy="256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0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7784" y="1632922"/>
            <a:ext cx="6883325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Lei de Faraday</a:t>
            </a:r>
            <a:endParaRPr lang="pt-BR" sz="2000" b="0" i="0" u="none" strike="noStrike" kern="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2178757"/>
            <a:ext cx="9792840" cy="537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27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7784" y="1632922"/>
            <a:ext cx="6883325" cy="5627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kern="0" dirty="0" smtClean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Lei de Faraday</a:t>
            </a:r>
            <a:endParaRPr lang="pt-BR" sz="2000" b="0" i="0" u="none" strike="noStrike" kern="0" spc="0" dirty="0" smtClean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2195661"/>
            <a:ext cx="981987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2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31440" y="1547589"/>
            <a:ext cx="5993048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Eletroquímica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Reações</a:t>
            </a:r>
            <a:r>
              <a:rPr lang="pt-BR" sz="2000" b="0" i="0" u="none" strike="noStrike" kern="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de oxirredução (redox)</a:t>
            </a:r>
            <a:endParaRPr lang="pt-BR" sz="2000" b="0" i="0" u="none" strike="noStrike" kern="0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6" y="3131765"/>
            <a:ext cx="9942329" cy="405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20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31440" y="1547589"/>
            <a:ext cx="5993048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Eletroquímica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Reações</a:t>
            </a:r>
            <a:r>
              <a:rPr lang="pt-BR" sz="2000" b="0" i="0" u="none" strike="noStrike" kern="0" spc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 de oxirredução (redox)</a:t>
            </a:r>
            <a:endParaRPr lang="pt-BR" sz="2000" b="0" i="0" u="none" strike="noStrike" kern="0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3" y="2771725"/>
            <a:ext cx="100393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67" y="4283893"/>
            <a:ext cx="68770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03" y="5292005"/>
            <a:ext cx="4886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40" y="6372125"/>
            <a:ext cx="86677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8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05259" y="1547589"/>
            <a:ext cx="5993048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 de </a:t>
            </a:r>
            <a:r>
              <a:rPr lang="pt-BR" sz="2000" b="0" i="0" u="none" strike="noStrike" kern="0" spc="0" baseline="0" dirty="0" err="1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Daniell</a:t>
            </a:r>
            <a:endParaRPr lang="pt-BR" sz="2000" b="0" i="0" u="none" strike="noStrike" kern="0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/>
          <a:stretch/>
        </p:blipFill>
        <p:spPr bwMode="auto">
          <a:xfrm>
            <a:off x="234950" y="2627709"/>
            <a:ext cx="9610725" cy="475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www.psdgraphics.com/file/hourglass-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" y="3059757"/>
            <a:ext cx="2223713" cy="177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05259" y="1547589"/>
            <a:ext cx="5993048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 de </a:t>
            </a:r>
            <a:r>
              <a:rPr lang="pt-BR" sz="2000" b="0" i="0" u="none" strike="noStrike" kern="0" spc="0" baseline="0" dirty="0" err="1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Daniell</a:t>
            </a:r>
            <a:endParaRPr lang="pt-BR" sz="2000" b="0" i="0" u="none" strike="noStrike" kern="0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6" y="2411685"/>
            <a:ext cx="103632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05259" y="1547589"/>
            <a:ext cx="5993048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 de </a:t>
            </a:r>
            <a:r>
              <a:rPr lang="pt-BR" sz="2000" b="0" i="0" u="none" strike="noStrike" kern="0" spc="0" baseline="0" dirty="0" err="1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Daniell</a:t>
            </a:r>
            <a:endParaRPr lang="pt-BR" sz="2000" b="0" i="0" u="none" strike="noStrike" kern="0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7594"/>
            <a:ext cx="10080625" cy="133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1" y="5003973"/>
            <a:ext cx="666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2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05259" y="1547589"/>
            <a:ext cx="5993048" cy="11526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2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800" b="1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/>
            </a:r>
            <a:b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2000" b="0" i="0" u="none" strike="noStrike" kern="0" spc="0" baseline="0" dirty="0" smtClean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 de Volta</a:t>
            </a:r>
            <a:endParaRPr lang="pt-BR" sz="2000" b="0" i="0" u="none" strike="noStrike" kern="0" spc="0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MS Gothic" pitchFamily="2"/>
              <a:cs typeface="Tahoma" pitchFamily="2"/>
            </a:endParaRPr>
          </a:p>
        </p:txBody>
      </p:sp>
      <p:pic>
        <p:nvPicPr>
          <p:cNvPr id="7170" name="Picture 2" descr="http://upload.wikimedia.org/wikipedia/commons/9/92/Pile_de_Vol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486"/>
            <a:ext cx="4572000" cy="454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log.targethealth.com/wp-content/uploads/2012/02/20120206-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304" y="3380099"/>
            <a:ext cx="4627042" cy="379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66south.com/Volta/files/voltanapoleon_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57" y="2754603"/>
            <a:ext cx="4158071" cy="36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093788" y="5664239"/>
            <a:ext cx="185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15 11 1800  16:45</a:t>
            </a:r>
            <a:endParaRPr lang="pt-BR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 descr="http://www.batteryfacts.co.uk/images/History/VoltaicPi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49" y="3829829"/>
            <a:ext cx="2111099" cy="369442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46</Words>
  <Application>Microsoft Office PowerPoint</Application>
  <PresentationFormat>Personalizar</PresentationFormat>
  <Paragraphs>43</Paragraphs>
  <Slides>31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 A Woehl</dc:creator>
  <cp:lastModifiedBy>Marco</cp:lastModifiedBy>
  <cp:revision>29</cp:revision>
  <dcterms:created xsi:type="dcterms:W3CDTF">2013-08-01T09:08:21Z</dcterms:created>
  <dcterms:modified xsi:type="dcterms:W3CDTF">2016-06-09T23:15:39Z</dcterms:modified>
</cp:coreProperties>
</file>